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7EC753-D024-40B4-9885-A70FA60B59A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289275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EC753-D024-40B4-9885-A70FA60B59A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418056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EC753-D024-40B4-9885-A70FA60B59A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102716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34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7EC753-D024-40B4-9885-A70FA60B59A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189999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7EC753-D024-40B4-9885-A70FA60B59A7}"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10370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7EC753-D024-40B4-9885-A70FA60B59A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353734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7EC753-D024-40B4-9885-A70FA60B59A7}"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31792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7EC753-D024-40B4-9885-A70FA60B59A7}"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83186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7EC753-D024-40B4-9885-A70FA60B59A7}"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169409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EC753-D024-40B4-9885-A70FA60B59A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3912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7EC753-D024-40B4-9885-A70FA60B59A7}"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90F15-A502-4E17-975D-7B67B8A36231}" type="slidenum">
              <a:rPr lang="en-US" smtClean="0"/>
              <a:t>‹#›</a:t>
            </a:fld>
            <a:endParaRPr lang="en-US"/>
          </a:p>
        </p:txBody>
      </p:sp>
    </p:spTree>
    <p:extLst>
      <p:ext uri="{BB962C8B-B14F-4D97-AF65-F5344CB8AC3E}">
        <p14:creationId xmlns:p14="http://schemas.microsoft.com/office/powerpoint/2010/main" val="335892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EC753-D024-40B4-9885-A70FA60B59A7}" type="datetimeFigureOut">
              <a:rPr lang="en-US" smtClean="0"/>
              <a:t>4/4/2024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A90F15-A502-4E17-975D-7B67B8A36231}" type="slidenum">
              <a:rPr lang="en-US" smtClean="0"/>
              <a:t>‹#›</a:t>
            </a:fld>
            <a:endParaRPr lang="en-US"/>
          </a:p>
        </p:txBody>
      </p:sp>
    </p:spTree>
    <p:extLst>
      <p:ext uri="{BB962C8B-B14F-4D97-AF65-F5344CB8AC3E}">
        <p14:creationId xmlns:p14="http://schemas.microsoft.com/office/powerpoint/2010/main" val="2266704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Grey" TargetMode="External"/><Relationship Id="rId7" Type="http://schemas.openxmlformats.org/officeDocument/2006/relationships/image" Target="../media/image12.png"/><Relationship Id="rId2" Type="http://schemas.openxmlformats.org/officeDocument/2006/relationships/hyperlink" Target="https://en.wikipedia.org/wiki/Color"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en.wikipedia.org/wiki/Frequency_modulation" TargetMode="External"/><Relationship Id="rId4" Type="http://schemas.openxmlformats.org/officeDocument/2006/relationships/hyperlink" Target="https://en.wikipedia.org/wiki/Pulse-width_modul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UNIT </a:t>
            </a:r>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Segments</a:t>
            </a:r>
            <a:r>
              <a:rPr lang="en-US" b="1" dirty="0">
                <a:latin typeface="Times New Roman" panose="02020603050405020304" pitchFamily="18" charset="0"/>
                <a:cs typeface="Times New Roman" panose="02020603050405020304" pitchFamily="18" charset="0"/>
              </a:rPr>
              <a:t>, Illumination models, </a:t>
            </a:r>
            <a:r>
              <a:rPr lang="en-US" b="1" dirty="0" err="1">
                <a:latin typeface="Times New Roman" panose="02020603050405020304" pitchFamily="18" charset="0"/>
                <a:cs typeface="Times New Roman" panose="02020603050405020304" pitchFamily="18" charset="0"/>
              </a:rPr>
              <a:t>colour</a:t>
            </a:r>
            <a:r>
              <a:rPr lang="en-US" b="1" dirty="0">
                <a:latin typeface="Times New Roman" panose="02020603050405020304" pitchFamily="18" charset="0"/>
                <a:cs typeface="Times New Roman" panose="02020603050405020304" pitchFamily="18" charset="0"/>
              </a:rPr>
              <a:t> models </a:t>
            </a:r>
            <a:r>
              <a:rPr lang="en-US" b="1" dirty="0" smtClean="0">
                <a:latin typeface="Times New Roman" panose="02020603050405020304" pitchFamily="18" charset="0"/>
                <a:cs typeface="Times New Roman" panose="02020603050405020304" pitchFamily="18" charset="0"/>
              </a:rPr>
              <a:t>and shading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5910" y="1825624"/>
            <a:ext cx="10807890" cy="4902721"/>
          </a:xfrm>
        </p:spPr>
        <p:txBody>
          <a:bodyPr>
            <a:normAutofit lnSpcReduction="10000"/>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Syllabus</a:t>
            </a:r>
          </a:p>
          <a:p>
            <a:r>
              <a:rPr lang="en-US" b="1" dirty="0">
                <a:latin typeface="Times New Roman" panose="02020603050405020304" pitchFamily="18" charset="0"/>
                <a:cs typeface="Times New Roman" panose="02020603050405020304" pitchFamily="18" charset="0"/>
              </a:rPr>
              <a:t>Segments: </a:t>
            </a:r>
            <a:r>
              <a:rPr lang="en-US" dirty="0">
                <a:latin typeface="Times New Roman" panose="02020603050405020304" pitchFamily="18" charset="0"/>
                <a:cs typeface="Times New Roman" panose="02020603050405020304" pitchFamily="18" charset="0"/>
              </a:rPr>
              <a:t>Introduction, Segment table, segment creation, closing, deleting, renaming, </a:t>
            </a:r>
            <a:r>
              <a:rPr lang="en-US" dirty="0" smtClean="0">
                <a:latin typeface="Times New Roman" panose="02020603050405020304" pitchFamily="18" charset="0"/>
                <a:cs typeface="Times New Roman" panose="02020603050405020304" pitchFamily="18" charset="0"/>
              </a:rPr>
              <a:t>and visibility</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Illumination models</a:t>
            </a:r>
            <a:r>
              <a:rPr lang="en-US" dirty="0">
                <a:latin typeface="Times New Roman" panose="02020603050405020304" pitchFamily="18" charset="0"/>
                <a:cs typeface="Times New Roman" panose="02020603050405020304" pitchFamily="18" charset="0"/>
              </a:rPr>
              <a:t>: Light sources, ambient light, diffuse light, specular reflection, the </a:t>
            </a: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model</a:t>
            </a:r>
            <a:r>
              <a:rPr lang="en-US" dirty="0">
                <a:latin typeface="Times New Roman" panose="02020603050405020304" pitchFamily="18" charset="0"/>
                <a:cs typeface="Times New Roman" panose="02020603050405020304" pitchFamily="18" charset="0"/>
              </a:rPr>
              <a:t>, combined diffuse and specular reflections with multiple light sources.</a:t>
            </a:r>
          </a:p>
          <a:p>
            <a:r>
              <a:rPr lang="en-US" b="1" dirty="0">
                <a:latin typeface="Times New Roman" panose="02020603050405020304" pitchFamily="18" charset="0"/>
                <a:cs typeface="Times New Roman" panose="02020603050405020304" pitchFamily="18" charset="0"/>
              </a:rPr>
              <a:t>Color Models: </a:t>
            </a:r>
            <a:r>
              <a:rPr lang="en-US" dirty="0">
                <a:latin typeface="Times New Roman" panose="02020603050405020304" pitchFamily="18" charset="0"/>
                <a:cs typeface="Times New Roman" panose="02020603050405020304" pitchFamily="18" charset="0"/>
              </a:rPr>
              <a:t>CIE Chromaticity Diagram, Color Gamut, RGB, CMY, </a:t>
            </a:r>
            <a:r>
              <a:rPr lang="en-US" dirty="0" err="1">
                <a:latin typeface="Times New Roman" panose="02020603050405020304" pitchFamily="18" charset="0"/>
                <a:cs typeface="Times New Roman" panose="02020603050405020304" pitchFamily="18" charset="0"/>
              </a:rPr>
              <a:t>YCbCr,HSVcolor</a:t>
            </a:r>
            <a:r>
              <a:rPr lang="en-US" dirty="0">
                <a:latin typeface="Times New Roman" panose="02020603050405020304" pitchFamily="18" charset="0"/>
                <a:cs typeface="Times New Roman" panose="02020603050405020304" pitchFamily="18" charset="0"/>
              </a:rPr>
              <a:t> models.</a:t>
            </a:r>
          </a:p>
          <a:p>
            <a:r>
              <a:rPr lang="en-US" b="1" dirty="0">
                <a:latin typeface="Times New Roman" panose="02020603050405020304" pitchFamily="18" charset="0"/>
                <a:cs typeface="Times New Roman" panose="02020603050405020304" pitchFamily="18" charset="0"/>
              </a:rPr>
              <a:t>Shading Algorithms: </a:t>
            </a:r>
            <a:r>
              <a:rPr lang="en-US" dirty="0">
                <a:latin typeface="Times New Roman" panose="02020603050405020304" pitchFamily="18" charset="0"/>
                <a:cs typeface="Times New Roman" panose="02020603050405020304" pitchFamily="18" charset="0"/>
              </a:rPr>
              <a:t>Constant intensity shading, Halftone, </a:t>
            </a:r>
            <a:r>
              <a:rPr lang="en-US" dirty="0" err="1">
                <a:latin typeface="Times New Roman" panose="02020603050405020304" pitchFamily="18" charset="0"/>
                <a:cs typeface="Times New Roman" panose="02020603050405020304" pitchFamily="18" charset="0"/>
              </a:rPr>
              <a:t>Gourand</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Phong</a:t>
            </a:r>
            <a:r>
              <a:rPr lang="en-US" dirty="0">
                <a:latin typeface="Times New Roman" panose="02020603050405020304" pitchFamily="18" charset="0"/>
                <a:cs typeface="Times New Roman" panose="02020603050405020304" pitchFamily="18" charset="0"/>
              </a:rPr>
              <a:t> Shading.</a:t>
            </a:r>
          </a:p>
        </p:txBody>
      </p:sp>
    </p:spTree>
    <p:extLst>
      <p:ext uri="{BB962C8B-B14F-4D97-AF65-F5344CB8AC3E}">
        <p14:creationId xmlns:p14="http://schemas.microsoft.com/office/powerpoint/2010/main" val="1423382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19654"/>
            <a:ext cx="11955438" cy="6608691"/>
          </a:xfrm>
        </p:spPr>
        <p:txBody>
          <a:bodyPr/>
          <a:lstStyle/>
          <a:p>
            <a:pPr marL="0" indent="0">
              <a:buNone/>
            </a:pPr>
            <a:r>
              <a:rPr lang="en-US" b="1" dirty="0">
                <a:latin typeface="Times New Roman" panose="02020603050405020304" pitchFamily="18" charset="0"/>
                <a:cs typeface="Times New Roman" panose="02020603050405020304" pitchFamily="18" charset="0"/>
              </a:rPr>
              <a:t>Deleting a Segment : </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delete a particular segment from display file, we must just delete that one segment without destroying or reforming the entire display and recover space occupied by this segment.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this space for some other segment.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method to achieve this depends upon the data structure used to represent display file. In case of arrays, the gap left by deleted segment is filled by shifting up all the segments following it.</a:t>
            </a:r>
          </a:p>
        </p:txBody>
      </p:sp>
      <p:pic>
        <p:nvPicPr>
          <p:cNvPr id="4" name="Picture 3"/>
          <p:cNvPicPr>
            <a:picLocks noChangeAspect="1"/>
          </p:cNvPicPr>
          <p:nvPr/>
        </p:nvPicPr>
        <p:blipFill>
          <a:blip r:embed="rId2"/>
          <a:stretch>
            <a:fillRect/>
          </a:stretch>
        </p:blipFill>
        <p:spPr>
          <a:xfrm>
            <a:off x="4503762" y="3633349"/>
            <a:ext cx="4572000" cy="3094996"/>
          </a:xfrm>
          <a:prstGeom prst="rect">
            <a:avLst/>
          </a:prstGeom>
        </p:spPr>
      </p:pic>
    </p:spTree>
    <p:extLst>
      <p:ext uri="{BB962C8B-B14F-4D97-AF65-F5344CB8AC3E}">
        <p14:creationId xmlns:p14="http://schemas.microsoft.com/office/powerpoint/2010/main" val="2050243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3" y="119655"/>
            <a:ext cx="10507639" cy="6581396"/>
          </a:xfrm>
        </p:spPr>
        <p:txBody>
          <a:bodyPr/>
          <a:lstStyle/>
          <a:p>
            <a:pPr marL="0" indent="0" fontAlgn="base">
              <a:buNone/>
            </a:pPr>
            <a:r>
              <a:rPr lang="en-US" b="1" dirty="0" smtClean="0">
                <a:latin typeface="Times New Roman" panose="02020603050405020304" pitchFamily="18" charset="0"/>
                <a:cs typeface="Times New Roman" panose="02020603050405020304" pitchFamily="18" charset="0"/>
              </a:rPr>
              <a:t>Renaming </a:t>
            </a:r>
            <a:r>
              <a:rPr lang="en-US" b="1" dirty="0">
                <a:latin typeface="Times New Roman" panose="02020603050405020304" pitchFamily="18" charset="0"/>
                <a:cs typeface="Times New Roman" panose="02020603050405020304" pitchFamily="18" charset="0"/>
              </a:rPr>
              <a:t>a Segment : </a:t>
            </a:r>
            <a:endParaRPr lang="en-US" b="1" dirty="0" smtClean="0">
              <a:latin typeface="Times New Roman" panose="02020603050405020304" pitchFamily="18" charset="0"/>
              <a:cs typeface="Times New Roman" panose="02020603050405020304" pitchFamily="18" charset="0"/>
            </a:endParaRPr>
          </a:p>
          <a:p>
            <a:pPr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done to achieve </a:t>
            </a:r>
            <a:r>
              <a:rPr lang="en-US" b="1" dirty="0">
                <a:latin typeface="Times New Roman" panose="02020603050405020304" pitchFamily="18" charset="0"/>
                <a:cs typeface="Times New Roman" panose="02020603050405020304" pitchFamily="18" charset="0"/>
              </a:rPr>
              <a:t>Double Buffering</a:t>
            </a:r>
            <a:r>
              <a:rPr lang="en-US" dirty="0">
                <a:latin typeface="Times New Roman" panose="02020603050405020304" pitchFamily="18" charset="0"/>
                <a:cs typeface="Times New Roman" panose="02020603050405020304" pitchFamily="18" charset="0"/>
              </a:rPr>
              <a:t> i.e. the idea of storing two images, one to show and other to create, alter and for animation</a:t>
            </a:r>
            <a:r>
              <a:rPr lang="en-US" dirty="0" smtClean="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Algorithm </a:t>
            </a:r>
            <a:r>
              <a:rPr lang="en-US" b="1" dirty="0" smtClean="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both old and new segment names are not valid, give error message : </a:t>
            </a:r>
            <a:r>
              <a:rPr lang="en-US" b="1" i="1" dirty="0">
                <a:latin typeface="Times New Roman" panose="02020603050405020304" pitchFamily="18" charset="0"/>
                <a:cs typeface="Times New Roman" panose="02020603050405020304" pitchFamily="18" charset="0"/>
              </a:rPr>
              <a:t>“Segment names are not valid names”</a:t>
            </a:r>
            <a:r>
              <a:rPr lang="en-US" dirty="0">
                <a:latin typeface="Times New Roman" panose="02020603050405020304" pitchFamily="18" charset="0"/>
                <a:cs typeface="Times New Roman" panose="02020603050405020304" pitchFamily="18" charset="0"/>
              </a:rPr>
              <a:t> and go to step 6.</a:t>
            </a:r>
          </a:p>
          <a:p>
            <a:pPr fontAlgn="base"/>
            <a:r>
              <a:rPr lang="en-US" dirty="0">
                <a:latin typeface="Times New Roman" panose="02020603050405020304" pitchFamily="18" charset="0"/>
                <a:cs typeface="Times New Roman" panose="02020603050405020304" pitchFamily="18" charset="0"/>
              </a:rPr>
              <a:t>If any of two segments is open, give error message : </a:t>
            </a:r>
            <a:r>
              <a:rPr lang="en-US" b="1" i="1" dirty="0">
                <a:latin typeface="Times New Roman" panose="02020603050405020304" pitchFamily="18" charset="0"/>
                <a:cs typeface="Times New Roman" panose="02020603050405020304" pitchFamily="18" charset="0"/>
              </a:rPr>
              <a:t>“Segments are still open”</a:t>
            </a:r>
            <a:r>
              <a:rPr lang="en-US" dirty="0">
                <a:latin typeface="Times New Roman" panose="02020603050405020304" pitchFamily="18" charset="0"/>
                <a:cs typeface="Times New Roman" panose="02020603050405020304" pitchFamily="18" charset="0"/>
              </a:rPr>
              <a:t> and go to step 6.</a:t>
            </a:r>
          </a:p>
          <a:p>
            <a:pPr fontAlgn="base"/>
            <a:r>
              <a:rPr lang="en-US" dirty="0">
                <a:latin typeface="Times New Roman" panose="02020603050405020304" pitchFamily="18" charset="0"/>
                <a:cs typeface="Times New Roman" panose="02020603050405020304" pitchFamily="18" charset="0"/>
              </a:rPr>
              <a:t>If new segment name given already exists in the display list, give error message : </a:t>
            </a:r>
            <a:r>
              <a:rPr lang="en-US" b="1" i="1" dirty="0">
                <a:latin typeface="Times New Roman" panose="02020603050405020304" pitchFamily="18" charset="0"/>
                <a:cs typeface="Times New Roman" panose="02020603050405020304" pitchFamily="18" charset="0"/>
              </a:rPr>
              <a:t>“Segment name already exists”</a:t>
            </a:r>
            <a:r>
              <a:rPr lang="en-US" dirty="0">
                <a:latin typeface="Times New Roman" panose="02020603050405020304" pitchFamily="18" charset="0"/>
                <a:cs typeface="Times New Roman" panose="02020603050405020304" pitchFamily="18" charset="0"/>
              </a:rPr>
              <a:t> and go to step 6.</a:t>
            </a:r>
          </a:p>
          <a:p>
            <a:pPr fontAlgn="base"/>
            <a:r>
              <a:rPr lang="en-US" dirty="0">
                <a:latin typeface="Times New Roman" panose="02020603050405020304" pitchFamily="18" charset="0"/>
                <a:cs typeface="Times New Roman" panose="02020603050405020304" pitchFamily="18" charset="0"/>
              </a:rPr>
              <a:t>The old segment table entry are copied into new position.</a:t>
            </a:r>
          </a:p>
          <a:p>
            <a:pPr fontAlgn="base"/>
            <a:r>
              <a:rPr lang="en-US" dirty="0">
                <a:latin typeface="Times New Roman" panose="02020603050405020304" pitchFamily="18" charset="0"/>
                <a:cs typeface="Times New Roman" panose="02020603050405020304" pitchFamily="18" charset="0"/>
              </a:rPr>
              <a:t>Delete the old segment.</a:t>
            </a:r>
          </a:p>
          <a:p>
            <a:pPr fontAlgn="base"/>
            <a:r>
              <a:rPr lang="en-US" dirty="0">
                <a:latin typeface="Times New Roman" panose="02020603050405020304" pitchFamily="18" charset="0"/>
                <a:cs typeface="Times New Roman" panose="02020603050405020304" pitchFamily="18" charset="0"/>
              </a:rPr>
              <a:t>Stop.</a:t>
            </a:r>
          </a:p>
          <a:p>
            <a:pPr marL="0" indent="0">
              <a:buNone/>
            </a:pPr>
            <a:endParaRPr lang="en-US" dirty="0"/>
          </a:p>
        </p:txBody>
      </p:sp>
    </p:spTree>
    <p:extLst>
      <p:ext uri="{BB962C8B-B14F-4D97-AF65-F5344CB8AC3E}">
        <p14:creationId xmlns:p14="http://schemas.microsoft.com/office/powerpoint/2010/main" val="59530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33302"/>
            <a:ext cx="10603173" cy="6608691"/>
          </a:xfrm>
        </p:spPr>
        <p:txBody>
          <a:bodyPr/>
          <a:lstStyle/>
          <a:p>
            <a:pPr marL="0" indent="0" fontAlgn="base">
              <a:buNone/>
            </a:pPr>
            <a:r>
              <a:rPr lang="en-US" b="1" dirty="0">
                <a:latin typeface="Times New Roman" panose="02020603050405020304" pitchFamily="18" charset="0"/>
                <a:cs typeface="Times New Roman" panose="02020603050405020304" pitchFamily="18" charset="0"/>
              </a:rPr>
              <a:t>Advantages of using segmented display :</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Segmentation allows to organize display files in sub-picture structure.</a:t>
            </a:r>
          </a:p>
          <a:p>
            <a:pPr fontAlgn="base"/>
            <a:r>
              <a:rPr lang="en-US" dirty="0">
                <a:latin typeface="Times New Roman" panose="02020603050405020304" pitchFamily="18" charset="0"/>
                <a:cs typeface="Times New Roman" panose="02020603050405020304" pitchFamily="18" charset="0"/>
              </a:rPr>
              <a:t>It allows to apply different set of attributes to different portions of image.</a:t>
            </a:r>
          </a:p>
          <a:p>
            <a:pPr fontAlgn="base"/>
            <a:r>
              <a:rPr lang="en-US" dirty="0">
                <a:latin typeface="Times New Roman" panose="02020603050405020304" pitchFamily="18" charset="0"/>
                <a:cs typeface="Times New Roman" panose="02020603050405020304" pitchFamily="18" charset="0"/>
              </a:rPr>
              <a:t>It makes it easier to the picture by changing/replacing segments.</a:t>
            </a:r>
          </a:p>
          <a:p>
            <a:pPr fontAlgn="base"/>
            <a:r>
              <a:rPr lang="en-US" dirty="0">
                <a:latin typeface="Times New Roman" panose="02020603050405020304" pitchFamily="18" charset="0"/>
                <a:cs typeface="Times New Roman" panose="02020603050405020304" pitchFamily="18" charset="0"/>
              </a:rPr>
              <a:t>It allows application of transformation on selective portions of </a:t>
            </a:r>
            <a:r>
              <a:rPr lang="en-US" dirty="0" smtClean="0">
                <a:latin typeface="Times New Roman" panose="02020603050405020304" pitchFamily="18" charset="0"/>
                <a:cs typeface="Times New Roman" panose="02020603050405020304" pitchFamily="18" charset="0"/>
              </a:rPr>
              <a:t>image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451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6" y="133303"/>
            <a:ext cx="10453048" cy="6540452"/>
          </a:xfrm>
        </p:spPr>
        <p:txBody>
          <a:bodyPr>
            <a:normAutofit lnSpcReduction="10000"/>
          </a:bodyPr>
          <a:lstStyle/>
          <a:p>
            <a:pPr marL="0" indent="0" fontAlgn="base">
              <a:buNone/>
            </a:pPr>
            <a:r>
              <a:rPr lang="en-US" b="1" dirty="0">
                <a:latin typeface="Times New Roman" panose="02020603050405020304" pitchFamily="18" charset="0"/>
                <a:cs typeface="Times New Roman" panose="02020603050405020304" pitchFamily="18" charset="0"/>
              </a:rPr>
              <a:t>Basic Illumination Models</a:t>
            </a:r>
          </a:p>
          <a:p>
            <a:pPr fontAlgn="base"/>
            <a:r>
              <a:rPr lang="en-US" b="1" dirty="0">
                <a:latin typeface="Times New Roman" panose="02020603050405020304" pitchFamily="18" charset="0"/>
                <a:cs typeface="Times New Roman" panose="02020603050405020304" pitchFamily="18" charset="0"/>
              </a:rPr>
              <a:t>Illumination model</a:t>
            </a:r>
            <a:r>
              <a:rPr lang="en-US" dirty="0">
                <a:latin typeface="Times New Roman" panose="02020603050405020304" pitchFamily="18" charset="0"/>
                <a:cs typeface="Times New Roman" panose="02020603050405020304" pitchFamily="18" charset="0"/>
              </a:rPr>
              <a:t>, also known as Shading model or Lightning model, is used to calculate the intensity of light that is reflected at a given point on surface. There are three factors on which lightning effect depends on:</a:t>
            </a:r>
          </a:p>
          <a:p>
            <a:pPr fontAlgn="base"/>
            <a:r>
              <a:rPr lang="en-US" b="1" dirty="0">
                <a:latin typeface="Times New Roman" panose="02020603050405020304" pitchFamily="18" charset="0"/>
                <a:cs typeface="Times New Roman" panose="02020603050405020304" pitchFamily="18" charset="0"/>
              </a:rPr>
              <a:t>Light Source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Light source is the light emitting source. There are three types of light sources:</a:t>
            </a:r>
          </a:p>
          <a:p>
            <a:pPr lvl="1" fontAlgn="base"/>
            <a:r>
              <a:rPr lang="en-US" b="1" dirty="0">
                <a:latin typeface="Times New Roman" panose="02020603050405020304" pitchFamily="18" charset="0"/>
                <a:cs typeface="Times New Roman" panose="02020603050405020304" pitchFamily="18" charset="0"/>
              </a:rPr>
              <a:t>Point Sources –</a:t>
            </a:r>
            <a:r>
              <a:rPr lang="en-US" dirty="0">
                <a:latin typeface="Times New Roman" panose="02020603050405020304" pitchFamily="18" charset="0"/>
                <a:cs typeface="Times New Roman" panose="02020603050405020304" pitchFamily="18" charset="0"/>
              </a:rPr>
              <a:t> The source that emit rays in all directions (A bulb in a room).</a:t>
            </a:r>
          </a:p>
          <a:p>
            <a:pPr lvl="1" fontAlgn="base"/>
            <a:r>
              <a:rPr lang="en-US" b="1" dirty="0">
                <a:latin typeface="Times New Roman" panose="02020603050405020304" pitchFamily="18" charset="0"/>
                <a:cs typeface="Times New Roman" panose="02020603050405020304" pitchFamily="18" charset="0"/>
              </a:rPr>
              <a:t>Parallel Sources –</a:t>
            </a:r>
            <a:r>
              <a:rPr lang="en-US" dirty="0">
                <a:latin typeface="Times New Roman" panose="02020603050405020304" pitchFamily="18" charset="0"/>
                <a:cs typeface="Times New Roman" panose="02020603050405020304" pitchFamily="18" charset="0"/>
              </a:rPr>
              <a:t> Can be considered as a point source which is far from the surface (The sun).</a:t>
            </a:r>
          </a:p>
          <a:p>
            <a:pPr lvl="1" fontAlgn="base"/>
            <a:r>
              <a:rPr lang="en-US" b="1" dirty="0">
                <a:latin typeface="Times New Roman" panose="02020603050405020304" pitchFamily="18" charset="0"/>
                <a:cs typeface="Times New Roman" panose="02020603050405020304" pitchFamily="18" charset="0"/>
              </a:rPr>
              <a:t>Distributed Sources –</a:t>
            </a:r>
            <a:r>
              <a:rPr lang="en-US" dirty="0">
                <a:latin typeface="Times New Roman" panose="02020603050405020304" pitchFamily="18" charset="0"/>
                <a:cs typeface="Times New Roman" panose="02020603050405020304" pitchFamily="18" charset="0"/>
              </a:rPr>
              <a:t> Rays originate from a finite area (A </a:t>
            </a:r>
            <a:r>
              <a:rPr lang="en-US" dirty="0" err="1">
                <a:latin typeface="Times New Roman" panose="02020603050405020304" pitchFamily="18" charset="0"/>
                <a:cs typeface="Times New Roman" panose="02020603050405020304" pitchFamily="18" charset="0"/>
              </a:rPr>
              <a:t>tubelight</a:t>
            </a:r>
            <a:r>
              <a:rPr lang="en-US" dirty="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Light reflecting sources</a:t>
            </a:r>
          </a:p>
          <a:p>
            <a:pPr marL="0" indent="0">
              <a:buNone/>
            </a:pPr>
            <a:r>
              <a:rPr lang="en-US" dirty="0" smtClean="0">
                <a:latin typeface="Times New Roman" panose="02020603050405020304" pitchFamily="18" charset="0"/>
                <a:cs typeface="Times New Roman" panose="02020603050405020304" pitchFamily="18" charset="0"/>
              </a:rPr>
              <a:t>All objects which are not emitting light are grouped under separate category, which is called as light reflecting sources.</a:t>
            </a:r>
            <a:r>
              <a:rPr lang="en-US" dirty="0"/>
              <a:t/>
            </a:r>
            <a:br>
              <a:rPr lang="en-US" dirty="0"/>
            </a:br>
            <a:endParaRPr lang="en-US" dirty="0"/>
          </a:p>
        </p:txBody>
      </p:sp>
    </p:spTree>
    <p:extLst>
      <p:ext uri="{BB962C8B-B14F-4D97-AF65-F5344CB8AC3E}">
        <p14:creationId xmlns:p14="http://schemas.microsoft.com/office/powerpoint/2010/main" val="3424597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3" y="133302"/>
            <a:ext cx="10466695" cy="6622339"/>
          </a:xfrm>
        </p:spPr>
        <p:txBody>
          <a:bodyPr/>
          <a:lstStyle/>
          <a:p>
            <a:pPr marL="514350" indent="-514350">
              <a:buAutoNum type="arabicPeriod"/>
            </a:pPr>
            <a:r>
              <a:rPr lang="en-US" b="1" dirty="0" smtClean="0">
                <a:latin typeface="Times New Roman" panose="02020603050405020304" pitchFamily="18" charset="0"/>
                <a:cs typeface="Times New Roman" panose="02020603050405020304" pitchFamily="18" charset="0"/>
              </a:rPr>
              <a:t>Ambient </a:t>
            </a:r>
            <a:r>
              <a:rPr lang="en-US" b="1" dirty="0">
                <a:latin typeface="Times New Roman" panose="02020603050405020304" pitchFamily="18" charset="0"/>
                <a:cs typeface="Times New Roman" panose="02020603050405020304" pitchFamily="18" charset="0"/>
              </a:rPr>
              <a:t>Illumination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Assume you are standing on a road, facing a building with glass exterior and sun rays are falling on that building reflecting back from it and the falling on the object under observation.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would be </a:t>
            </a:r>
            <a:r>
              <a:rPr lang="en-US" b="1" dirty="0">
                <a:latin typeface="Times New Roman" panose="02020603050405020304" pitchFamily="18" charset="0"/>
                <a:cs typeface="Times New Roman" panose="02020603050405020304" pitchFamily="18" charset="0"/>
              </a:rPr>
              <a:t>Ambient Illumination</a:t>
            </a:r>
            <a:r>
              <a:rPr lang="en-US" dirty="0">
                <a:latin typeface="Times New Roman" panose="02020603050405020304" pitchFamily="18" charset="0"/>
                <a:cs typeface="Times New Roman" panose="02020603050405020304" pitchFamily="18" charset="0"/>
              </a:rPr>
              <a:t>. In simple words, Ambient Illumination is the one where source of light is indirect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light which is reflected from somewhere is called as </a:t>
            </a:r>
            <a:r>
              <a:rPr lang="en-US" b="1" dirty="0" smtClean="0">
                <a:latin typeface="Times New Roman" panose="02020603050405020304" pitchFamily="18" charset="0"/>
                <a:cs typeface="Times New Roman" panose="02020603050405020304" pitchFamily="18" charset="0"/>
              </a:rPr>
              <a:t>background light or ambient light.</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03444" y="3919252"/>
            <a:ext cx="8839200" cy="2486025"/>
          </a:xfrm>
          <a:prstGeom prst="rect">
            <a:avLst/>
          </a:prstGeom>
        </p:spPr>
      </p:pic>
    </p:spTree>
    <p:extLst>
      <p:ext uri="{BB962C8B-B14F-4D97-AF65-F5344CB8AC3E}">
        <p14:creationId xmlns:p14="http://schemas.microsoft.com/office/powerpoint/2010/main" val="2398169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06006"/>
            <a:ext cx="10548583" cy="6635987"/>
          </a:xfrm>
        </p:spPr>
        <p:txBody>
          <a:bodyPr/>
          <a:lstStyle/>
          <a:p>
            <a:pPr marL="0" indent="0">
              <a:buNone/>
            </a:pPr>
            <a:r>
              <a:rPr lang="en-US" b="1" dirty="0">
                <a:latin typeface="Times New Roman" panose="02020603050405020304" pitchFamily="18" charset="0"/>
                <a:cs typeface="Times New Roman" panose="02020603050405020304" pitchFamily="18" charset="0"/>
              </a:rPr>
              <a:t>2. Diffuse Reflection </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When a light falls on any surface, it can be absorbed by the surface, while the rest will be reflected or retransmitted.</a:t>
            </a:r>
          </a:p>
          <a:p>
            <a:r>
              <a:rPr lang="en-US" dirty="0" smtClean="0">
                <a:latin typeface="Times New Roman" panose="02020603050405020304" pitchFamily="18" charset="0"/>
                <a:cs typeface="Times New Roman" panose="02020603050405020304" pitchFamily="18" charset="0"/>
              </a:rPr>
              <a:t>In this model, incoming light is scattered almost in all direction.</a:t>
            </a:r>
          </a:p>
          <a:p>
            <a:r>
              <a:rPr lang="en-US" dirty="0">
                <a:latin typeface="Times New Roman" panose="02020603050405020304" pitchFamily="18" charset="0"/>
                <a:cs typeface="Times New Roman" panose="02020603050405020304" pitchFamily="18" charset="0"/>
              </a:rPr>
              <a:t>Diffuse reflection occurs on the surfaces which are rough or grainy. In this reflection the brightness of a point depends upon the angle made by the light source and the surface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 ratio of light reflected from the surface to the total incoming light is called as the coefficient of reflection or reflectivity</a:t>
            </a:r>
          </a:p>
          <a:p>
            <a:endParaRPr lang="en-US" dirty="0" smtClean="0"/>
          </a:p>
          <a:p>
            <a:pPr marL="0" indent="0">
              <a:buNone/>
            </a:pPr>
            <a:r>
              <a:rPr lang="en-US" b="1" dirty="0"/>
              <a:t> </a:t>
            </a:r>
            <a:endParaRPr lang="en-US" dirty="0"/>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460310" y="4267881"/>
            <a:ext cx="8440216" cy="2590119"/>
          </a:xfrm>
          <a:prstGeom prst="rect">
            <a:avLst/>
          </a:prstGeom>
        </p:spPr>
      </p:pic>
    </p:spTree>
    <p:extLst>
      <p:ext uri="{BB962C8B-B14F-4D97-AF65-F5344CB8AC3E}">
        <p14:creationId xmlns:p14="http://schemas.microsoft.com/office/powerpoint/2010/main" val="2681728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87894"/>
            <a:ext cx="10603174" cy="6670106"/>
          </a:xfrm>
        </p:spPr>
        <p:txBody>
          <a:bodyPr/>
          <a:lstStyle/>
          <a:p>
            <a:pPr marL="0" indent="0" fontAlgn="base">
              <a:buNone/>
            </a:pPr>
            <a:r>
              <a:rPr lang="en-US" b="1" dirty="0">
                <a:latin typeface="Times New Roman" panose="02020603050405020304" pitchFamily="18" charset="0"/>
                <a:cs typeface="Times New Roman" panose="02020603050405020304" pitchFamily="18" charset="0"/>
              </a:rPr>
              <a:t>3. Specular Reflection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When light falls on any shiny or glossy surface most of it is reflected back, such reflection is known as Specular Reflection</a:t>
            </a:r>
            <a:r>
              <a:rPr lang="en-US" dirty="0" smtClean="0">
                <a:latin typeface="Times New Roman" panose="02020603050405020304" pitchFamily="18" charset="0"/>
                <a:cs typeface="Times New Roman" panose="02020603050405020304" pitchFamily="18" charset="0"/>
              </a:rPr>
              <a:t>.</a:t>
            </a:r>
          </a:p>
          <a:p>
            <a:pPr fontAlgn="base"/>
            <a:r>
              <a:rPr lang="en-US" dirty="0" smtClean="0">
                <a:latin typeface="Times New Roman" panose="02020603050405020304" pitchFamily="18" charset="0"/>
                <a:cs typeface="Times New Roman" panose="02020603050405020304" pitchFamily="18" charset="0"/>
              </a:rPr>
              <a:t>Specular reflection is a type of reflection which occurs at the surface of mirror.</a:t>
            </a:r>
            <a:endParaRPr lang="en-US" dirty="0">
              <a:latin typeface="Times New Roman" panose="02020603050405020304" pitchFamily="18" charset="0"/>
              <a:cs typeface="Times New Roman" panose="02020603050405020304" pitchFamily="18" charset="0"/>
            </a:endParaRPr>
          </a:p>
          <a:p>
            <a:pPr fontAlgn="base"/>
            <a:r>
              <a:rPr lang="en-US" b="1" dirty="0" err="1">
                <a:latin typeface="Times New Roman" panose="02020603050405020304" pitchFamily="18" charset="0"/>
                <a:cs typeface="Times New Roman" panose="02020603050405020304" pitchFamily="18" charset="0"/>
              </a:rPr>
              <a:t>Phong</a:t>
            </a:r>
            <a:r>
              <a:rPr lang="en-US" b="1" dirty="0">
                <a:latin typeface="Times New Roman" panose="02020603050405020304" pitchFamily="18" charset="0"/>
                <a:cs typeface="Times New Roman" panose="02020603050405020304" pitchFamily="18" charset="0"/>
              </a:rPr>
              <a:t> Model</a:t>
            </a:r>
            <a:r>
              <a:rPr lang="en-US" dirty="0">
                <a:latin typeface="Times New Roman" panose="02020603050405020304" pitchFamily="18" charset="0"/>
                <a:cs typeface="Times New Roman" panose="02020603050405020304" pitchFamily="18" charset="0"/>
              </a:rPr>
              <a:t> is an empirical model for Specular Reflection which provides us with the formula for calculation the reflected intensity </a:t>
            </a:r>
            <a:r>
              <a:rPr lang="en-US" dirty="0" err="1">
                <a:latin typeface="Times New Roman" panose="02020603050405020304" pitchFamily="18" charset="0"/>
                <a:cs typeface="Times New Roman" panose="02020603050405020304" pitchFamily="18" charset="0"/>
              </a:rPr>
              <a:t>I</a:t>
            </a:r>
            <a:r>
              <a:rPr lang="en-US" baseline="-25000" dirty="0" err="1">
                <a:latin typeface="Times New Roman" panose="02020603050405020304" pitchFamily="18" charset="0"/>
                <a:cs typeface="Times New Roman" panose="02020603050405020304" pitchFamily="18" charset="0"/>
              </a:rPr>
              <a:t>spec</a:t>
            </a:r>
            <a:r>
              <a:rPr lang="en-US" dirty="0" smtClean="0"/>
              <a:t>:</a:t>
            </a: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15904" y="3351329"/>
            <a:ext cx="7170334" cy="3288306"/>
          </a:xfrm>
          <a:prstGeom prst="rect">
            <a:avLst/>
          </a:prstGeom>
        </p:spPr>
      </p:pic>
    </p:spTree>
    <p:extLst>
      <p:ext uri="{BB962C8B-B14F-4D97-AF65-F5344CB8AC3E}">
        <p14:creationId xmlns:p14="http://schemas.microsoft.com/office/powerpoint/2010/main" val="3236544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0930719" cy="6858000"/>
          </a:xfrm>
        </p:spPr>
        <p:txBody>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Shading algorithms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Constant intensity shading</a:t>
            </a:r>
          </a:p>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Gouraud</a:t>
            </a:r>
            <a:r>
              <a:rPr lang="en-US" dirty="0" smtClean="0">
                <a:latin typeface="Times New Roman" panose="02020603050405020304" pitchFamily="18" charset="0"/>
                <a:cs typeface="Times New Roman" panose="02020603050405020304" pitchFamily="18" charset="0"/>
              </a:rPr>
              <a:t> shading</a:t>
            </a:r>
          </a:p>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Phong</a:t>
            </a:r>
            <a:r>
              <a:rPr lang="en-US" dirty="0" smtClean="0">
                <a:latin typeface="Times New Roman" panose="02020603050405020304" pitchFamily="18" charset="0"/>
                <a:cs typeface="Times New Roman" panose="02020603050405020304" pitchFamily="18" charset="0"/>
              </a:rPr>
              <a:t> shading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Halftone shading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229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46950"/>
            <a:ext cx="10603174" cy="6711050"/>
          </a:xfrm>
        </p:spPr>
        <p:txBody>
          <a:bodyPr/>
          <a:lstStyle/>
          <a:p>
            <a:pPr marL="0" indent="0">
              <a:buNone/>
            </a:pPr>
            <a:r>
              <a:rPr lang="en-US" b="1" dirty="0" smtClean="0">
                <a:latin typeface="Times New Roman" panose="02020603050405020304" pitchFamily="18" charset="0"/>
                <a:cs typeface="Times New Roman" panose="02020603050405020304" pitchFamily="18" charset="0"/>
              </a:rPr>
              <a:t>Constant shading</a:t>
            </a:r>
          </a:p>
          <a:p>
            <a:pPr marL="0" indent="0">
              <a:buNone/>
            </a:pPr>
            <a:r>
              <a:rPr lang="en-US" dirty="0" smtClean="0">
                <a:latin typeface="Times New Roman" panose="02020603050405020304" pitchFamily="18" charset="0"/>
                <a:cs typeface="Times New Roman" panose="02020603050405020304" pitchFamily="18" charset="0"/>
              </a:rPr>
              <a:t>It is also called as Flat Shading.</a:t>
            </a:r>
          </a:p>
          <a:p>
            <a:pPr marL="0" indent="0">
              <a:buNone/>
            </a:pPr>
            <a:r>
              <a:rPr lang="en-US" dirty="0" smtClean="0">
                <a:latin typeface="Times New Roman" panose="02020603050405020304" pitchFamily="18" charset="0"/>
                <a:cs typeface="Times New Roman" panose="02020603050405020304" pitchFamily="18" charset="0"/>
              </a:rPr>
              <a:t>For each polygon a single intensity is calculated and then with the same intensity value all points on that surface of the polygon are displayed.</a:t>
            </a:r>
          </a:p>
          <a:p>
            <a:pPr marL="0" indent="0">
              <a:buNone/>
            </a:pPr>
            <a:r>
              <a:rPr lang="en-US" dirty="0" smtClean="0">
                <a:latin typeface="Times New Roman" panose="02020603050405020304" pitchFamily="18" charset="0"/>
                <a:cs typeface="Times New Roman" panose="02020603050405020304" pitchFamily="18" charset="0"/>
              </a:rPr>
              <a:t>This method is useful when we want to display the appearance of curved surfaces quickly.</a:t>
            </a:r>
          </a:p>
          <a:p>
            <a:pPr marL="0" indent="0">
              <a:buNone/>
            </a:pPr>
            <a:r>
              <a:rPr lang="en-US" dirty="0" smtClean="0">
                <a:latin typeface="Times New Roman" panose="02020603050405020304" pitchFamily="18" charset="0"/>
                <a:cs typeface="Times New Roman" panose="02020603050405020304" pitchFamily="18" charset="0"/>
              </a:rPr>
              <a:t>It cannot handle specular reflection</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930556" y="4462818"/>
            <a:ext cx="4654810" cy="1767669"/>
          </a:xfrm>
          <a:prstGeom prst="rect">
            <a:avLst/>
          </a:prstGeom>
        </p:spPr>
      </p:pic>
    </p:spTree>
    <p:extLst>
      <p:ext uri="{BB962C8B-B14F-4D97-AF65-F5344CB8AC3E}">
        <p14:creationId xmlns:p14="http://schemas.microsoft.com/office/powerpoint/2010/main" val="142147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421" y="290252"/>
            <a:ext cx="10575877" cy="6567748"/>
          </a:xfrm>
        </p:spPr>
        <p:txBody>
          <a:bodyPr/>
          <a:lstStyle/>
          <a:p>
            <a:pPr marL="0" indent="0">
              <a:buNone/>
            </a:pPr>
            <a:r>
              <a:rPr lang="en-US" b="1" dirty="0" err="1" smtClean="0">
                <a:latin typeface="Times New Roman" panose="02020603050405020304" pitchFamily="18" charset="0"/>
                <a:cs typeface="Times New Roman" panose="02020603050405020304" pitchFamily="18" charset="0"/>
              </a:rPr>
              <a:t>Gourad</a:t>
            </a:r>
            <a:r>
              <a:rPr lang="en-US" b="1" dirty="0" smtClean="0">
                <a:latin typeface="Times New Roman" panose="02020603050405020304" pitchFamily="18" charset="0"/>
                <a:cs typeface="Times New Roman" panose="02020603050405020304" pitchFamily="18" charset="0"/>
              </a:rPr>
              <a:t> Shading</a:t>
            </a:r>
          </a:p>
          <a:p>
            <a:pPr marL="0" indent="0">
              <a:buNone/>
            </a:pPr>
            <a:r>
              <a:rPr lang="en-US" dirty="0" err="1" smtClean="0">
                <a:latin typeface="Times New Roman" panose="02020603050405020304" pitchFamily="18" charset="0"/>
                <a:cs typeface="Times New Roman" panose="02020603050405020304" pitchFamily="18" charset="0"/>
              </a:rPr>
              <a:t>Gourad</a:t>
            </a:r>
            <a:r>
              <a:rPr lang="en-US" dirty="0" smtClean="0">
                <a:latin typeface="Times New Roman" panose="02020603050405020304" pitchFamily="18" charset="0"/>
                <a:cs typeface="Times New Roman" panose="02020603050405020304" pitchFamily="18" charset="0"/>
              </a:rPr>
              <a:t> shading is an example of intensity interpolation method.</a:t>
            </a:r>
          </a:p>
          <a:p>
            <a:pPr marL="0" indent="0">
              <a:buNone/>
            </a:pPr>
            <a:r>
              <a:rPr lang="en-US" dirty="0">
                <a:latin typeface="Times New Roman" panose="02020603050405020304" pitchFamily="18" charset="0"/>
                <a:cs typeface="Times New Roman" panose="02020603050405020304" pitchFamily="18" charset="0"/>
              </a:rPr>
              <a:t>renders a polygon surface by linear interpolating intensity value across the surface.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Intensity </a:t>
            </a:r>
            <a:r>
              <a:rPr lang="en-US" dirty="0">
                <a:latin typeface="Times New Roman" panose="02020603050405020304" pitchFamily="18" charset="0"/>
                <a:cs typeface="Times New Roman" panose="02020603050405020304" pitchFamily="18" charset="0"/>
              </a:rPr>
              <a:t>values for each polygon are coordinate with the value of adjacent polygons along the common edges, thus eliminating the intensity discontinuities that can </a:t>
            </a:r>
            <a:r>
              <a:rPr lang="en-US" dirty="0" smtClean="0">
                <a:latin typeface="Times New Roman" panose="02020603050405020304" pitchFamily="18" charset="0"/>
                <a:cs typeface="Times New Roman" panose="02020603050405020304" pitchFamily="18" charset="0"/>
              </a:rPr>
              <a:t>occur </a:t>
            </a:r>
            <a:r>
              <a:rPr lang="en-US" dirty="0">
                <a:latin typeface="Times New Roman" panose="02020603050405020304" pitchFamily="18" charset="0"/>
                <a:cs typeface="Times New Roman" panose="02020603050405020304" pitchFamily="18" charset="0"/>
              </a:rPr>
              <a:t>in flat shading</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Each polygon surface is rendered with </a:t>
            </a:r>
            <a:r>
              <a:rPr lang="en-US" dirty="0" err="1">
                <a:latin typeface="Times New Roman" panose="02020603050405020304" pitchFamily="18" charset="0"/>
                <a:cs typeface="Times New Roman" panose="02020603050405020304" pitchFamily="18" charset="0"/>
              </a:rPr>
              <a:t>Gouraud</a:t>
            </a:r>
            <a:r>
              <a:rPr lang="en-US" dirty="0">
                <a:latin typeface="Times New Roman" panose="02020603050405020304" pitchFamily="18" charset="0"/>
                <a:cs typeface="Times New Roman" panose="02020603050405020304" pitchFamily="18" charset="0"/>
              </a:rPr>
              <a:t> Shading by performing the following calculations:</a:t>
            </a:r>
          </a:p>
          <a:p>
            <a:r>
              <a:rPr lang="en-US" dirty="0">
                <a:latin typeface="Times New Roman" panose="02020603050405020304" pitchFamily="18" charset="0"/>
                <a:cs typeface="Times New Roman" panose="02020603050405020304" pitchFamily="18" charset="0"/>
              </a:rPr>
              <a:t>Determining the average unit normal vector at each polygon vertex.</a:t>
            </a:r>
          </a:p>
          <a:p>
            <a:r>
              <a:rPr lang="en-US" dirty="0">
                <a:latin typeface="Times New Roman" panose="02020603050405020304" pitchFamily="18" charset="0"/>
                <a:cs typeface="Times New Roman" panose="02020603050405020304" pitchFamily="18" charset="0"/>
              </a:rPr>
              <a:t>Apply an illumination model to each vertex to determine the vertex intensity.</a:t>
            </a:r>
          </a:p>
          <a:p>
            <a:r>
              <a:rPr lang="en-US" dirty="0">
                <a:latin typeface="Times New Roman" panose="02020603050405020304" pitchFamily="18" charset="0"/>
                <a:cs typeface="Times New Roman" panose="02020603050405020304" pitchFamily="18" charset="0"/>
              </a:rPr>
              <a:t>Linear interpolate the vertex intensities over the surface of the polygon.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63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87894"/>
            <a:ext cx="10644116" cy="6670106"/>
          </a:xfrm>
        </p:spPr>
        <p:txBody>
          <a:bodyPr/>
          <a:lstStyle/>
          <a:p>
            <a:pPr marL="0" indent="0">
              <a:buNone/>
            </a:pPr>
            <a:r>
              <a:rPr lang="en-US" b="1" dirty="0" smtClean="0">
                <a:latin typeface="Times New Roman" panose="02020603050405020304" pitchFamily="18" charset="0"/>
                <a:cs typeface="Times New Roman" panose="02020603050405020304" pitchFamily="18" charset="0"/>
              </a:rPr>
              <a:t>Segment</a:t>
            </a:r>
          </a:p>
          <a:p>
            <a:r>
              <a:rPr lang="en-US" dirty="0">
                <a:latin typeface="Times New Roman" panose="02020603050405020304" pitchFamily="18" charset="0"/>
                <a:cs typeface="Times New Roman" panose="02020603050405020304" pitchFamily="18" charset="0"/>
              </a:rPr>
              <a:t>To view an entire image or a part of image with various attributes, we need to organize image information in a particular manner since existing structure of display file does not satisfy our requirements of viewing an image. To achieve this display, file is divided into </a:t>
            </a:r>
            <a:r>
              <a:rPr lang="en-US" b="1" dirty="0">
                <a:latin typeface="Times New Roman" panose="02020603050405020304" pitchFamily="18" charset="0"/>
                <a:cs typeface="Times New Roman" panose="02020603050405020304" pitchFamily="18" charset="0"/>
              </a:rPr>
              <a:t>Segments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Dividing the display file into subparts is called as segments.</a:t>
            </a:r>
          </a:p>
          <a:p>
            <a:r>
              <a:rPr lang="en-US" dirty="0">
                <a:latin typeface="Times New Roman" panose="02020603050405020304" pitchFamily="18" charset="0"/>
                <a:cs typeface="Times New Roman" panose="02020603050405020304" pitchFamily="18" charset="0"/>
              </a:rPr>
              <a:t>Each segment corresponds to a component and is associated with a set of attributes and image transformation parameters like scaling, rotation</a:t>
            </a:r>
            <a:r>
              <a:rPr lang="en-US" dirty="0" smtClean="0">
                <a:latin typeface="Times New Roman" panose="02020603050405020304" pitchFamily="18" charset="0"/>
                <a:cs typeface="Times New Roman" panose="02020603050405020304" pitchFamily="18" charset="0"/>
              </a:rPr>
              <a:t>.</a:t>
            </a:r>
          </a:p>
          <a:p>
            <a:pPr marL="0" indent="0" fontAlgn="base">
              <a:buNone/>
            </a:pPr>
            <a:r>
              <a:rPr lang="en-US" b="1" dirty="0">
                <a:latin typeface="Times New Roman" panose="02020603050405020304" pitchFamily="18" charset="0"/>
                <a:cs typeface="Times New Roman" panose="02020603050405020304" pitchFamily="18" charset="0"/>
              </a:rPr>
              <a:t>Presence of Segment allows :</a:t>
            </a:r>
          </a:p>
          <a:p>
            <a:pPr fontAlgn="base"/>
            <a:r>
              <a:rPr lang="en-US" dirty="0">
                <a:latin typeface="Times New Roman" panose="02020603050405020304" pitchFamily="18" charset="0"/>
                <a:cs typeface="Times New Roman" panose="02020603050405020304" pitchFamily="18" charset="0"/>
              </a:rPr>
              <a:t>Subdivision of picture.</a:t>
            </a:r>
          </a:p>
          <a:p>
            <a:pPr fontAlgn="base"/>
            <a:r>
              <a:rPr lang="en-US" dirty="0">
                <a:latin typeface="Times New Roman" panose="02020603050405020304" pitchFamily="18" charset="0"/>
                <a:cs typeface="Times New Roman" panose="02020603050405020304" pitchFamily="18" charset="0"/>
              </a:rPr>
              <a:t>Visualization of particular part of picture.</a:t>
            </a:r>
          </a:p>
          <a:p>
            <a:pPr fontAlgn="base"/>
            <a:r>
              <a:rPr lang="en-US" dirty="0">
                <a:latin typeface="Times New Roman" panose="02020603050405020304" pitchFamily="18" charset="0"/>
                <a:cs typeface="Times New Roman" panose="02020603050405020304" pitchFamily="18" charset="0"/>
              </a:rPr>
              <a:t>Scaling, rotation and translation of picture.</a:t>
            </a:r>
          </a:p>
          <a:p>
            <a:endParaRPr lang="en-US" dirty="0"/>
          </a:p>
        </p:txBody>
      </p:sp>
    </p:spTree>
    <p:extLst>
      <p:ext uri="{BB962C8B-B14F-4D97-AF65-F5344CB8AC3E}">
        <p14:creationId xmlns:p14="http://schemas.microsoft.com/office/powerpoint/2010/main" val="28893534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1446" y="600952"/>
            <a:ext cx="3226759" cy="2923252"/>
          </a:xfrm>
          <a:prstGeom prst="rect">
            <a:avLst/>
          </a:prstGeom>
        </p:spPr>
      </p:pic>
      <p:pic>
        <p:nvPicPr>
          <p:cNvPr id="5" name="Picture 4"/>
          <p:cNvPicPr>
            <a:picLocks noChangeAspect="1"/>
          </p:cNvPicPr>
          <p:nvPr/>
        </p:nvPicPr>
        <p:blipFill>
          <a:blip r:embed="rId3"/>
          <a:stretch>
            <a:fillRect/>
          </a:stretch>
        </p:blipFill>
        <p:spPr>
          <a:xfrm>
            <a:off x="4899546" y="1200004"/>
            <a:ext cx="6552275" cy="3810075"/>
          </a:xfrm>
          <a:prstGeom prst="rect">
            <a:avLst/>
          </a:prstGeom>
        </p:spPr>
      </p:pic>
    </p:spTree>
    <p:extLst>
      <p:ext uri="{BB962C8B-B14F-4D97-AF65-F5344CB8AC3E}">
        <p14:creationId xmlns:p14="http://schemas.microsoft.com/office/powerpoint/2010/main" val="219345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74246"/>
            <a:ext cx="11832609" cy="6567748"/>
          </a:xfrm>
        </p:spPr>
        <p:txBody>
          <a:bodyPr/>
          <a:lstStyle/>
          <a:p>
            <a:pPr marL="0" indent="0">
              <a:buNone/>
            </a:pPr>
            <a:r>
              <a:rPr lang="en-US" b="1" dirty="0" err="1" smtClean="0">
                <a:latin typeface="Times New Roman" panose="02020603050405020304" pitchFamily="18" charset="0"/>
                <a:cs typeface="Times New Roman" panose="02020603050405020304" pitchFamily="18" charset="0"/>
              </a:rPr>
              <a:t>Phong</a:t>
            </a:r>
            <a:r>
              <a:rPr lang="en-US" b="1" dirty="0" smtClean="0">
                <a:latin typeface="Times New Roman" panose="02020603050405020304" pitchFamily="18" charset="0"/>
                <a:cs typeface="Times New Roman" panose="02020603050405020304" pitchFamily="18" charset="0"/>
              </a:rPr>
              <a:t> shading</a:t>
            </a:r>
          </a:p>
          <a:p>
            <a:pPr marL="0" indent="0">
              <a:buNone/>
            </a:pPr>
            <a:r>
              <a:rPr lang="en-US" dirty="0"/>
              <a:t>A more accurate method for rendering a polygon surface is to interpolate the normal vector and then apply the illumination model to each surface </a:t>
            </a:r>
            <a:r>
              <a:rPr lang="en-US" dirty="0" smtClean="0"/>
              <a:t>point.</a:t>
            </a:r>
          </a:p>
          <a:p>
            <a:pPr marL="0" indent="0">
              <a:buNone/>
            </a:pPr>
            <a:r>
              <a:rPr lang="en-US" dirty="0" smtClean="0">
                <a:latin typeface="Times New Roman" panose="02020603050405020304" pitchFamily="18" charset="0"/>
                <a:cs typeface="Times New Roman" panose="02020603050405020304" pitchFamily="18" charset="0"/>
              </a:rPr>
              <a:t>It is also called as </a:t>
            </a:r>
            <a:r>
              <a:rPr lang="en-US" dirty="0" err="1"/>
              <a:t>Phong</a:t>
            </a:r>
            <a:r>
              <a:rPr lang="en-US" dirty="0"/>
              <a:t> Shading or normal vector Interpolation Shading</a:t>
            </a:r>
            <a:r>
              <a:rPr lang="en-US" dirty="0" smtClean="0"/>
              <a:t>.</a:t>
            </a:r>
          </a:p>
          <a:p>
            <a:r>
              <a:rPr lang="en-US" dirty="0"/>
              <a:t>Determine the average unit normal vector at each polygon vertex.</a:t>
            </a:r>
          </a:p>
          <a:p>
            <a:r>
              <a:rPr lang="en-US" dirty="0"/>
              <a:t>Linearly &amp; interpolate the vertex </a:t>
            </a:r>
            <a:r>
              <a:rPr lang="en-US" dirty="0" err="1"/>
              <a:t>normals</a:t>
            </a:r>
            <a:r>
              <a:rPr lang="en-US" dirty="0"/>
              <a:t> over the surface of the polygon</a:t>
            </a:r>
            <a:r>
              <a:rPr lang="en-US" dirty="0" smtClean="0"/>
              <a:t>.</a:t>
            </a:r>
          </a:p>
          <a:p>
            <a:r>
              <a:rPr lang="en-US" dirty="0" smtClean="0"/>
              <a:t>Calculate the pixel intensity of each scan line.</a:t>
            </a: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09616" y="3778936"/>
            <a:ext cx="4495800" cy="2657475"/>
          </a:xfrm>
          <a:prstGeom prst="rect">
            <a:avLst/>
          </a:prstGeom>
        </p:spPr>
      </p:pic>
    </p:spTree>
    <p:extLst>
      <p:ext uri="{BB962C8B-B14F-4D97-AF65-F5344CB8AC3E}">
        <p14:creationId xmlns:p14="http://schemas.microsoft.com/office/powerpoint/2010/main" val="4024532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60598"/>
            <a:ext cx="11737074" cy="6697402"/>
          </a:xfrm>
        </p:spPr>
        <p:txBody>
          <a:bodyPr/>
          <a:lstStyle/>
          <a:p>
            <a:pPr marL="0" indent="0">
              <a:buNone/>
            </a:pPr>
            <a:r>
              <a:rPr lang="en-US" b="1" dirty="0" smtClean="0">
                <a:latin typeface="Times New Roman" panose="02020603050405020304" pitchFamily="18" charset="0"/>
                <a:cs typeface="Times New Roman" panose="02020603050405020304" pitchFamily="18" charset="0"/>
              </a:rPr>
              <a:t>Halftone shading</a:t>
            </a:r>
          </a:p>
          <a:p>
            <a:r>
              <a:rPr lang="en-US" dirty="0" smtClean="0">
                <a:latin typeface="Times New Roman" panose="02020603050405020304" pitchFamily="18" charset="0"/>
                <a:cs typeface="Times New Roman" panose="02020603050405020304" pitchFamily="18" charset="0"/>
              </a:rPr>
              <a:t>Halftone </a:t>
            </a:r>
            <a:r>
              <a:rPr lang="en-US" dirty="0">
                <a:latin typeface="Times New Roman" panose="02020603050405020304" pitchFamily="18" charset="0"/>
                <a:cs typeface="Times New Roman" panose="02020603050405020304" pitchFamily="18" charset="0"/>
              </a:rPr>
              <a:t>is the reprographic technique that simulates continuous-tone imagery through the use of dots, varying either in size or in spacing, thus generating a </a:t>
            </a:r>
            <a:r>
              <a:rPr lang="en-US" dirty="0" smtClean="0">
                <a:latin typeface="Times New Roman" panose="02020603050405020304" pitchFamily="18" charset="0"/>
                <a:cs typeface="Times New Roman" panose="02020603050405020304" pitchFamily="18" charset="0"/>
              </a:rPr>
              <a:t>gradient-like effect.</a:t>
            </a:r>
          </a:p>
          <a:p>
            <a:r>
              <a:rPr lang="en-US" dirty="0">
                <a:latin typeface="Times New Roman" panose="02020603050405020304" pitchFamily="18" charset="0"/>
                <a:cs typeface="Times New Roman" panose="02020603050405020304" pitchFamily="18" charset="0"/>
              </a:rPr>
              <a:t>Where continuous-tone imagery contains an infinite range of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hlinkClick r:id="rId2" tooltip="Color"/>
              </a:rPr>
              <a:t>colors</a:t>
            </a:r>
            <a:r>
              <a:rPr lang="en-US" dirty="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hlinkClick r:id="rId3" tooltip="Grey"/>
              </a:rPr>
              <a:t>greys</a:t>
            </a:r>
            <a:r>
              <a:rPr lang="en-US" dirty="0">
                <a:latin typeface="Times New Roman" panose="02020603050405020304" pitchFamily="18" charset="0"/>
                <a:cs typeface="Times New Roman" panose="02020603050405020304" pitchFamily="18" charset="0"/>
              </a:rPr>
              <a:t>, the halftone process reduces visual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reproductions </a:t>
            </a:r>
            <a:r>
              <a:rPr lang="en-US" dirty="0">
                <a:latin typeface="Times New Roman" panose="02020603050405020304" pitchFamily="18" charset="0"/>
                <a:cs typeface="Times New Roman" panose="02020603050405020304" pitchFamily="18" charset="0"/>
              </a:rPr>
              <a:t>to an image that is printed with only one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color </a:t>
            </a:r>
            <a:r>
              <a:rPr lang="en-US" dirty="0">
                <a:latin typeface="Times New Roman" panose="02020603050405020304" pitchFamily="18" charset="0"/>
                <a:cs typeface="Times New Roman" panose="02020603050405020304" pitchFamily="18" charset="0"/>
              </a:rPr>
              <a:t>of ink, in dots of differing </a:t>
            </a:r>
            <a:r>
              <a:rPr lang="en-US" dirty="0" smtClean="0">
                <a:latin typeface="Times New Roman" panose="02020603050405020304" pitchFamily="18" charset="0"/>
                <a:cs typeface="Times New Roman" panose="02020603050405020304" pitchFamily="18" charset="0"/>
              </a:rPr>
              <a:t>size</a:t>
            </a:r>
          </a:p>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4" tooltip="Pulse-width modulation"/>
              </a:rPr>
              <a:t>pulse-width modulation</a:t>
            </a:r>
            <a:r>
              <a:rPr lang="en-US" dirty="0">
                <a:latin typeface="Times New Roman" panose="02020603050405020304" pitchFamily="18" charset="0"/>
                <a:cs typeface="Times New Roman" panose="02020603050405020304" pitchFamily="18" charset="0"/>
              </a:rPr>
              <a:t>) or spacing (</a:t>
            </a:r>
            <a:r>
              <a:rPr lang="en-US" dirty="0">
                <a:latin typeface="Times New Roman" panose="02020603050405020304" pitchFamily="18" charset="0"/>
                <a:cs typeface="Times New Roman" panose="02020603050405020304" pitchFamily="18" charset="0"/>
                <a:hlinkClick r:id="rId5" tooltip="Frequency modulation"/>
              </a:rPr>
              <a:t>frequency modulation</a:t>
            </a:r>
            <a:r>
              <a:rPr lang="en-US" dirty="0">
                <a:latin typeface="Times New Roman" panose="02020603050405020304" pitchFamily="18" charset="0"/>
                <a:cs typeface="Times New Roman" panose="02020603050405020304" pitchFamily="18" charset="0"/>
              </a:rPr>
              <a:t>) or both.</a:t>
            </a:r>
            <a:r>
              <a:rPr lang="en-US" dirty="0"/>
              <a:t> </a:t>
            </a:r>
            <a:endParaRPr lang="en-US" dirty="0" smtClean="0"/>
          </a:p>
          <a:p>
            <a:pPr marL="0" indent="0">
              <a:buNone/>
            </a:pP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6"/>
          <a:stretch>
            <a:fillRect/>
          </a:stretch>
        </p:blipFill>
        <p:spPr>
          <a:xfrm>
            <a:off x="9261214" y="1490496"/>
            <a:ext cx="2598690" cy="2576537"/>
          </a:xfrm>
          <a:prstGeom prst="rect">
            <a:avLst/>
          </a:prstGeom>
        </p:spPr>
      </p:pic>
      <p:pic>
        <p:nvPicPr>
          <p:cNvPr id="2" name="Picture 1"/>
          <p:cNvPicPr>
            <a:picLocks noChangeAspect="1"/>
          </p:cNvPicPr>
          <p:nvPr/>
        </p:nvPicPr>
        <p:blipFill>
          <a:blip r:embed="rId7"/>
          <a:stretch>
            <a:fillRect/>
          </a:stretch>
        </p:blipFill>
        <p:spPr>
          <a:xfrm>
            <a:off x="9457899" y="4410075"/>
            <a:ext cx="2306471" cy="2447925"/>
          </a:xfrm>
          <a:prstGeom prst="rect">
            <a:avLst/>
          </a:prstGeom>
        </p:spPr>
      </p:pic>
    </p:spTree>
    <p:extLst>
      <p:ext uri="{BB962C8B-B14F-4D97-AF65-F5344CB8AC3E}">
        <p14:creationId xmlns:p14="http://schemas.microsoft.com/office/powerpoint/2010/main" val="3510818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2890" y="552076"/>
            <a:ext cx="7192772" cy="5019255"/>
          </a:xfrm>
          <a:prstGeom prst="rect">
            <a:avLst/>
          </a:prstGeom>
        </p:spPr>
      </p:pic>
    </p:spTree>
    <p:extLst>
      <p:ext uri="{BB962C8B-B14F-4D97-AF65-F5344CB8AC3E}">
        <p14:creationId xmlns:p14="http://schemas.microsoft.com/office/powerpoint/2010/main" val="1267924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74245"/>
            <a:ext cx="10616821" cy="6526805"/>
          </a:xfrm>
        </p:spPr>
        <p:txBody>
          <a:bodyPr/>
          <a:lstStyle/>
          <a:p>
            <a:pPr fontAlgn="base"/>
            <a:endParaRPr lang="en-US" b="1" dirty="0" smtClean="0"/>
          </a:p>
          <a:p>
            <a:pPr fontAlgn="base"/>
            <a:endParaRPr lang="en-US" b="1" dirty="0" smtClean="0"/>
          </a:p>
          <a:p>
            <a:pPr marL="0" indent="0" fontAlgn="base">
              <a:buNone/>
            </a:pPr>
            <a:r>
              <a:rPr lang="en-US" b="1" dirty="0" smtClean="0">
                <a:latin typeface="Times New Roman" panose="02020603050405020304" pitchFamily="18" charset="0"/>
                <a:cs typeface="Times New Roman" panose="02020603050405020304" pitchFamily="18" charset="0"/>
              </a:rPr>
              <a:t>Types </a:t>
            </a:r>
            <a:r>
              <a:rPr lang="en-US" b="1" dirty="0">
                <a:latin typeface="Times New Roman" panose="02020603050405020304" pitchFamily="18" charset="0"/>
                <a:cs typeface="Times New Roman" panose="02020603050405020304" pitchFamily="18" charset="0"/>
              </a:rPr>
              <a:t>of Segments :</a:t>
            </a:r>
            <a:endParaRPr lang="en-US" dirty="0">
              <a:latin typeface="Times New Roman" panose="02020603050405020304" pitchFamily="18" charset="0"/>
              <a:cs typeface="Times New Roman" panose="02020603050405020304" pitchFamily="18" charset="0"/>
            </a:endParaRPr>
          </a:p>
          <a:p>
            <a:pPr fontAlgn="base"/>
            <a:r>
              <a:rPr lang="en-US" b="1" dirty="0">
                <a:latin typeface="Times New Roman" panose="02020603050405020304" pitchFamily="18" charset="0"/>
                <a:cs typeface="Times New Roman" panose="02020603050405020304" pitchFamily="18" charset="0"/>
              </a:rPr>
              <a:t>Posted Segment : </a:t>
            </a:r>
            <a:r>
              <a:rPr lang="en-US" dirty="0">
                <a:latin typeface="Times New Roman" panose="02020603050405020304" pitchFamily="18" charset="0"/>
                <a:cs typeface="Times New Roman" panose="02020603050405020304" pitchFamily="18" charset="0"/>
              </a:rPr>
              <a:t>When visible attribute of segment is set to 1, it is called Posted segment. This is included in active segment list.</a:t>
            </a:r>
          </a:p>
          <a:p>
            <a:pPr fontAlgn="base"/>
            <a:r>
              <a:rPr lang="en-US" b="1" dirty="0" err="1">
                <a:latin typeface="Times New Roman" panose="02020603050405020304" pitchFamily="18" charset="0"/>
                <a:cs typeface="Times New Roman" panose="02020603050405020304" pitchFamily="18" charset="0"/>
              </a:rPr>
              <a:t>Unposted</a:t>
            </a:r>
            <a:r>
              <a:rPr lang="en-US" b="1" dirty="0">
                <a:latin typeface="Times New Roman" panose="02020603050405020304" pitchFamily="18" charset="0"/>
                <a:cs typeface="Times New Roman" panose="02020603050405020304" pitchFamily="18" charset="0"/>
              </a:rPr>
              <a:t> Segment : </a:t>
            </a:r>
            <a:r>
              <a:rPr lang="en-US" dirty="0">
                <a:latin typeface="Times New Roman" panose="02020603050405020304" pitchFamily="18" charset="0"/>
                <a:cs typeface="Times New Roman" panose="02020603050405020304" pitchFamily="18" charset="0"/>
              </a:rPr>
              <a:t>When visible attribute of segment is set to 0, it is called </a:t>
            </a:r>
            <a:r>
              <a:rPr lang="en-US" dirty="0" err="1">
                <a:latin typeface="Times New Roman" panose="02020603050405020304" pitchFamily="18" charset="0"/>
                <a:cs typeface="Times New Roman" panose="02020603050405020304" pitchFamily="18" charset="0"/>
              </a:rPr>
              <a:t>Unposted</a:t>
            </a:r>
            <a:r>
              <a:rPr lang="en-US" dirty="0">
                <a:latin typeface="Times New Roman" panose="02020603050405020304" pitchFamily="18" charset="0"/>
                <a:cs typeface="Times New Roman" panose="02020603050405020304" pitchFamily="18" charset="0"/>
              </a:rPr>
              <a:t> segment. This is not included in active segment list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71344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830623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201542"/>
            <a:ext cx="10589525" cy="6526804"/>
          </a:xfrm>
        </p:spPr>
        <p:txBody>
          <a:bodyPr/>
          <a:lstStyle/>
          <a:p>
            <a:pPr marL="0" indent="0">
              <a:buNone/>
            </a:pPr>
            <a:r>
              <a:rPr lang="en-US" b="1" dirty="0" smtClean="0">
                <a:latin typeface="Times New Roman" panose="02020603050405020304" pitchFamily="18" charset="0"/>
                <a:cs typeface="Times New Roman" panose="02020603050405020304" pitchFamily="18" charset="0"/>
              </a:rPr>
              <a:t>Segment Operations</a:t>
            </a:r>
          </a:p>
          <a:p>
            <a:pPr marL="0" indent="0">
              <a:buNone/>
            </a:pPr>
            <a:r>
              <a:rPr lang="en-US" b="1" dirty="0">
                <a:latin typeface="Times New Roman" panose="02020603050405020304" pitchFamily="18" charset="0"/>
                <a:cs typeface="Times New Roman" panose="02020603050405020304" pitchFamily="18" charset="0"/>
              </a:rPr>
              <a:t>Segment Creation : </a:t>
            </a: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Segment </a:t>
            </a:r>
            <a:r>
              <a:rPr lang="en-US" dirty="0">
                <a:latin typeface="Times New Roman" panose="02020603050405020304" pitchFamily="18" charset="0"/>
                <a:cs typeface="Times New Roman" panose="02020603050405020304" pitchFamily="18" charset="0"/>
              </a:rPr>
              <a:t>must be created or opened when no other segment is open, since two segments can’t be opened at the same time because it’s difficult to assign drawing instruction to particular segment.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segment created must be given a name to identify it which must be a </a:t>
            </a:r>
            <a:r>
              <a:rPr lang="en-US" b="1" dirty="0">
                <a:latin typeface="Times New Roman" panose="02020603050405020304" pitchFamily="18" charset="0"/>
                <a:cs typeface="Times New Roman" panose="02020603050405020304" pitchFamily="18" charset="0"/>
              </a:rPr>
              <a:t>valid</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and there should be no segment with the same name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After this, we initialize items in segment table under our segment name and the first instruction of this segment is allocated at next free storage in display file and attributes of segments are initialized to default.</a:t>
            </a:r>
          </a:p>
        </p:txBody>
      </p:sp>
    </p:spTree>
    <p:extLst>
      <p:ext uri="{BB962C8B-B14F-4D97-AF65-F5344CB8AC3E}">
        <p14:creationId xmlns:p14="http://schemas.microsoft.com/office/powerpoint/2010/main" val="212027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60598"/>
            <a:ext cx="10603173" cy="6595044"/>
          </a:xfrm>
        </p:spPr>
        <p:txBody>
          <a:bodyPr/>
          <a:lstStyle/>
          <a:p>
            <a:pPr marL="0" indent="0" fontAlgn="base">
              <a:buNone/>
            </a:pPr>
            <a:r>
              <a:rPr lang="en-US" b="1" dirty="0">
                <a:latin typeface="Times New Roman" panose="02020603050405020304" pitchFamily="18" charset="0"/>
                <a:cs typeface="Times New Roman" panose="02020603050405020304" pitchFamily="18" charset="0"/>
              </a:rPr>
              <a:t>Algorithm :</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If any segment is open, give error message : </a:t>
            </a:r>
            <a:r>
              <a:rPr lang="en-US" b="1" i="1" dirty="0">
                <a:latin typeface="Times New Roman" panose="02020603050405020304" pitchFamily="18" charset="0"/>
                <a:cs typeface="Times New Roman" panose="02020603050405020304" pitchFamily="18" charset="0"/>
              </a:rPr>
              <a:t>“Segment is still open”</a:t>
            </a:r>
            <a:r>
              <a:rPr lang="en-US" dirty="0">
                <a:latin typeface="Times New Roman" panose="02020603050405020304" pitchFamily="18" charset="0"/>
                <a:cs typeface="Times New Roman" panose="02020603050405020304" pitchFamily="18" charset="0"/>
              </a:rPr>
              <a:t> and go to step 8.</a:t>
            </a:r>
          </a:p>
          <a:p>
            <a:pPr fontAlgn="base"/>
            <a:r>
              <a:rPr lang="en-US" dirty="0">
                <a:latin typeface="Times New Roman" panose="02020603050405020304" pitchFamily="18" charset="0"/>
                <a:cs typeface="Times New Roman" panose="02020603050405020304" pitchFamily="18" charset="0"/>
              </a:rPr>
              <a:t>Read the name of the new segment.</a:t>
            </a:r>
          </a:p>
          <a:p>
            <a:pPr fontAlgn="base"/>
            <a:r>
              <a:rPr lang="en-US" dirty="0">
                <a:latin typeface="Times New Roman" panose="02020603050405020304" pitchFamily="18" charset="0"/>
                <a:cs typeface="Times New Roman" panose="02020603050405020304" pitchFamily="18" charset="0"/>
              </a:rPr>
              <a:t>If the segment name is not valid, give error message : </a:t>
            </a:r>
            <a:r>
              <a:rPr lang="en-US" b="1" i="1" dirty="0">
                <a:latin typeface="Times New Roman" panose="02020603050405020304" pitchFamily="18" charset="0"/>
                <a:cs typeface="Times New Roman" panose="02020603050405020304" pitchFamily="18" charset="0"/>
              </a:rPr>
              <a:t>“Segment name not a valid name”</a:t>
            </a:r>
            <a:r>
              <a:rPr lang="en-US" dirty="0">
                <a:latin typeface="Times New Roman" panose="02020603050405020304" pitchFamily="18" charset="0"/>
                <a:cs typeface="Times New Roman" panose="02020603050405020304" pitchFamily="18" charset="0"/>
              </a:rPr>
              <a:t> and go to step 8.</a:t>
            </a:r>
          </a:p>
          <a:p>
            <a:pPr fontAlgn="base"/>
            <a:r>
              <a:rPr lang="en-US" dirty="0">
                <a:latin typeface="Times New Roman" panose="02020603050405020304" pitchFamily="18" charset="0"/>
                <a:cs typeface="Times New Roman" panose="02020603050405020304" pitchFamily="18" charset="0"/>
              </a:rPr>
              <a:t>If given segment name already exists, give error message : </a:t>
            </a:r>
            <a:r>
              <a:rPr lang="en-US" b="1" i="1" dirty="0">
                <a:latin typeface="Times New Roman" panose="02020603050405020304" pitchFamily="18" charset="0"/>
                <a:cs typeface="Times New Roman" panose="02020603050405020304" pitchFamily="18" charset="0"/>
              </a:rPr>
              <a:t>“Segment name already exists in name list”</a:t>
            </a:r>
            <a:r>
              <a:rPr lang="en-US" dirty="0">
                <a:latin typeface="Times New Roman" panose="02020603050405020304" pitchFamily="18" charset="0"/>
                <a:cs typeface="Times New Roman" panose="02020603050405020304" pitchFamily="18" charset="0"/>
              </a:rPr>
              <a:t> and go to step 8.</a:t>
            </a:r>
          </a:p>
          <a:p>
            <a:pPr fontAlgn="base"/>
            <a:r>
              <a:rPr lang="en-US" dirty="0">
                <a:latin typeface="Times New Roman" panose="02020603050405020304" pitchFamily="18" charset="0"/>
                <a:cs typeface="Times New Roman" panose="02020603050405020304" pitchFamily="18" charset="0"/>
              </a:rPr>
              <a:t>Make next free storage area in display file as start of new segment.</a:t>
            </a:r>
          </a:p>
          <a:p>
            <a:pPr fontAlgn="base"/>
            <a:r>
              <a:rPr lang="en-US" dirty="0">
                <a:latin typeface="Times New Roman" panose="02020603050405020304" pitchFamily="18" charset="0"/>
                <a:cs typeface="Times New Roman" panose="02020603050405020304" pitchFamily="18" charset="0"/>
              </a:rPr>
              <a:t>Initialize size of new segment to 0 and all its attributes to their default values.</a:t>
            </a:r>
          </a:p>
          <a:p>
            <a:pPr fontAlgn="base"/>
            <a:r>
              <a:rPr lang="en-US" dirty="0">
                <a:latin typeface="Times New Roman" panose="02020603050405020304" pitchFamily="18" charset="0"/>
                <a:cs typeface="Times New Roman" panose="02020603050405020304" pitchFamily="18" charset="0"/>
              </a:rPr>
              <a:t>Inform that the new segment is now open.</a:t>
            </a:r>
          </a:p>
          <a:p>
            <a:pPr fontAlgn="base"/>
            <a:r>
              <a:rPr lang="en-US" dirty="0">
                <a:latin typeface="Times New Roman" panose="02020603050405020304" pitchFamily="18" charset="0"/>
                <a:cs typeface="Times New Roman" panose="02020603050405020304" pitchFamily="18" charset="0"/>
              </a:rPr>
              <a:t>Stop.</a:t>
            </a:r>
          </a:p>
          <a:p>
            <a:pPr marL="0" indent="0">
              <a:buNone/>
            </a:pPr>
            <a:endParaRPr lang="en-US" dirty="0"/>
          </a:p>
        </p:txBody>
      </p:sp>
    </p:spTree>
    <p:extLst>
      <p:ext uri="{BB962C8B-B14F-4D97-AF65-F5344CB8AC3E}">
        <p14:creationId xmlns:p14="http://schemas.microsoft.com/office/powerpoint/2010/main" val="2981809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46951"/>
            <a:ext cx="10575877" cy="6567748"/>
          </a:xfrm>
        </p:spPr>
        <p:txBody>
          <a:bodyPr/>
          <a:lstStyle/>
          <a:p>
            <a:pPr marL="0" indent="0">
              <a:buNone/>
            </a:pPr>
            <a:r>
              <a:rPr lang="en-US" b="1" dirty="0">
                <a:latin typeface="Times New Roman" panose="02020603050405020304" pitchFamily="18" charset="0"/>
                <a:cs typeface="Times New Roman" panose="02020603050405020304" pitchFamily="18" charset="0"/>
              </a:rPr>
              <a:t>Closing a Segment : </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completing entry of all display file instructions, the segment needs to be closed for which it has to be renamed, which is done by changing the name of currently open segment as 0.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Now </a:t>
            </a:r>
            <a:r>
              <a:rPr lang="en-US" dirty="0">
                <a:latin typeface="Times New Roman" panose="02020603050405020304" pitchFamily="18" charset="0"/>
                <a:cs typeface="Times New Roman" panose="02020603050405020304" pitchFamily="18" charset="0"/>
              </a:rPr>
              <a:t>the segment with name 0 is open i.e. unnamed segment is open and if two unnamed segments are present in display file one needs to be deleted.</a:t>
            </a:r>
          </a:p>
        </p:txBody>
      </p:sp>
    </p:spTree>
    <p:extLst>
      <p:ext uri="{BB962C8B-B14F-4D97-AF65-F5344CB8AC3E}">
        <p14:creationId xmlns:p14="http://schemas.microsoft.com/office/powerpoint/2010/main" val="3618885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4" y="106006"/>
            <a:ext cx="10589526" cy="6751993"/>
          </a:xfrm>
        </p:spPr>
        <p:txBody>
          <a:bodyPr/>
          <a:lstStyle/>
          <a:p>
            <a:pPr marL="0" indent="0" fontAlgn="base">
              <a:buNone/>
            </a:pPr>
            <a:r>
              <a:rPr lang="en-US" b="1" dirty="0">
                <a:latin typeface="Times New Roman" panose="02020603050405020304" pitchFamily="18" charset="0"/>
                <a:cs typeface="Times New Roman" panose="02020603050405020304" pitchFamily="18" charset="0"/>
              </a:rPr>
              <a:t>Algorithm </a:t>
            </a:r>
            <a:r>
              <a:rPr lang="en-US" b="1" dirty="0" smtClean="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any segment is not open, give error message : </a:t>
            </a:r>
            <a:r>
              <a:rPr lang="en-US" b="1" i="1" dirty="0">
                <a:latin typeface="Times New Roman" panose="02020603050405020304" pitchFamily="18" charset="0"/>
                <a:cs typeface="Times New Roman" panose="02020603050405020304" pitchFamily="18" charset="0"/>
              </a:rPr>
              <a:t>“No segment is open now”</a:t>
            </a:r>
            <a:r>
              <a:rPr lang="en-US" dirty="0">
                <a:latin typeface="Times New Roman" panose="02020603050405020304" pitchFamily="18" charset="0"/>
                <a:cs typeface="Times New Roman" panose="02020603050405020304" pitchFamily="18" charset="0"/>
              </a:rPr>
              <a:t> and go to step 6.</a:t>
            </a:r>
          </a:p>
          <a:p>
            <a:pPr fontAlgn="base"/>
            <a:r>
              <a:rPr lang="en-US" dirty="0">
                <a:latin typeface="Times New Roman" panose="02020603050405020304" pitchFamily="18" charset="0"/>
                <a:cs typeface="Times New Roman" panose="02020603050405020304" pitchFamily="18" charset="0"/>
              </a:rPr>
              <a:t>Change the name of currently opened segment to any unnamed segment, lets say 0.</a:t>
            </a:r>
          </a:p>
          <a:p>
            <a:pPr fontAlgn="base"/>
            <a:r>
              <a:rPr lang="en-US" dirty="0">
                <a:latin typeface="Times New Roman" panose="02020603050405020304" pitchFamily="18" charset="0"/>
                <a:cs typeface="Times New Roman" panose="02020603050405020304" pitchFamily="18" charset="0"/>
              </a:rPr>
              <a:t>Delete any other unnamed segment instruction which may have been saved and initialize above unnamed segment with no instructions.</a:t>
            </a:r>
          </a:p>
          <a:p>
            <a:pPr fontAlgn="base"/>
            <a:r>
              <a:rPr lang="en-US" dirty="0">
                <a:latin typeface="Times New Roman" panose="02020603050405020304" pitchFamily="18" charset="0"/>
                <a:cs typeface="Times New Roman" panose="02020603050405020304" pitchFamily="18" charset="0"/>
              </a:rPr>
              <a:t>Make the next free storage area available in display file as start of the unnamed segment.</a:t>
            </a:r>
          </a:p>
          <a:p>
            <a:pPr fontAlgn="base"/>
            <a:r>
              <a:rPr lang="en-US" dirty="0">
                <a:latin typeface="Times New Roman" panose="02020603050405020304" pitchFamily="18" charset="0"/>
                <a:cs typeface="Times New Roman" panose="02020603050405020304" pitchFamily="18" charset="0"/>
              </a:rPr>
              <a:t>Initialize size of unnamed segment to 0.</a:t>
            </a:r>
          </a:p>
          <a:p>
            <a:pPr fontAlgn="base"/>
            <a:r>
              <a:rPr lang="en-US" dirty="0">
                <a:latin typeface="Times New Roman" panose="02020603050405020304" pitchFamily="18" charset="0"/>
                <a:cs typeface="Times New Roman" panose="02020603050405020304" pitchFamily="18" charset="0"/>
              </a:rPr>
              <a:t>Stop.</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076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672</Words>
  <Application>Microsoft Office PowerPoint</Application>
  <PresentationFormat>Widescreen</PresentationFormat>
  <Paragraphs>116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UNIT 4 Segments, Illumination models, colour models and shading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Segments, Illumination models, colour models and shading</dc:title>
  <dc:creator>Owner</dc:creator>
  <cp:lastModifiedBy>Owner</cp:lastModifiedBy>
  <cp:revision>23</cp:revision>
  <dcterms:created xsi:type="dcterms:W3CDTF">2022-04-27T09:57:53Z</dcterms:created>
  <dcterms:modified xsi:type="dcterms:W3CDTF">2024-04-04T04:11:20Z</dcterms:modified>
</cp:coreProperties>
</file>