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AE1EB2-6724-40F9-AB97-30516841BF82}"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3B49D-DD3E-44AF-8FF6-C98CD8C8EF29}" type="slidenum">
              <a:rPr lang="en-US" smtClean="0"/>
              <a:t>‹#›</a:t>
            </a:fld>
            <a:endParaRPr lang="en-US"/>
          </a:p>
        </p:txBody>
      </p:sp>
    </p:spTree>
    <p:extLst>
      <p:ext uri="{BB962C8B-B14F-4D97-AF65-F5344CB8AC3E}">
        <p14:creationId xmlns:p14="http://schemas.microsoft.com/office/powerpoint/2010/main" val="2616409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AE1EB2-6724-40F9-AB97-30516841BF82}"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3B49D-DD3E-44AF-8FF6-C98CD8C8EF29}" type="slidenum">
              <a:rPr lang="en-US" smtClean="0"/>
              <a:t>‹#›</a:t>
            </a:fld>
            <a:endParaRPr lang="en-US"/>
          </a:p>
        </p:txBody>
      </p:sp>
    </p:spTree>
    <p:extLst>
      <p:ext uri="{BB962C8B-B14F-4D97-AF65-F5344CB8AC3E}">
        <p14:creationId xmlns:p14="http://schemas.microsoft.com/office/powerpoint/2010/main" val="1696971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AE1EB2-6724-40F9-AB97-30516841BF82}"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3B49D-DD3E-44AF-8FF6-C98CD8C8EF29}" type="slidenum">
              <a:rPr lang="en-US" smtClean="0"/>
              <a:t>‹#›</a:t>
            </a:fld>
            <a:endParaRPr lang="en-US"/>
          </a:p>
        </p:txBody>
      </p:sp>
    </p:spTree>
    <p:extLst>
      <p:ext uri="{BB962C8B-B14F-4D97-AF65-F5344CB8AC3E}">
        <p14:creationId xmlns:p14="http://schemas.microsoft.com/office/powerpoint/2010/main" val="4070610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AE1EB2-6724-40F9-AB97-30516841BF82}"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3B49D-DD3E-44AF-8FF6-C98CD8C8EF29}" type="slidenum">
              <a:rPr lang="en-US" smtClean="0"/>
              <a:t>‹#›</a:t>
            </a:fld>
            <a:endParaRPr lang="en-US"/>
          </a:p>
        </p:txBody>
      </p:sp>
    </p:spTree>
    <p:extLst>
      <p:ext uri="{BB962C8B-B14F-4D97-AF65-F5344CB8AC3E}">
        <p14:creationId xmlns:p14="http://schemas.microsoft.com/office/powerpoint/2010/main" val="2972339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AE1EB2-6724-40F9-AB97-30516841BF82}"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33B49D-DD3E-44AF-8FF6-C98CD8C8EF29}" type="slidenum">
              <a:rPr lang="en-US" smtClean="0"/>
              <a:t>‹#›</a:t>
            </a:fld>
            <a:endParaRPr lang="en-US"/>
          </a:p>
        </p:txBody>
      </p:sp>
    </p:spTree>
    <p:extLst>
      <p:ext uri="{BB962C8B-B14F-4D97-AF65-F5344CB8AC3E}">
        <p14:creationId xmlns:p14="http://schemas.microsoft.com/office/powerpoint/2010/main" val="3590117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DAE1EB2-6724-40F9-AB97-30516841BF82}" type="datetimeFigureOut">
              <a:rPr lang="en-US" smtClean="0"/>
              <a:t>1/17/2025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33B49D-DD3E-44AF-8FF6-C98CD8C8EF29}" type="slidenum">
              <a:rPr lang="en-US" smtClean="0"/>
              <a:t>‹#›</a:t>
            </a:fld>
            <a:endParaRPr lang="en-US"/>
          </a:p>
        </p:txBody>
      </p:sp>
    </p:spTree>
    <p:extLst>
      <p:ext uri="{BB962C8B-B14F-4D97-AF65-F5344CB8AC3E}">
        <p14:creationId xmlns:p14="http://schemas.microsoft.com/office/powerpoint/2010/main" val="3120179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AE1EB2-6724-40F9-AB97-30516841BF82}" type="datetimeFigureOut">
              <a:rPr lang="en-US" smtClean="0"/>
              <a:t>1/17/2025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33B49D-DD3E-44AF-8FF6-C98CD8C8EF29}" type="slidenum">
              <a:rPr lang="en-US" smtClean="0"/>
              <a:t>‹#›</a:t>
            </a:fld>
            <a:endParaRPr lang="en-US"/>
          </a:p>
        </p:txBody>
      </p:sp>
    </p:spTree>
    <p:extLst>
      <p:ext uri="{BB962C8B-B14F-4D97-AF65-F5344CB8AC3E}">
        <p14:creationId xmlns:p14="http://schemas.microsoft.com/office/powerpoint/2010/main" val="189927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AE1EB2-6724-40F9-AB97-30516841BF82}" type="datetimeFigureOut">
              <a:rPr lang="en-US" smtClean="0"/>
              <a:t>1/17/2025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33B49D-DD3E-44AF-8FF6-C98CD8C8EF29}" type="slidenum">
              <a:rPr lang="en-US" smtClean="0"/>
              <a:t>‹#›</a:t>
            </a:fld>
            <a:endParaRPr lang="en-US"/>
          </a:p>
        </p:txBody>
      </p:sp>
    </p:spTree>
    <p:extLst>
      <p:ext uri="{BB962C8B-B14F-4D97-AF65-F5344CB8AC3E}">
        <p14:creationId xmlns:p14="http://schemas.microsoft.com/office/powerpoint/2010/main" val="3912666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AE1EB2-6724-40F9-AB97-30516841BF82}" type="datetimeFigureOut">
              <a:rPr lang="en-US" smtClean="0"/>
              <a:t>1/17/2025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33B49D-DD3E-44AF-8FF6-C98CD8C8EF29}" type="slidenum">
              <a:rPr lang="en-US" smtClean="0"/>
              <a:t>‹#›</a:t>
            </a:fld>
            <a:endParaRPr lang="en-US"/>
          </a:p>
        </p:txBody>
      </p:sp>
    </p:spTree>
    <p:extLst>
      <p:ext uri="{BB962C8B-B14F-4D97-AF65-F5344CB8AC3E}">
        <p14:creationId xmlns:p14="http://schemas.microsoft.com/office/powerpoint/2010/main" val="439838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AE1EB2-6724-40F9-AB97-30516841BF82}" type="datetimeFigureOut">
              <a:rPr lang="en-US" smtClean="0"/>
              <a:t>1/17/2025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33B49D-DD3E-44AF-8FF6-C98CD8C8EF29}" type="slidenum">
              <a:rPr lang="en-US" smtClean="0"/>
              <a:t>‹#›</a:t>
            </a:fld>
            <a:endParaRPr lang="en-US"/>
          </a:p>
        </p:txBody>
      </p:sp>
    </p:spTree>
    <p:extLst>
      <p:ext uri="{BB962C8B-B14F-4D97-AF65-F5344CB8AC3E}">
        <p14:creationId xmlns:p14="http://schemas.microsoft.com/office/powerpoint/2010/main" val="1504977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AE1EB2-6724-40F9-AB97-30516841BF82}" type="datetimeFigureOut">
              <a:rPr lang="en-US" smtClean="0"/>
              <a:t>1/17/2025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33B49D-DD3E-44AF-8FF6-C98CD8C8EF29}" type="slidenum">
              <a:rPr lang="en-US" smtClean="0"/>
              <a:t>‹#›</a:t>
            </a:fld>
            <a:endParaRPr lang="en-US"/>
          </a:p>
        </p:txBody>
      </p:sp>
    </p:spTree>
    <p:extLst>
      <p:ext uri="{BB962C8B-B14F-4D97-AF65-F5344CB8AC3E}">
        <p14:creationId xmlns:p14="http://schemas.microsoft.com/office/powerpoint/2010/main" val="1218936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AE1EB2-6724-40F9-AB97-30516841BF82}" type="datetimeFigureOut">
              <a:rPr lang="en-US" smtClean="0"/>
              <a:t>1/17/2025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33B49D-DD3E-44AF-8FF6-C98CD8C8EF29}" type="slidenum">
              <a:rPr lang="en-US" smtClean="0"/>
              <a:t>‹#›</a:t>
            </a:fld>
            <a:endParaRPr lang="en-US"/>
          </a:p>
        </p:txBody>
      </p:sp>
    </p:spTree>
    <p:extLst>
      <p:ext uri="{BB962C8B-B14F-4D97-AF65-F5344CB8AC3E}">
        <p14:creationId xmlns:p14="http://schemas.microsoft.com/office/powerpoint/2010/main" val="3697576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UNIT 5 </a:t>
            </a:r>
            <a:br>
              <a:rPr lang="en-US" b="1" dirty="0" smtClean="0">
                <a:latin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cs typeface="Times New Roman" panose="02020603050405020304" pitchFamily="18" charset="0"/>
              </a:rPr>
              <a:t>Curves</a:t>
            </a:r>
            <a:r>
              <a:rPr lang="en-US" b="1" dirty="0">
                <a:latin typeface="Times New Roman" panose="02020603050405020304" pitchFamily="18" charset="0"/>
                <a:cs typeface="Times New Roman" panose="02020603050405020304" pitchFamily="18" charset="0"/>
              </a:rPr>
              <a:t>, fractals and Animation</a:t>
            </a:r>
          </a:p>
        </p:txBody>
      </p:sp>
      <p:sp>
        <p:nvSpPr>
          <p:cNvPr id="3" name="Content Placeholder 2"/>
          <p:cNvSpPr>
            <a:spLocks noGrp="1"/>
          </p:cNvSpPr>
          <p:nvPr>
            <p:ph idx="1"/>
          </p:nvPr>
        </p:nvSpPr>
        <p:spPr/>
        <p:txBody>
          <a:bodyPr>
            <a:normAutofit lnSpcReduction="10000"/>
          </a:bodyPr>
          <a:lstStyle/>
          <a:p>
            <a:pPr marL="0" indent="0">
              <a:buNone/>
            </a:pPr>
            <a:r>
              <a:rPr lang="en-US" b="1" dirty="0" smtClean="0">
                <a:latin typeface="Times New Roman" panose="02020603050405020304" pitchFamily="18" charset="0"/>
                <a:cs typeface="Times New Roman" panose="02020603050405020304" pitchFamily="18" charset="0"/>
              </a:rPr>
              <a:t>Syllabus</a:t>
            </a:r>
          </a:p>
          <a:p>
            <a:r>
              <a:rPr lang="en-US" b="1" dirty="0">
                <a:latin typeface="Times New Roman" panose="02020603050405020304" pitchFamily="18" charset="0"/>
                <a:cs typeface="Times New Roman" panose="02020603050405020304" pitchFamily="18" charset="0"/>
              </a:rPr>
              <a:t>Curves: </a:t>
            </a:r>
            <a:r>
              <a:rPr lang="en-US" dirty="0">
                <a:latin typeface="Times New Roman" panose="02020603050405020304" pitchFamily="18" charset="0"/>
                <a:cs typeface="Times New Roman" panose="02020603050405020304" pitchFamily="18" charset="0"/>
              </a:rPr>
              <a:t>Introduction, interpolation and approximation, Spline Interpolation Methods – </a:t>
            </a:r>
            <a:r>
              <a:rPr lang="en-US" smtClean="0">
                <a:latin typeface="Times New Roman" panose="02020603050405020304" pitchFamily="18" charset="0"/>
                <a:cs typeface="Times New Roman" panose="02020603050405020304" pitchFamily="18" charset="0"/>
              </a:rPr>
              <a:t>herm`ite</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interpolation</a:t>
            </a:r>
            <a:r>
              <a:rPr lang="en-US" dirty="0">
                <a:latin typeface="Times New Roman" panose="02020603050405020304" pitchFamily="18" charset="0"/>
                <a:cs typeface="Times New Roman" panose="02020603050405020304" pitchFamily="18" charset="0"/>
              </a:rPr>
              <a:t>, Bezier curves, B-Splines.</a:t>
            </a:r>
          </a:p>
          <a:p>
            <a:r>
              <a:rPr lang="en-US" b="1" dirty="0">
                <a:latin typeface="Times New Roman" panose="02020603050405020304" pitchFamily="18" charset="0"/>
                <a:cs typeface="Times New Roman" panose="02020603050405020304" pitchFamily="18" charset="0"/>
              </a:rPr>
              <a:t>Fractals: </a:t>
            </a:r>
            <a:r>
              <a:rPr lang="en-US" dirty="0">
                <a:latin typeface="Times New Roman" panose="02020603050405020304" pitchFamily="18" charset="0"/>
                <a:cs typeface="Times New Roman" panose="02020603050405020304" pitchFamily="18" charset="0"/>
              </a:rPr>
              <a:t>Introduction, Classification, fractal Dimension, Fractal dimension and surfaces, </a:t>
            </a:r>
            <a:r>
              <a:rPr lang="en-US" dirty="0" smtClean="0">
                <a:latin typeface="Times New Roman" panose="02020603050405020304" pitchFamily="18" charset="0"/>
                <a:cs typeface="Times New Roman" panose="02020603050405020304" pitchFamily="18" charset="0"/>
              </a:rPr>
              <a:t>Hilbert curve</a:t>
            </a:r>
            <a:r>
              <a:rPr lang="en-US" dirty="0">
                <a:latin typeface="Times New Roman" panose="02020603050405020304" pitchFamily="18" charset="0"/>
                <a:cs typeface="Times New Roman" panose="02020603050405020304" pitchFamily="18" charset="0"/>
              </a:rPr>
              <a:t>, Koch Curve.</a:t>
            </a:r>
          </a:p>
          <a:p>
            <a:r>
              <a:rPr lang="en-US" b="1" dirty="0">
                <a:latin typeface="Times New Roman" panose="02020603050405020304" pitchFamily="18" charset="0"/>
                <a:cs typeface="Times New Roman" panose="02020603050405020304" pitchFamily="18" charset="0"/>
              </a:rPr>
              <a:t>Animation: </a:t>
            </a:r>
            <a:r>
              <a:rPr lang="en-US" dirty="0">
                <a:latin typeface="Times New Roman" panose="02020603050405020304" pitchFamily="18" charset="0"/>
                <a:cs typeface="Times New Roman" panose="02020603050405020304" pitchFamily="18" charset="0"/>
              </a:rPr>
              <a:t>Basics of animation, types of animation, principles of animation, design of </a:t>
            </a:r>
            <a:r>
              <a:rPr lang="en-US" dirty="0" smtClean="0">
                <a:latin typeface="Times New Roman" panose="02020603050405020304" pitchFamily="18" charset="0"/>
                <a:cs typeface="Times New Roman" panose="02020603050405020304" pitchFamily="18" charset="0"/>
              </a:rPr>
              <a:t>animation sequences</a:t>
            </a:r>
            <a:r>
              <a:rPr lang="en-US" dirty="0">
                <a:latin typeface="Times New Roman" panose="02020603050405020304" pitchFamily="18" charset="0"/>
                <a:cs typeface="Times New Roman" panose="02020603050405020304" pitchFamily="18" charset="0"/>
              </a:rPr>
              <a:t>, animation languages, key frame, morphing, motion </a:t>
            </a:r>
            <a:r>
              <a:rPr lang="en-US" dirty="0" smtClean="0">
                <a:latin typeface="Times New Roman" panose="02020603050405020304" pitchFamily="18" charset="0"/>
                <a:cs typeface="Times New Roman" panose="02020603050405020304" pitchFamily="18" charset="0"/>
              </a:rPr>
              <a:t>specification. Methods </a:t>
            </a:r>
            <a:r>
              <a:rPr lang="en-US" dirty="0">
                <a:latin typeface="Times New Roman" panose="02020603050405020304" pitchFamily="18" charset="0"/>
                <a:cs typeface="Times New Roman" panose="02020603050405020304" pitchFamily="18" charset="0"/>
              </a:rPr>
              <a:t>of controlling animation, frame-by-frame animation techniques, real-time </a:t>
            </a:r>
            <a:r>
              <a:rPr lang="en-US" dirty="0" smtClean="0">
                <a:latin typeface="Times New Roman" panose="02020603050405020304" pitchFamily="18" charset="0"/>
                <a:cs typeface="Times New Roman" panose="02020603050405020304" pitchFamily="18" charset="0"/>
              </a:rPr>
              <a:t>animation techniques</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243503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182" y="160598"/>
            <a:ext cx="11696131" cy="6595044"/>
          </a:xfrm>
        </p:spPr>
        <p:txBody>
          <a:bodyPr/>
          <a:lstStyle/>
          <a:p>
            <a:pPr marL="0" indent="0">
              <a:buNone/>
            </a:pPr>
            <a:r>
              <a:rPr lang="en-US" b="1" dirty="0" smtClean="0">
                <a:latin typeface="Times New Roman" panose="02020603050405020304" pitchFamily="18" charset="0"/>
                <a:cs typeface="Times New Roman" panose="02020603050405020304" pitchFamily="18" charset="0"/>
              </a:rPr>
              <a:t>Properties of Bezier Curve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They generally follow the shape of the control polygon, which consists of the segments joining the control points.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They always pass through the first and last control points.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They are contained in the convex hull of their defining control points.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The degree of the polynomial defining the curve segment is one less that the number of defining polygon point. Therefore, for 4 control points, the degree of the polynomial is 3, i.e. cubic polynomial.</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A Bezier curve generally follows the shape of the defining polygon.</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The direction of the tangent vector at the end points is same as that of the vector determined by first and last segments.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The convex hull property for a Bezier curve ensures that the polynomial </a:t>
            </a:r>
            <a:r>
              <a:rPr lang="en-US" dirty="0" smtClean="0">
                <a:latin typeface="Times New Roman" panose="02020603050405020304" pitchFamily="18" charset="0"/>
                <a:cs typeface="Times New Roman" panose="02020603050405020304" pitchFamily="18" charset="0"/>
              </a:rPr>
              <a:t>smoothly </a:t>
            </a:r>
            <a:r>
              <a:rPr lang="en-US" dirty="0" err="1" smtClean="0">
                <a:latin typeface="Times New Roman" panose="02020603050405020304" pitchFamily="18" charset="0"/>
                <a:cs typeface="Times New Roman" panose="02020603050405020304" pitchFamily="18" charset="0"/>
              </a:rPr>
              <a:t>i.e</a:t>
            </a:r>
            <a:r>
              <a:rPr lang="en-US" dirty="0" smtClean="0">
                <a:latin typeface="Times New Roman" panose="02020603050405020304" pitchFamily="18" charset="0"/>
                <a:cs typeface="Times New Roman" panose="02020603050405020304" pitchFamily="18" charset="0"/>
              </a:rPr>
              <a:t> No </a:t>
            </a:r>
            <a:r>
              <a:rPr lang="en-US" dirty="0">
                <a:latin typeface="Times New Roman" panose="02020603050405020304" pitchFamily="18" charset="0"/>
                <a:cs typeface="Times New Roman" panose="02020603050405020304" pitchFamily="18" charset="0"/>
              </a:rPr>
              <a:t>straight line intersects a Bezier curve more times than it intersects its control polygon</a:t>
            </a:r>
            <a:r>
              <a:rPr lang="en-US" dirty="0"/>
              <a:t>.</a:t>
            </a:r>
          </a:p>
          <a:p>
            <a:endParaRPr lang="en-US" dirty="0"/>
          </a:p>
          <a:p>
            <a:pPr marL="0" indent="0">
              <a:buNone/>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4188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0125" y="146949"/>
            <a:ext cx="10562231" cy="6526805"/>
          </a:xfrm>
        </p:spPr>
        <p:txBody>
          <a:bodyPr/>
          <a:lstStyle/>
          <a:p>
            <a:pPr marL="0" indent="0">
              <a:buNone/>
            </a:pPr>
            <a:r>
              <a:rPr lang="en-US" dirty="0" smtClean="0">
                <a:latin typeface="Times New Roman" panose="02020603050405020304" pitchFamily="18" charset="0"/>
                <a:cs typeface="Times New Roman" panose="02020603050405020304" pitchFamily="18" charset="0"/>
              </a:rPr>
              <a:t>8. Bezier </a:t>
            </a:r>
            <a:r>
              <a:rPr lang="en-US" dirty="0">
                <a:latin typeface="Times New Roman" panose="02020603050405020304" pitchFamily="18" charset="0"/>
                <a:cs typeface="Times New Roman" panose="02020603050405020304" pitchFamily="18" charset="0"/>
              </a:rPr>
              <a:t>curves exhibit global control means moving a control point alters the shape of the whole curve.</a:t>
            </a:r>
          </a:p>
          <a:p>
            <a:pPr marL="0" indent="0">
              <a:buNone/>
            </a:pPr>
            <a:r>
              <a:rPr lang="en-US" dirty="0" smtClean="0">
                <a:latin typeface="Times New Roman" panose="02020603050405020304" pitchFamily="18" charset="0"/>
                <a:cs typeface="Times New Roman" panose="02020603050405020304" pitchFamily="18" charset="0"/>
              </a:rPr>
              <a:t>9. A </a:t>
            </a:r>
            <a:r>
              <a:rPr lang="en-US" dirty="0">
                <a:latin typeface="Times New Roman" panose="02020603050405020304" pitchFamily="18" charset="0"/>
                <a:cs typeface="Times New Roman" panose="02020603050405020304" pitchFamily="18" charset="0"/>
              </a:rPr>
              <a:t>given Bezier curve can be subdivided at a point t=t0 into two Bezier segments which join together at the point corresponding to the parameter value t=t0.</a:t>
            </a:r>
          </a:p>
          <a:p>
            <a:pPr marL="0" indent="0">
              <a:buNone/>
            </a:pPr>
            <a:endParaRPr lang="en-US" dirty="0"/>
          </a:p>
        </p:txBody>
      </p:sp>
    </p:spTree>
    <p:extLst>
      <p:ext uri="{BB962C8B-B14F-4D97-AF65-F5344CB8AC3E}">
        <p14:creationId xmlns:p14="http://schemas.microsoft.com/office/powerpoint/2010/main" val="777381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182" y="160598"/>
            <a:ext cx="10575878" cy="6567748"/>
          </a:xfrm>
        </p:spPr>
        <p:txBody>
          <a:bodyPr/>
          <a:lstStyle/>
          <a:p>
            <a:pPr marL="0" indent="0">
              <a:buNone/>
            </a:pPr>
            <a:r>
              <a:rPr lang="en-US" b="1" dirty="0" smtClean="0">
                <a:latin typeface="Times New Roman" panose="02020603050405020304" pitchFamily="18" charset="0"/>
                <a:cs typeface="Times New Roman" panose="02020603050405020304" pitchFamily="18" charset="0"/>
              </a:rPr>
              <a:t>B-Spline Curves</a:t>
            </a:r>
          </a:p>
          <a:p>
            <a:r>
              <a:rPr lang="en-US" dirty="0">
                <a:latin typeface="Times New Roman" panose="02020603050405020304" pitchFamily="18" charset="0"/>
                <a:cs typeface="Times New Roman" panose="02020603050405020304" pitchFamily="18" charset="0"/>
              </a:rPr>
              <a:t>First, the number of specified polygon vertices fixes the order of the resulting polynomial which defines the curve.</a:t>
            </a:r>
          </a:p>
          <a:p>
            <a:r>
              <a:rPr lang="en-US" dirty="0">
                <a:latin typeface="Times New Roman" panose="02020603050405020304" pitchFamily="18" charset="0"/>
                <a:cs typeface="Times New Roman" panose="02020603050405020304" pitchFamily="18" charset="0"/>
              </a:rPr>
              <a:t>The second limiting characteristic is that the value of the blending function is nonzero for all parameter values over the entire curve</a:t>
            </a:r>
            <a:r>
              <a:rPr lang="en-US" dirty="0"/>
              <a:t>.</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818067" y="2412525"/>
            <a:ext cx="7708071" cy="4315821"/>
          </a:xfrm>
          <a:prstGeom prst="rect">
            <a:avLst/>
          </a:prstGeom>
        </p:spPr>
      </p:pic>
    </p:spTree>
    <p:extLst>
      <p:ext uri="{BB962C8B-B14F-4D97-AF65-F5344CB8AC3E}">
        <p14:creationId xmlns:p14="http://schemas.microsoft.com/office/powerpoint/2010/main" val="6842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7995" y="662674"/>
            <a:ext cx="4118153" cy="220335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578038" y="3058235"/>
            <a:ext cx="6737161" cy="2387221"/>
          </a:xfrm>
          <a:prstGeom prst="rect">
            <a:avLst/>
          </a:prstGeom>
        </p:spPr>
      </p:pic>
      <p:pic>
        <p:nvPicPr>
          <p:cNvPr id="5" name="Picture 4"/>
          <p:cNvPicPr>
            <a:picLocks noChangeAspect="1"/>
          </p:cNvPicPr>
          <p:nvPr/>
        </p:nvPicPr>
        <p:blipFill>
          <a:blip r:embed="rId4"/>
          <a:stretch>
            <a:fillRect/>
          </a:stretch>
        </p:blipFill>
        <p:spPr>
          <a:xfrm>
            <a:off x="8038532" y="1764352"/>
            <a:ext cx="3041816" cy="2877688"/>
          </a:xfrm>
          <a:prstGeom prst="rect">
            <a:avLst/>
          </a:prstGeom>
        </p:spPr>
      </p:pic>
    </p:spTree>
    <p:extLst>
      <p:ext uri="{BB962C8B-B14F-4D97-AF65-F5344CB8AC3E}">
        <p14:creationId xmlns:p14="http://schemas.microsoft.com/office/powerpoint/2010/main" val="62308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283428"/>
            <a:ext cx="11041038" cy="6574572"/>
          </a:xfrm>
        </p:spPr>
        <p:txBody>
          <a:bodyPr/>
          <a:lstStyle/>
          <a:p>
            <a:pPr marL="0" indent="0">
              <a:buNone/>
            </a:pPr>
            <a:r>
              <a:rPr lang="en-US" b="1" dirty="0" smtClean="0">
                <a:latin typeface="Times New Roman" panose="02020603050405020304" pitchFamily="18" charset="0"/>
                <a:cs typeface="Times New Roman" panose="02020603050405020304" pitchFamily="18" charset="0"/>
              </a:rPr>
              <a:t>Properties </a:t>
            </a: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sum of the B-spline basis functions for any parameter value is 1.</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Each basis function is positive or zero for all parameter values.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Each basis function has precisely one maximum value, except for k=1.</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The maximum order of the curve is equal to the number of vertices of defining polygon.</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The degree of B-spline polynomial is independent on the number of vertices of defining polygon.</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B-spline allows the local control over the curve surface because each vertex affects the shape of a curve only over a range of parameter values where its associated basis function is nonzero</a:t>
            </a:r>
            <a:r>
              <a:rPr lang="en-US" dirty="0" smtClean="0">
                <a:latin typeface="Times New Roman" panose="02020603050405020304" pitchFamily="18" charset="0"/>
                <a:cs typeface="Times New Roman" panose="02020603050405020304" pitchFamily="18" charset="0"/>
              </a:rPr>
              <a:t>.</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The curve generally follows the shape of defining polygon.</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Any affine transformation can be applied to the curve by applying it to the vertices of defining polygon.</a:t>
            </a:r>
          </a:p>
          <a:p>
            <a:pPr marL="514350" indent="-514350">
              <a:buFont typeface="+mj-lt"/>
              <a:buAutoNum type="arabicPeriod"/>
            </a:pPr>
            <a:endParaRPr lang="en-US" dirty="0"/>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5825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773" y="133301"/>
            <a:ext cx="10630469" cy="6567749"/>
          </a:xfrm>
        </p:spPr>
        <p:txBody>
          <a:bodyPr/>
          <a:lstStyle/>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1490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174245"/>
            <a:ext cx="10562230" cy="6526805"/>
          </a:xfrm>
        </p:spPr>
        <p:txBody>
          <a:bodyPr/>
          <a:lstStyle/>
          <a:p>
            <a:pPr marL="0" indent="0">
              <a:buNone/>
            </a:pPr>
            <a:r>
              <a:rPr lang="en-US" b="1" dirty="0" smtClean="0">
                <a:latin typeface="Times New Roman" panose="02020603050405020304" pitchFamily="18" charset="0"/>
                <a:cs typeface="Times New Roman" panose="02020603050405020304" pitchFamily="18" charset="0"/>
              </a:rPr>
              <a:t>What is curve?</a:t>
            </a:r>
          </a:p>
          <a:p>
            <a:pPr marL="0" indent="0">
              <a:buNone/>
            </a:pPr>
            <a:r>
              <a:rPr lang="en-US" dirty="0" smtClean="0">
                <a:latin typeface="Times New Roman" panose="02020603050405020304" pitchFamily="18" charset="0"/>
                <a:cs typeface="Times New Roman" panose="02020603050405020304" pitchFamily="18" charset="0"/>
              </a:rPr>
              <a:t>curve is a set of points or pixels.</a:t>
            </a:r>
          </a:p>
          <a:p>
            <a:r>
              <a:rPr lang="en-US" dirty="0" smtClean="0">
                <a:latin typeface="Times New Roman" panose="02020603050405020304" pitchFamily="18" charset="0"/>
                <a:cs typeface="Times New Roman" panose="02020603050405020304" pitchFamily="18" charset="0"/>
              </a:rPr>
              <a:t>Curves are one of the most essential objects to create high resolution objects.</a:t>
            </a:r>
          </a:p>
          <a:p>
            <a:r>
              <a:rPr lang="en-US" dirty="0" smtClean="0">
                <a:latin typeface="Times New Roman" panose="02020603050405020304" pitchFamily="18" charset="0"/>
                <a:cs typeface="Times New Roman" panose="02020603050405020304" pitchFamily="18" charset="0"/>
              </a:rPr>
              <a:t>Curves can be stored mush easier, can be scaled to any resolution without losing smoothness, also provide a much easier way to specify real world objects.</a:t>
            </a:r>
          </a:p>
          <a:p>
            <a:r>
              <a:rPr lang="en-US" dirty="0" smtClean="0">
                <a:latin typeface="Times New Roman" panose="02020603050405020304" pitchFamily="18" charset="0"/>
                <a:cs typeface="Times New Roman" panose="02020603050405020304" pitchFamily="18" charset="0"/>
              </a:rPr>
              <a:t>All of the popular curves used in computer graphics are specified by parametric equations.</a:t>
            </a:r>
          </a:p>
          <a:p>
            <a:r>
              <a:rPr lang="en-US" dirty="0" smtClean="0">
                <a:latin typeface="Times New Roman" panose="02020603050405020304" pitchFamily="18" charset="0"/>
                <a:cs typeface="Times New Roman" panose="02020603050405020304" pitchFamily="18" charset="0"/>
              </a:rPr>
              <a:t>For generation of curves there are two methods,</a:t>
            </a: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Use of a curve generation method</a:t>
            </a: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Approximate the curve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55033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0125" y="133302"/>
            <a:ext cx="10589526" cy="6595043"/>
          </a:xfrm>
        </p:spPr>
        <p:txBody>
          <a:bodyPr/>
          <a:lstStyle/>
          <a:p>
            <a:pPr marL="514350" indent="-514350">
              <a:buAutoNum type="arabicPeriod"/>
            </a:pPr>
            <a:r>
              <a:rPr lang="en-US" b="1" dirty="0" smtClean="0">
                <a:latin typeface="Times New Roman" panose="02020603050405020304" pitchFamily="18" charset="0"/>
                <a:cs typeface="Times New Roman" panose="02020603050405020304" pitchFamily="18" charset="0"/>
              </a:rPr>
              <a:t>Curve generation method</a:t>
            </a:r>
          </a:p>
          <a:p>
            <a:r>
              <a:rPr lang="en-US" dirty="0" smtClean="0">
                <a:latin typeface="Times New Roman" panose="02020603050405020304" pitchFamily="18" charset="0"/>
                <a:cs typeface="Times New Roman" panose="02020603050405020304" pitchFamily="18" charset="0"/>
              </a:rPr>
              <a:t>In this method, we can use readymade curve generation algorithm to draw a curve such as DDA.</a:t>
            </a:r>
          </a:p>
          <a:p>
            <a:r>
              <a:rPr lang="en-US" dirty="0" smtClean="0">
                <a:latin typeface="Times New Roman" panose="02020603050405020304" pitchFamily="18" charset="0"/>
                <a:cs typeface="Times New Roman" panose="02020603050405020304" pitchFamily="18" charset="0"/>
              </a:rPr>
              <a:t>we can also use circle generation algorithm to form different curves.</a:t>
            </a:r>
          </a:p>
          <a:p>
            <a:r>
              <a:rPr lang="en-US" dirty="0" smtClean="0">
                <a:latin typeface="Times New Roman" panose="02020603050405020304" pitchFamily="18" charset="0"/>
                <a:cs typeface="Times New Roman" panose="02020603050405020304" pitchFamily="18" charset="0"/>
              </a:rPr>
              <a:t>By using this algorithms we will get the actual curves.</a:t>
            </a:r>
          </a:p>
          <a:p>
            <a:r>
              <a:rPr lang="en-US" dirty="0" smtClean="0">
                <a:latin typeface="Times New Roman" panose="02020603050405020304" pitchFamily="18" charset="0"/>
                <a:cs typeface="Times New Roman" panose="02020603050405020304" pitchFamily="18" charset="0"/>
              </a:rPr>
              <a:t>When we are using any circle generation algorithm to draw a curve, at that time we should not draw a complete circle but we should draw only some part of that circle which will act as curve.</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92742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8" y="119655"/>
            <a:ext cx="10575877" cy="6554100"/>
          </a:xfrm>
        </p:spPr>
        <p:txBody>
          <a:bodyPr/>
          <a:lstStyle/>
          <a:p>
            <a:pPr marL="0" indent="0">
              <a:buNone/>
            </a:pPr>
            <a:r>
              <a:rPr lang="en-US" b="1" dirty="0" smtClean="0">
                <a:latin typeface="Times New Roman" panose="02020603050405020304" pitchFamily="18" charset="0"/>
                <a:cs typeface="Times New Roman" panose="02020603050405020304" pitchFamily="18" charset="0"/>
              </a:rPr>
              <a:t>2. Approximation</a:t>
            </a:r>
          </a:p>
          <a:p>
            <a:pPr marL="0" indent="0">
              <a:buNone/>
            </a:pPr>
            <a:r>
              <a:rPr lang="en-US" dirty="0" smtClean="0">
                <a:latin typeface="Times New Roman" panose="02020603050405020304" pitchFamily="18" charset="0"/>
                <a:cs typeface="Times New Roman" panose="02020603050405020304" pitchFamily="18" charset="0"/>
              </a:rPr>
              <a:t>Instead of using readymade algorithm, we are approximating the curve by small straight lines. for this we have to use interpolation technique.</a:t>
            </a:r>
          </a:p>
          <a:p>
            <a:pPr marL="0" indent="0">
              <a:buNone/>
            </a:pPr>
            <a:r>
              <a:rPr lang="en-US" dirty="0" smtClean="0">
                <a:latin typeface="Times New Roman" panose="02020603050405020304" pitchFamily="18" charset="0"/>
                <a:cs typeface="Times New Roman" panose="02020603050405020304" pitchFamily="18" charset="0"/>
              </a:rPr>
              <a:t>We can draw an approximation to a curve if we have an array of sample points.</a:t>
            </a:r>
          </a:p>
          <a:p>
            <a:pPr marL="0" indent="0">
              <a:buNone/>
            </a:pPr>
            <a:r>
              <a:rPr lang="en-US" dirty="0" smtClean="0">
                <a:latin typeface="Times New Roman" panose="02020603050405020304" pitchFamily="18" charset="0"/>
                <a:cs typeface="Times New Roman" panose="02020603050405020304" pitchFamily="18" charset="0"/>
              </a:rPr>
              <a:t>The sample points are nothing but some points on the estimated path of the curve.</a:t>
            </a:r>
          </a:p>
          <a:p>
            <a:pPr marL="0" indent="0">
              <a:buNone/>
            </a:pPr>
            <a:r>
              <a:rPr lang="en-US" dirty="0" smtClean="0">
                <a:latin typeface="Times New Roman" panose="02020603050405020304" pitchFamily="18" charset="0"/>
                <a:cs typeface="Times New Roman" panose="02020603050405020304" pitchFamily="18" charset="0"/>
              </a:rPr>
              <a:t>From these few sample points, we can guess the shape of the curve.</a:t>
            </a:r>
          </a:p>
          <a:p>
            <a:pPr marL="0" indent="0">
              <a:buNone/>
            </a:pPr>
            <a:r>
              <a:rPr lang="en-US" dirty="0" smtClean="0">
                <a:latin typeface="Times New Roman" panose="02020603050405020304" pitchFamily="18" charset="0"/>
                <a:cs typeface="Times New Roman" panose="02020603050405020304" pitchFamily="18" charset="0"/>
              </a:rPr>
              <a:t>If the sample points are very close to each other then we can easily guess the shape of the curve.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901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830" y="133302"/>
            <a:ext cx="11914495" cy="6724697"/>
          </a:xfrm>
        </p:spPr>
        <p:txBody>
          <a:bodyPr>
            <a:normAutofit/>
          </a:bodyPr>
          <a:lstStyle/>
          <a:p>
            <a:pPr marL="0" indent="0" fontAlgn="base">
              <a:buNone/>
            </a:pPr>
            <a:r>
              <a:rPr lang="en-US" b="1" dirty="0" smtClean="0">
                <a:latin typeface="Times New Roman" panose="02020603050405020304" pitchFamily="18" charset="0"/>
                <a:cs typeface="Times New Roman" panose="02020603050405020304" pitchFamily="18" charset="0"/>
              </a:rPr>
              <a:t>Interpolation</a:t>
            </a:r>
          </a:p>
          <a:p>
            <a:pPr marL="0" indent="0" fontAlgn="base">
              <a:buNone/>
            </a:pPr>
            <a:r>
              <a:rPr lang="en-US" b="1" dirty="0" smtClean="0">
                <a:latin typeface="Times New Roman" panose="02020603050405020304" pitchFamily="18" charset="0"/>
                <a:cs typeface="Times New Roman" panose="02020603050405020304" pitchFamily="18" charset="0"/>
              </a:rPr>
              <a:t>Interpolation</a:t>
            </a:r>
            <a:r>
              <a:rPr lang="en-US" dirty="0">
                <a:latin typeface="Times New Roman" panose="02020603050405020304" pitchFamily="18" charset="0"/>
                <a:cs typeface="Times New Roman" panose="02020603050405020304" pitchFamily="18" charset="0"/>
              </a:rPr>
              <a:t> is a method of constructing new data points within range of discrete set of known data points</a:t>
            </a:r>
            <a:r>
              <a:rPr lang="en-US" dirty="0" smtClean="0">
                <a:latin typeface="Times New Roman" panose="02020603050405020304" pitchFamily="18" charset="0"/>
                <a:cs typeface="Times New Roman" panose="02020603050405020304" pitchFamily="18" charset="0"/>
              </a:rPr>
              <a:t>.</a:t>
            </a:r>
          </a:p>
          <a:p>
            <a:pPr marL="0" indent="0" fontAlgn="base">
              <a:buNone/>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number of data points obtained by sampling or experimentation represents values of function for limited number of values of independent variable.</a:t>
            </a:r>
          </a:p>
          <a:p>
            <a:pPr fontAlgn="base"/>
            <a:r>
              <a:rPr lang="en-US" dirty="0">
                <a:latin typeface="Times New Roman" panose="02020603050405020304" pitchFamily="18" charset="0"/>
                <a:cs typeface="Times New Roman" panose="02020603050405020304" pitchFamily="18" charset="0"/>
              </a:rPr>
              <a:t>The main task of Interpolation is to find suitable mathematical expression for known curve. This technique is used when we have to draw curve by determining intermediate points between known sample points.</a:t>
            </a:r>
          </a:p>
          <a:p>
            <a:pPr marL="0" indent="0" fontAlgn="base">
              <a:buNone/>
            </a:pPr>
            <a:r>
              <a:rPr lang="en-US" b="1" dirty="0">
                <a:latin typeface="Times New Roman" panose="02020603050405020304" pitchFamily="18" charset="0"/>
                <a:cs typeface="Times New Roman" panose="02020603050405020304" pitchFamily="18" charset="0"/>
              </a:rPr>
              <a:t>Types of Interpolation methods :</a:t>
            </a:r>
            <a:endParaRPr lang="en-US" dirty="0">
              <a:latin typeface="Times New Roman" panose="02020603050405020304" pitchFamily="18" charset="0"/>
              <a:cs typeface="Times New Roman" panose="02020603050405020304" pitchFamily="18" charset="0"/>
            </a:endParaRPr>
          </a:p>
          <a:p>
            <a:pPr marL="514350" indent="-514350" fontAlgn="base">
              <a:buAutoNum type="arabicPeriod"/>
            </a:pPr>
            <a:r>
              <a:rPr lang="en-US" b="1" dirty="0" smtClean="0">
                <a:latin typeface="Times New Roman" panose="02020603050405020304" pitchFamily="18" charset="0"/>
                <a:cs typeface="Times New Roman" panose="02020603050405020304" pitchFamily="18" charset="0"/>
              </a:rPr>
              <a:t>Inverse </a:t>
            </a:r>
            <a:r>
              <a:rPr lang="en-US" b="1" dirty="0">
                <a:latin typeface="Times New Roman" panose="02020603050405020304" pitchFamily="18" charset="0"/>
                <a:cs typeface="Times New Roman" panose="02020603050405020304" pitchFamily="18" charset="0"/>
              </a:rPr>
              <a:t>Distance Weighted (IDW)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 this method, estimation of cell values is done by averaging values of sample data points in neighborhood of each processing cell. </a:t>
            </a:r>
            <a:endParaRPr lang="en-US" dirty="0" smtClean="0">
              <a:latin typeface="Times New Roman" panose="02020603050405020304" pitchFamily="18" charset="0"/>
              <a:cs typeface="Times New Roman" panose="02020603050405020304" pitchFamily="18" charset="0"/>
            </a:endParaRPr>
          </a:p>
          <a:p>
            <a:pPr marL="514350" indent="-514350" fontAlgn="base">
              <a:buAutoNum type="arabicPeriod"/>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specified number of points or all points within specified radius can be used to determine output value of each location. The point closer to center of cell have more influence or weight in averaging process</a:t>
            </a:r>
            <a:r>
              <a:rPr lang="en-US" dirty="0"/>
              <a:t>.</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1923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0124" y="119654"/>
            <a:ext cx="11641541" cy="6622339"/>
          </a:xfrm>
        </p:spPr>
        <p:txBody>
          <a:bodyPr>
            <a:normAutofit/>
          </a:bodyPr>
          <a:lstStyle/>
          <a:p>
            <a:pPr marL="0" indent="0">
              <a:buNone/>
            </a:pPr>
            <a:r>
              <a:rPr lang="en-US" dirty="0" smtClean="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Kriging</a:t>
            </a:r>
            <a:r>
              <a:rPr lang="en-US" b="1"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Kriging</a:t>
            </a:r>
            <a:r>
              <a:rPr lang="en-US" dirty="0">
                <a:latin typeface="Times New Roman" panose="02020603050405020304" pitchFamily="18" charset="0"/>
                <a:cs typeface="Times New Roman" panose="02020603050405020304" pitchFamily="18" charset="0"/>
              </a:rPr>
              <a:t> is </a:t>
            </a:r>
            <a:r>
              <a:rPr lang="en-US" dirty="0" err="1">
                <a:latin typeface="Times New Roman" panose="02020603050405020304" pitchFamily="18" charset="0"/>
                <a:cs typeface="Times New Roman" panose="02020603050405020304" pitchFamily="18" charset="0"/>
              </a:rPr>
              <a:t>geostatistical</a:t>
            </a:r>
            <a:r>
              <a:rPr lang="en-US" dirty="0">
                <a:latin typeface="Times New Roman" panose="02020603050405020304" pitchFamily="18" charset="0"/>
                <a:cs typeface="Times New Roman" panose="02020603050405020304" pitchFamily="18" charset="0"/>
              </a:rPr>
              <a:t> procedure that considers both distance and degree of variations between known data points when estimating values in unknown areas.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3.</a:t>
            </a:r>
            <a:r>
              <a:rPr lang="en-US" b="1" dirty="0">
                <a:latin typeface="Times New Roman" panose="02020603050405020304" pitchFamily="18" charset="0"/>
                <a:cs typeface="Times New Roman" panose="02020603050405020304" pitchFamily="18" charset="0"/>
              </a:rPr>
              <a:t> Natural Neighbor –</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Natural </a:t>
            </a:r>
            <a:r>
              <a:rPr lang="en-US" dirty="0" err="1">
                <a:latin typeface="Times New Roman" panose="02020603050405020304" pitchFamily="18" charset="0"/>
                <a:cs typeface="Times New Roman" panose="02020603050405020304" pitchFamily="18" charset="0"/>
              </a:rPr>
              <a:t>Neighbour</a:t>
            </a:r>
            <a:r>
              <a:rPr lang="en-US" dirty="0">
                <a:latin typeface="Times New Roman" panose="02020603050405020304" pitchFamily="18" charset="0"/>
                <a:cs typeface="Times New Roman" panose="02020603050405020304" pitchFamily="18" charset="0"/>
              </a:rPr>
              <a:t> interpolation method finds closest subset of input samples to query point</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4.</a:t>
            </a:r>
            <a:r>
              <a:rPr lang="en-US" b="1" dirty="0">
                <a:latin typeface="Times New Roman" panose="02020603050405020304" pitchFamily="18" charset="0"/>
                <a:cs typeface="Times New Roman" panose="02020603050405020304" pitchFamily="18" charset="0"/>
              </a:rPr>
              <a:t> Spline –</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 this interpolation method, estimation of values is done using mathematical function that minimizes overall surface curvature and results in smooth surface that passes exactly through input points</a:t>
            </a:r>
            <a:r>
              <a:rPr lang="en-US" dirty="0" smtClean="0">
                <a:latin typeface="Times New Roman" panose="02020603050405020304" pitchFamily="18" charset="0"/>
                <a:cs typeface="Times New Roman" panose="02020603050405020304" pitchFamily="18" charset="0"/>
              </a:rPr>
              <a:t>.</a:t>
            </a:r>
          </a:p>
          <a:p>
            <a:pPr marL="0" indent="0" fontAlgn="base">
              <a:buNone/>
            </a:pPr>
            <a:r>
              <a:rPr lang="en-US" dirty="0" smtClean="0">
                <a:latin typeface="Times New Roman" panose="02020603050405020304" pitchFamily="18" charset="0"/>
                <a:cs typeface="Times New Roman" panose="02020603050405020304" pitchFamily="18" charset="0"/>
              </a:rPr>
              <a:t>5.</a:t>
            </a:r>
            <a:r>
              <a:rPr lang="en-US" b="1" dirty="0">
                <a:latin typeface="Times New Roman" panose="02020603050405020304" pitchFamily="18" charset="0"/>
                <a:cs typeface="Times New Roman" panose="02020603050405020304" pitchFamily="18" charset="0"/>
              </a:rPr>
              <a:t> Spline with barriers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Spline with barriers method is similar to spline method, only difference is that this tool honors discontinuities encoded in both input barriers and input point data.</a:t>
            </a:r>
          </a:p>
          <a:p>
            <a:pPr marL="0" indent="0" fontAlgn="base">
              <a:buNone/>
            </a:pPr>
            <a:endParaRPr lang="en-US" dirty="0"/>
          </a:p>
        </p:txBody>
      </p:sp>
    </p:spTree>
    <p:extLst>
      <p:ext uri="{BB962C8B-B14F-4D97-AF65-F5344CB8AC3E}">
        <p14:creationId xmlns:p14="http://schemas.microsoft.com/office/powerpoint/2010/main" val="1452741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477" y="146950"/>
            <a:ext cx="11832610" cy="6595044"/>
          </a:xfrm>
        </p:spPr>
        <p:txBody>
          <a:bodyPr/>
          <a:lstStyle/>
          <a:p>
            <a:pPr marL="0" indent="0">
              <a:buNone/>
            </a:pPr>
            <a:r>
              <a:rPr lang="en-US" b="1" dirty="0" smtClean="0">
                <a:latin typeface="Times New Roman" panose="02020603050405020304" pitchFamily="18" charset="0"/>
                <a:cs typeface="Times New Roman" panose="02020603050405020304" pitchFamily="18" charset="0"/>
              </a:rPr>
              <a:t>6. </a:t>
            </a:r>
            <a:r>
              <a:rPr lang="en-US" b="1" dirty="0" err="1" smtClean="0">
                <a:latin typeface="Times New Roman" panose="02020603050405020304" pitchFamily="18" charset="0"/>
                <a:cs typeface="Times New Roman" panose="02020603050405020304" pitchFamily="18" charset="0"/>
              </a:rPr>
              <a:t>Topo</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to raster –</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This method uses technique specifically designed to create surface that more closely represents natural drainage surface and better preserves stream networks from input contour data</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7.</a:t>
            </a:r>
            <a:r>
              <a:rPr lang="en-US" b="1" dirty="0">
                <a:latin typeface="Times New Roman" panose="02020603050405020304" pitchFamily="18" charset="0"/>
                <a:cs typeface="Times New Roman" panose="02020603050405020304" pitchFamily="18" charset="0"/>
              </a:rPr>
              <a:t> Trend –</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It is a global polynomial interpolation that fits smooth surface defined by mathematical function (a polynomial) to input sample points.</a:t>
            </a:r>
            <a:r>
              <a:rPr lang="en-US" dirty="0"/>
              <a:t> </a:t>
            </a:r>
          </a:p>
        </p:txBody>
      </p:sp>
    </p:spTree>
    <p:extLst>
      <p:ext uri="{BB962C8B-B14F-4D97-AF65-F5344CB8AC3E}">
        <p14:creationId xmlns:p14="http://schemas.microsoft.com/office/powerpoint/2010/main" val="2366141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830" y="106006"/>
            <a:ext cx="11887200" cy="6649635"/>
          </a:xfrm>
        </p:spPr>
        <p:txBody>
          <a:bodyPr/>
          <a:lstStyle/>
          <a:p>
            <a:pPr marL="0" indent="0">
              <a:buNone/>
            </a:pPr>
            <a:r>
              <a:rPr lang="en-US" b="1" dirty="0" smtClean="0">
                <a:latin typeface="Times New Roman" panose="02020603050405020304" pitchFamily="18" charset="0"/>
                <a:cs typeface="Times New Roman" panose="02020603050405020304" pitchFamily="18" charset="0"/>
              </a:rPr>
              <a:t>Bezier Curve</a:t>
            </a:r>
          </a:p>
          <a:p>
            <a:pPr marL="0" indent="0">
              <a:buNone/>
            </a:pPr>
            <a:r>
              <a:rPr lang="en-US" dirty="0">
                <a:latin typeface="Times New Roman" panose="02020603050405020304" pitchFamily="18" charset="0"/>
                <a:cs typeface="Times New Roman" panose="02020603050405020304" pitchFamily="18" charset="0"/>
              </a:rPr>
              <a:t>Bezier curve is discovered by the French engineer </a:t>
            </a:r>
            <a:r>
              <a:rPr lang="en-US" b="1" dirty="0">
                <a:latin typeface="Times New Roman" panose="02020603050405020304" pitchFamily="18" charset="0"/>
                <a:cs typeface="Times New Roman" panose="02020603050405020304" pitchFamily="18" charset="0"/>
              </a:rPr>
              <a:t>Pierre </a:t>
            </a:r>
            <a:r>
              <a:rPr lang="en-US" b="1" dirty="0" err="1">
                <a:latin typeface="Times New Roman" panose="02020603050405020304" pitchFamily="18" charset="0"/>
                <a:cs typeface="Times New Roman" panose="02020603050405020304" pitchFamily="18" charset="0"/>
              </a:rPr>
              <a:t>Bézier</a:t>
            </a:r>
            <a:r>
              <a:rPr lang="en-US" dirty="0">
                <a:latin typeface="Times New Roman" panose="02020603050405020304" pitchFamily="18" charset="0"/>
                <a:cs typeface="Times New Roman" panose="02020603050405020304" pitchFamily="18" charset="0"/>
              </a:rPr>
              <a:t>. These curves can be generated under the control of other points. Approximate tangents by using control points are used to generate curve. The Bezier curve can be represented mathematically as −</a:t>
            </a:r>
          </a:p>
        </p:txBody>
      </p:sp>
      <p:pic>
        <p:nvPicPr>
          <p:cNvPr id="5" name="Picture 4"/>
          <p:cNvPicPr>
            <a:picLocks noChangeAspect="1"/>
          </p:cNvPicPr>
          <p:nvPr/>
        </p:nvPicPr>
        <p:blipFill>
          <a:blip r:embed="rId2"/>
          <a:stretch>
            <a:fillRect/>
          </a:stretch>
        </p:blipFill>
        <p:spPr>
          <a:xfrm>
            <a:off x="1241946" y="2230840"/>
            <a:ext cx="7641537" cy="4374676"/>
          </a:xfrm>
          <a:prstGeom prst="rect">
            <a:avLst/>
          </a:prstGeom>
        </p:spPr>
      </p:pic>
    </p:spTree>
    <p:extLst>
      <p:ext uri="{BB962C8B-B14F-4D97-AF65-F5344CB8AC3E}">
        <p14:creationId xmlns:p14="http://schemas.microsoft.com/office/powerpoint/2010/main" val="711542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37482" y="1119117"/>
            <a:ext cx="8502554" cy="4230806"/>
          </a:xfrm>
          <a:prstGeom prst="rect">
            <a:avLst/>
          </a:prstGeom>
        </p:spPr>
      </p:pic>
    </p:spTree>
    <p:extLst>
      <p:ext uri="{BB962C8B-B14F-4D97-AF65-F5344CB8AC3E}">
        <p14:creationId xmlns:p14="http://schemas.microsoft.com/office/powerpoint/2010/main" val="994645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1209</TotalTime>
  <Words>762</Words>
  <Application>Microsoft Office PowerPoint</Application>
  <PresentationFormat>Widescreen</PresentationFormat>
  <Paragraphs>61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UNIT 5  Curves, fractals and Animation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5  Curves, fractals and Animation</dc:title>
  <dc:creator>Owner</dc:creator>
  <cp:lastModifiedBy>Owner</cp:lastModifiedBy>
  <cp:revision>9</cp:revision>
  <dcterms:created xsi:type="dcterms:W3CDTF">2022-05-04T09:23:49Z</dcterms:created>
  <dcterms:modified xsi:type="dcterms:W3CDTF">2025-01-17T09:15:52Z</dcterms:modified>
</cp:coreProperties>
</file>