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5" d="100"/>
          <a:sy n="75" d="100"/>
        </p:scale>
        <p:origin x="-29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266556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415880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227057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142125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392914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24698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175976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4091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32160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301209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50BB0-A042-4BE0-86EB-950CF3D586E3}" type="datetimeFigureOut">
              <a:rPr lang="en-IN" smtClean="0"/>
              <a:pPr/>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54387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50BB0-A042-4BE0-86EB-950CF3D586E3}" type="datetimeFigureOut">
              <a:rPr lang="en-IN" smtClean="0"/>
              <a:pPr/>
              <a:t>13-01-2023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B142E-BD9F-41A7-A695-89126CE72174}" type="slidenum">
              <a:rPr lang="en-IN" smtClean="0"/>
              <a:pPr/>
              <a:t>‹#›</a:t>
            </a:fld>
            <a:endParaRPr lang="en-IN"/>
          </a:p>
        </p:txBody>
      </p:sp>
    </p:spTree>
    <p:extLst>
      <p:ext uri="{BB962C8B-B14F-4D97-AF65-F5344CB8AC3E}">
        <p14:creationId xmlns:p14="http://schemas.microsoft.com/office/powerpoint/2010/main" xmlns="" val="435971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41988"/>
          </a:xfrm>
        </p:spPr>
        <p:txBody>
          <a:bodyPr>
            <a:normAutofit/>
          </a:bodyPr>
          <a:lstStyle/>
          <a:p>
            <a:r>
              <a:rPr lang="en-IN" sz="4000" b="1" smtClean="0"/>
              <a:t>Papers’ </a:t>
            </a:r>
            <a:r>
              <a:rPr lang="en-IN" sz="4000" b="1" dirty="0" smtClean="0"/>
              <a:t>Presentation</a:t>
            </a:r>
            <a:br>
              <a:rPr lang="en-IN" sz="4000" b="1" dirty="0" smtClean="0"/>
            </a:br>
            <a:r>
              <a:rPr lang="en-IN" sz="4000" b="1" dirty="0" smtClean="0"/>
              <a:t>On</a:t>
            </a:r>
            <a:r>
              <a:rPr lang="en-IN" sz="2800" b="1" dirty="0" smtClean="0"/>
              <a:t/>
            </a:r>
            <a:br>
              <a:rPr lang="en-IN" sz="2800" b="1" dirty="0" smtClean="0"/>
            </a:br>
            <a:r>
              <a:rPr lang="en-US" sz="2800" b="1" dirty="0"/>
              <a:t>Intelligent Framework for Task Placement and Resource Allocation for </a:t>
            </a:r>
            <a:r>
              <a:rPr lang="en-US" sz="2800" b="1" dirty="0" err="1"/>
              <a:t>IoT</a:t>
            </a:r>
            <a:r>
              <a:rPr lang="en-US" sz="2800" b="1" dirty="0"/>
              <a:t> in the Fog-Cloud </a:t>
            </a:r>
            <a:r>
              <a:rPr lang="en-US" sz="2800" b="1" dirty="0" smtClean="0"/>
              <a:t>Scenario</a:t>
            </a:r>
            <a:br>
              <a:rPr lang="en-US" sz="2800" b="1" dirty="0" smtClean="0"/>
            </a:br>
            <a:r>
              <a:rPr lang="en-US" sz="2000" b="1" dirty="0" smtClean="0"/>
              <a:t>By</a:t>
            </a:r>
            <a:br>
              <a:rPr lang="en-US" sz="2000" b="1" dirty="0" smtClean="0"/>
            </a:br>
            <a:r>
              <a:rPr lang="en-US" sz="2000" b="1" dirty="0" err="1" smtClean="0"/>
              <a:t>Shifa</a:t>
            </a:r>
            <a:r>
              <a:rPr lang="en-US" sz="2000" b="1" dirty="0" smtClean="0"/>
              <a:t> </a:t>
            </a:r>
            <a:r>
              <a:rPr lang="en-US" sz="2000" b="1" dirty="0" err="1" smtClean="0"/>
              <a:t>Manihar</a:t>
            </a:r>
            <a:r>
              <a:rPr lang="en-IN" sz="2800" dirty="0"/>
              <a:t/>
            </a:r>
            <a:br>
              <a:rPr lang="en-IN" sz="2800" dirty="0"/>
            </a:br>
            <a:endParaRPr lang="en-IN" sz="2800" dirty="0"/>
          </a:p>
        </p:txBody>
      </p:sp>
      <p:sp>
        <p:nvSpPr>
          <p:cNvPr id="3" name="Subtitle 2"/>
          <p:cNvSpPr>
            <a:spLocks noGrp="1"/>
          </p:cNvSpPr>
          <p:nvPr>
            <p:ph type="subTitle" idx="1"/>
          </p:nvPr>
        </p:nvSpPr>
        <p:spPr>
          <a:xfrm>
            <a:off x="1524000" y="4700186"/>
            <a:ext cx="9144000" cy="557613"/>
          </a:xfrm>
        </p:spPr>
        <p:txBody>
          <a:bodyPr>
            <a:normAutofit/>
          </a:bodyPr>
          <a:lstStyle/>
          <a:p>
            <a:pPr algn="r"/>
            <a:r>
              <a:rPr lang="en-IN" sz="2000" dirty="0" smtClean="0"/>
              <a:t>Authors of the Paper: </a:t>
            </a:r>
            <a:r>
              <a:rPr lang="en-IN" sz="2000" dirty="0" err="1" smtClean="0"/>
              <a:t>Shifa</a:t>
            </a:r>
            <a:r>
              <a:rPr lang="en-IN" sz="2000" dirty="0" smtClean="0"/>
              <a:t> </a:t>
            </a:r>
            <a:r>
              <a:rPr lang="en-IN" sz="2000" dirty="0" err="1" smtClean="0"/>
              <a:t>Manihar</a:t>
            </a:r>
            <a:r>
              <a:rPr lang="en-IN" sz="2000" dirty="0" smtClean="0"/>
              <a:t>, </a:t>
            </a:r>
            <a:r>
              <a:rPr lang="en-IN" sz="2000" dirty="0" err="1" smtClean="0"/>
              <a:t>Dr.</a:t>
            </a:r>
            <a:r>
              <a:rPr lang="en-IN" sz="2000" dirty="0" smtClean="0"/>
              <a:t> </a:t>
            </a:r>
            <a:r>
              <a:rPr lang="en-IN" sz="2000" dirty="0" err="1" smtClean="0"/>
              <a:t>Ravindra</a:t>
            </a:r>
            <a:r>
              <a:rPr lang="en-IN" sz="2000" dirty="0" smtClean="0"/>
              <a:t> Patel, </a:t>
            </a:r>
            <a:r>
              <a:rPr lang="en-IN" sz="2000" dirty="0" err="1" smtClean="0"/>
              <a:t>Dr.</a:t>
            </a:r>
            <a:r>
              <a:rPr lang="en-IN" sz="2000" dirty="0" smtClean="0"/>
              <a:t> Sanjay Agrawal</a:t>
            </a:r>
            <a:endParaRPr lang="en-IN" sz="2000" dirty="0"/>
          </a:p>
        </p:txBody>
      </p:sp>
    </p:spTree>
    <p:extLst>
      <p:ext uri="{BB962C8B-B14F-4D97-AF65-F5344CB8AC3E}">
        <p14:creationId xmlns:p14="http://schemas.microsoft.com/office/powerpoint/2010/main" xmlns="" val="3771379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 Waiting Time</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2873" y="1825625"/>
            <a:ext cx="7266253" cy="4351338"/>
          </a:xfrm>
          <a:prstGeom prst="rect">
            <a:avLst/>
          </a:prstGeom>
          <a:noFill/>
          <a:ln>
            <a:noFill/>
          </a:ln>
        </p:spPr>
      </p:pic>
    </p:spTree>
    <p:extLst>
      <p:ext uri="{BB962C8B-B14F-4D97-AF65-F5344CB8AC3E}">
        <p14:creationId xmlns:p14="http://schemas.microsoft.com/office/powerpoint/2010/main" xmlns="" val="3596278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 Resource Utilization:</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6931" y="2152650"/>
            <a:ext cx="9198137" cy="3456263"/>
          </a:xfrm>
          <a:prstGeom prst="rect">
            <a:avLst/>
          </a:prstGeom>
          <a:noFill/>
          <a:ln>
            <a:noFill/>
          </a:ln>
        </p:spPr>
      </p:pic>
    </p:spTree>
    <p:extLst>
      <p:ext uri="{BB962C8B-B14F-4D97-AF65-F5344CB8AC3E}">
        <p14:creationId xmlns:p14="http://schemas.microsoft.com/office/powerpoint/2010/main" xmlns="" val="600088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 Delay Satisfaction:</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6931" y="2247900"/>
            <a:ext cx="9198137" cy="3200399"/>
          </a:xfrm>
          <a:prstGeom prst="rect">
            <a:avLst/>
          </a:prstGeom>
          <a:noFill/>
          <a:ln>
            <a:noFill/>
          </a:ln>
        </p:spPr>
      </p:pic>
    </p:spTree>
    <p:extLst>
      <p:ext uri="{BB962C8B-B14F-4D97-AF65-F5344CB8AC3E}">
        <p14:creationId xmlns:p14="http://schemas.microsoft.com/office/powerpoint/2010/main" xmlns="" val="887549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625"/>
          </a:xfrm>
        </p:spPr>
        <p:txBody>
          <a:bodyPr>
            <a:normAutofit fontScale="90000"/>
          </a:bodyPr>
          <a:lstStyle/>
          <a:p>
            <a:r>
              <a:rPr lang="en-IN" dirty="0" smtClean="0"/>
              <a:t>Conclusion:</a:t>
            </a:r>
            <a:endParaRPr lang="en-IN" dirty="0"/>
          </a:p>
        </p:txBody>
      </p:sp>
      <p:sp>
        <p:nvSpPr>
          <p:cNvPr id="3" name="Content Placeholder 2"/>
          <p:cNvSpPr>
            <a:spLocks noGrp="1"/>
          </p:cNvSpPr>
          <p:nvPr>
            <p:ph idx="1"/>
          </p:nvPr>
        </p:nvSpPr>
        <p:spPr>
          <a:xfrm>
            <a:off x="838200" y="1047750"/>
            <a:ext cx="10515600" cy="5467350"/>
          </a:xfrm>
        </p:spPr>
        <p:txBody>
          <a:bodyPr>
            <a:normAutofit fontScale="92500"/>
          </a:bodyPr>
          <a:lstStyle/>
          <a:p>
            <a:pPr marL="0" indent="0" algn="just">
              <a:buNone/>
            </a:pPr>
            <a:r>
              <a:rPr lang="en-US" dirty="0"/>
              <a:t>The results showed that the proposed approach (ITPRAF), which used machine learning, is a successful task scheduling technique. The evaluation of the performance indicators revealed that ITPRAF outperformed task scheduling without machine learning in a variety of scenarios. </a:t>
            </a:r>
            <a:endParaRPr lang="en-US" dirty="0" smtClean="0"/>
          </a:p>
          <a:p>
            <a:pPr marL="0" indent="0" algn="just">
              <a:buNone/>
            </a:pPr>
            <a:r>
              <a:rPr lang="en-US" dirty="0" smtClean="0"/>
              <a:t>To </a:t>
            </a:r>
            <a:r>
              <a:rPr lang="en-US" dirty="0"/>
              <a:t>further achieve the greatest response time and resource </a:t>
            </a:r>
            <a:r>
              <a:rPr lang="en-US" dirty="0" err="1"/>
              <a:t>utilisation</a:t>
            </a:r>
            <a:r>
              <a:rPr lang="en-US" dirty="0"/>
              <a:t>, four techniques were included at the fog layer. Total </a:t>
            </a:r>
            <a:r>
              <a:rPr lang="en-US" dirty="0" smtClean="0"/>
              <a:t>response </a:t>
            </a:r>
            <a:r>
              <a:rPr lang="en-US" dirty="0"/>
              <a:t>time, waiting times for mission-critical tasks, and resource use in the </a:t>
            </a:r>
            <a:r>
              <a:rPr lang="en-US" dirty="0" smtClean="0"/>
              <a:t>fog </a:t>
            </a:r>
            <a:r>
              <a:rPr lang="en-US" dirty="0"/>
              <a:t>environment were taken into consideration as performance measures. </a:t>
            </a:r>
            <a:endParaRPr lang="en-US" dirty="0" smtClean="0"/>
          </a:p>
          <a:p>
            <a:pPr marL="0" indent="0" algn="just">
              <a:buNone/>
            </a:pPr>
            <a:r>
              <a:rPr lang="en-US" dirty="0" smtClean="0"/>
              <a:t>However</a:t>
            </a:r>
            <a:r>
              <a:rPr lang="en-US" dirty="0"/>
              <a:t>, it was noted that a trade-off between response speed, waiting time, and resource use was necessary. Because inactive virtual machines require energy and raise the cost, resource </a:t>
            </a:r>
            <a:r>
              <a:rPr lang="en-US" dirty="0" err="1"/>
              <a:t>utilisation</a:t>
            </a:r>
            <a:r>
              <a:rPr lang="en-US" dirty="0"/>
              <a:t> is a crucial consideration. Resource use cannot be sacrificed in order to achieve faster response times. Therefore, the number of WFNs should be kept to a minimum, and ITPRAF still operates well even with few WFNs.</a:t>
            </a:r>
            <a:endParaRPr lang="en-IN" dirty="0"/>
          </a:p>
          <a:p>
            <a:pPr marL="0" indent="0">
              <a:buNone/>
            </a:pPr>
            <a:endParaRPr lang="en-IN" dirty="0"/>
          </a:p>
        </p:txBody>
      </p:sp>
    </p:spTree>
    <p:extLst>
      <p:ext uri="{BB962C8B-B14F-4D97-AF65-F5344CB8AC3E}">
        <p14:creationId xmlns:p14="http://schemas.microsoft.com/office/powerpoint/2010/main" xmlns="" val="3149489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050"/>
          </a:xfrm>
        </p:spPr>
        <p:txBody>
          <a:bodyPr>
            <a:normAutofit fontScale="90000"/>
          </a:bodyPr>
          <a:lstStyle/>
          <a:p>
            <a:r>
              <a:rPr lang="en-IN" dirty="0" smtClean="0"/>
              <a:t>References:</a:t>
            </a:r>
            <a:endParaRPr lang="en-IN" dirty="0"/>
          </a:p>
        </p:txBody>
      </p:sp>
      <p:sp>
        <p:nvSpPr>
          <p:cNvPr id="3" name="Content Placeholder 2"/>
          <p:cNvSpPr>
            <a:spLocks noGrp="1"/>
          </p:cNvSpPr>
          <p:nvPr>
            <p:ph idx="1"/>
          </p:nvPr>
        </p:nvSpPr>
        <p:spPr>
          <a:xfrm>
            <a:off x="838200" y="1019176"/>
            <a:ext cx="10515600" cy="5419724"/>
          </a:xfrm>
        </p:spPr>
        <p:txBody>
          <a:bodyPr>
            <a:normAutofit/>
          </a:bodyPr>
          <a:lstStyle/>
          <a:p>
            <a:pPr lvl="0" algn="just"/>
            <a:r>
              <a:rPr lang="en-US" sz="1500" dirty="0"/>
              <a:t>E. Ahmed, I. </a:t>
            </a:r>
            <a:r>
              <a:rPr lang="en-US" sz="1500" dirty="0" err="1"/>
              <a:t>Yaqoob</a:t>
            </a:r>
            <a:r>
              <a:rPr lang="en-US" sz="1500" dirty="0"/>
              <a:t>, A. </a:t>
            </a:r>
            <a:r>
              <a:rPr lang="en-US" sz="1500" dirty="0" err="1"/>
              <a:t>Gani</a:t>
            </a:r>
            <a:r>
              <a:rPr lang="en-US" sz="1500" dirty="0"/>
              <a:t>, M. Imran, and M. </a:t>
            </a:r>
            <a:r>
              <a:rPr lang="en-US" sz="1500" dirty="0" err="1"/>
              <a:t>Guizani</a:t>
            </a:r>
            <a:r>
              <a:rPr lang="en-US" sz="1500" dirty="0"/>
              <a:t>, ‘‘Internet-</a:t>
            </a:r>
            <a:r>
              <a:rPr lang="en-US" sz="1500" dirty="0" err="1"/>
              <a:t>ofThings</a:t>
            </a:r>
            <a:r>
              <a:rPr lang="en-US" sz="1500" dirty="0"/>
              <a:t>-based smart environments: State of the art, taxonomy, and open research challenges,’’ IEEE Wireless </a:t>
            </a:r>
            <a:r>
              <a:rPr lang="en-US" sz="1500" dirty="0" err="1"/>
              <a:t>Commun</a:t>
            </a:r>
            <a:r>
              <a:rPr lang="en-US" sz="1500" dirty="0"/>
              <a:t>., vol. 23, no. 5, pp. 10–16, Oct. 2016. </a:t>
            </a:r>
            <a:endParaRPr lang="en-IN" sz="1500" dirty="0"/>
          </a:p>
          <a:p>
            <a:pPr lvl="0" algn="just"/>
            <a:r>
              <a:rPr lang="en-US" sz="1500" dirty="0"/>
              <a:t>K. </a:t>
            </a:r>
            <a:r>
              <a:rPr lang="en-US" sz="1500" dirty="0" err="1"/>
              <a:t>Shafique</a:t>
            </a:r>
            <a:r>
              <a:rPr lang="en-US" sz="1500" dirty="0"/>
              <a:t>, B. A. Khawaja, F. </a:t>
            </a:r>
            <a:r>
              <a:rPr lang="en-US" sz="1500" dirty="0" err="1"/>
              <a:t>Sabir</a:t>
            </a:r>
            <a:r>
              <a:rPr lang="en-US" sz="1500" dirty="0"/>
              <a:t>, S. </a:t>
            </a:r>
            <a:r>
              <a:rPr lang="en-US" sz="1500" dirty="0" err="1"/>
              <a:t>Qazi</a:t>
            </a:r>
            <a:r>
              <a:rPr lang="en-US" sz="1500" dirty="0"/>
              <a:t> and M. </a:t>
            </a:r>
            <a:r>
              <a:rPr lang="en-US" sz="1500" dirty="0" err="1"/>
              <a:t>Mustaqim</a:t>
            </a:r>
            <a:r>
              <a:rPr lang="en-US" sz="1500" dirty="0"/>
              <a:t>, "Internet of Things (</a:t>
            </a:r>
            <a:r>
              <a:rPr lang="en-US" sz="1500" dirty="0" err="1"/>
              <a:t>IoT</a:t>
            </a:r>
            <a:r>
              <a:rPr lang="en-US" sz="1500" dirty="0"/>
              <a:t>) for Next-Generation Smart Systems: A Review of Current Challenges, Future Trends and Prospects for Emerging 5G-IoT Scenarios," in IEEE Access, vol. 8, pp. 23022-23040, 2020, </a:t>
            </a:r>
            <a:r>
              <a:rPr lang="en-US" sz="1500" dirty="0" err="1"/>
              <a:t>doi</a:t>
            </a:r>
            <a:r>
              <a:rPr lang="en-US" sz="1500" dirty="0"/>
              <a:t>: 10.1109/ACCESS.2020.2970118.</a:t>
            </a:r>
            <a:endParaRPr lang="en-IN" sz="1500" dirty="0"/>
          </a:p>
          <a:p>
            <a:pPr lvl="0" algn="just"/>
            <a:r>
              <a:rPr lang="en-US" sz="1500" dirty="0"/>
              <a:t>Co-Operation With the Working Group RFID of the ETP EPOSS, Internet of Things in 2020, Roadmap for the Future, Version 1.1, INFSO D.4 Networked Enterprise RFID INFSO G.2 Micro </a:t>
            </a:r>
            <a:r>
              <a:rPr lang="en-US" sz="1500" dirty="0" err="1"/>
              <a:t>Nanosystems</a:t>
            </a:r>
            <a:r>
              <a:rPr lang="en-US" sz="1500" dirty="0"/>
              <a:t>, May 2008.</a:t>
            </a:r>
            <a:endParaRPr lang="en-IN" sz="1500" dirty="0"/>
          </a:p>
          <a:p>
            <a:pPr lvl="0" algn="just"/>
            <a:r>
              <a:rPr lang="en-US" sz="1500" dirty="0" err="1"/>
              <a:t>Gedeon</a:t>
            </a:r>
            <a:r>
              <a:rPr lang="en-US" sz="1500" dirty="0"/>
              <a:t>, J., Jens </a:t>
            </a:r>
            <a:r>
              <a:rPr lang="en-US" sz="1500" dirty="0" err="1"/>
              <a:t>Heuschkel</a:t>
            </a:r>
            <a:r>
              <a:rPr lang="en-US" sz="1500" dirty="0"/>
              <a:t>, L. Wang and M. </a:t>
            </a:r>
            <a:r>
              <a:rPr lang="en-US" sz="1500" dirty="0" err="1"/>
              <a:t>Mühlhäuser</a:t>
            </a:r>
            <a:r>
              <a:rPr lang="en-US" sz="1500" dirty="0"/>
              <a:t>. “Fog Computing: Current Research and Future Challenges.” (2018).</a:t>
            </a:r>
            <a:endParaRPr lang="en-IN" sz="1500" dirty="0"/>
          </a:p>
          <a:p>
            <a:pPr lvl="0" algn="just"/>
            <a:r>
              <a:rPr lang="en-US" sz="1500" dirty="0"/>
              <a:t>S. </a:t>
            </a:r>
            <a:r>
              <a:rPr lang="en-US" sz="1500" dirty="0" err="1"/>
              <a:t>Dustdar</a:t>
            </a:r>
            <a:r>
              <a:rPr lang="en-US" sz="1500" dirty="0"/>
              <a:t>, C. </a:t>
            </a:r>
            <a:r>
              <a:rPr lang="en-US" sz="1500" dirty="0" err="1"/>
              <a:t>Avasalcai</a:t>
            </a:r>
            <a:r>
              <a:rPr lang="en-US" sz="1500" dirty="0"/>
              <a:t> and I. </a:t>
            </a:r>
            <a:r>
              <a:rPr lang="en-US" sz="1500" dirty="0" err="1"/>
              <a:t>Murturi</a:t>
            </a:r>
            <a:r>
              <a:rPr lang="en-US" sz="1500" dirty="0"/>
              <a:t>, "Invited Paper: Edge and Fog Computing: Vision and Research Challenges," 2019 IEEE International Conference on Service-Oriented System Engineering (SOSE), San Francisco, CA, USA, 2019, pp. 96-9609, </a:t>
            </a:r>
            <a:r>
              <a:rPr lang="en-US" sz="1500" dirty="0" err="1"/>
              <a:t>doi</a:t>
            </a:r>
            <a:r>
              <a:rPr lang="en-US" sz="1500" dirty="0"/>
              <a:t>: 10.1109/SOSE.2019.00023.</a:t>
            </a:r>
            <a:endParaRPr lang="en-IN" sz="1500" dirty="0"/>
          </a:p>
          <a:p>
            <a:pPr lvl="0" algn="just"/>
            <a:r>
              <a:rPr lang="en-US" sz="1500" dirty="0"/>
              <a:t>L. I. </a:t>
            </a:r>
            <a:r>
              <a:rPr lang="en-US" sz="1500" dirty="0" err="1"/>
              <a:t>Carvalho</a:t>
            </a:r>
            <a:r>
              <a:rPr lang="en-US" sz="1500" dirty="0"/>
              <a:t>, D. M. A. da Silva and R. C. Sofia, "Leveraging Context-awareness to Better Support the </a:t>
            </a:r>
            <a:r>
              <a:rPr lang="en-US" sz="1500" dirty="0" err="1"/>
              <a:t>IoT</a:t>
            </a:r>
            <a:r>
              <a:rPr lang="en-US" sz="1500" dirty="0"/>
              <a:t> Cloud-Edge Continuum," 2020 Fifth International Conference on Fog and Mobile Edge Computing (FMEC), Paris, France, 2020, pp. 356-359, </a:t>
            </a:r>
            <a:r>
              <a:rPr lang="en-US" sz="1500" dirty="0" err="1"/>
              <a:t>doi</a:t>
            </a:r>
            <a:r>
              <a:rPr lang="en-US" sz="1500" dirty="0"/>
              <a:t>: 10.1109/FMEC49853.2020.9144760.</a:t>
            </a:r>
            <a:endParaRPr lang="en-IN" sz="1500" dirty="0"/>
          </a:p>
          <a:p>
            <a:pPr lvl="0" algn="just"/>
            <a:r>
              <a:rPr lang="en-US" sz="1500" dirty="0" err="1"/>
              <a:t>Pengfei</a:t>
            </a:r>
            <a:r>
              <a:rPr lang="en-US" sz="1500" dirty="0"/>
              <a:t> Hu, </a:t>
            </a:r>
            <a:r>
              <a:rPr lang="en-US" sz="1500" dirty="0" err="1"/>
              <a:t>Sahraoui</a:t>
            </a:r>
            <a:r>
              <a:rPr lang="en-US" sz="1500" dirty="0"/>
              <a:t> </a:t>
            </a:r>
            <a:r>
              <a:rPr lang="en-US" sz="1500" dirty="0" err="1"/>
              <a:t>Dhelim</a:t>
            </a:r>
            <a:r>
              <a:rPr lang="en-US" sz="1500" dirty="0"/>
              <a:t>, </a:t>
            </a:r>
            <a:r>
              <a:rPr lang="en-US" sz="1500" dirty="0" err="1"/>
              <a:t>Huansheng</a:t>
            </a:r>
            <a:r>
              <a:rPr lang="en-US" sz="1500" dirty="0"/>
              <a:t> </a:t>
            </a:r>
            <a:r>
              <a:rPr lang="en-US" sz="1500" dirty="0" err="1"/>
              <a:t>Ning</a:t>
            </a:r>
            <a:r>
              <a:rPr lang="en-US" sz="1500" dirty="0"/>
              <a:t>, Tie </a:t>
            </a:r>
            <a:r>
              <a:rPr lang="en-US" sz="1500" dirty="0" err="1"/>
              <a:t>Qiu</a:t>
            </a:r>
            <a:r>
              <a:rPr lang="en-US" sz="1500" dirty="0"/>
              <a:t>, “Survey on fog computing: architecture, key technologies, applications and open </a:t>
            </a:r>
            <a:r>
              <a:rPr lang="en-US" sz="1500" dirty="0" err="1"/>
              <a:t>issues”,Journal</a:t>
            </a:r>
            <a:r>
              <a:rPr lang="en-US" sz="1500" dirty="0"/>
              <a:t> of Network and Computer Applications, Volume 98, 2017, Pages 27-42, ISSN 1084-8045, https://doi.org/10.1016/j.jnca.2017.09.002.</a:t>
            </a:r>
            <a:endParaRPr lang="en-IN" sz="1500" dirty="0"/>
          </a:p>
          <a:p>
            <a:pPr lvl="0" algn="just"/>
            <a:r>
              <a:rPr lang="en-US" sz="1500" dirty="0"/>
              <a:t> </a:t>
            </a:r>
            <a:r>
              <a:rPr lang="en-US" sz="1500" dirty="0" err="1"/>
              <a:t>Lindong</a:t>
            </a:r>
            <a:r>
              <a:rPr lang="en-US" sz="1500" dirty="0"/>
              <a:t> Liu, </a:t>
            </a:r>
            <a:r>
              <a:rPr lang="en-US" sz="1500" dirty="0" err="1"/>
              <a:t>Deyu</a:t>
            </a:r>
            <a:r>
              <a:rPr lang="en-US" sz="1500" dirty="0"/>
              <a:t> Qi, </a:t>
            </a:r>
            <a:r>
              <a:rPr lang="en-US" sz="1500" dirty="0" err="1"/>
              <a:t>Naqin</a:t>
            </a:r>
            <a:r>
              <a:rPr lang="en-US" sz="1500" dirty="0"/>
              <a:t> Zhou, </a:t>
            </a:r>
            <a:r>
              <a:rPr lang="en-US" sz="1500" dirty="0" err="1"/>
              <a:t>Yilin</a:t>
            </a:r>
            <a:r>
              <a:rPr lang="en-US" sz="1500" dirty="0"/>
              <a:t> Wu, "A Task Scheduling Algorithm Based on Classification Mining in Fog Computing Environment", Wireless Communications and Mobile Computing, vol. 2018, Article ID 2102348, 11 pages, 2018. https://doi.org/10.1155/2018/2102348</a:t>
            </a:r>
            <a:r>
              <a:rPr lang="en-US" sz="1500" dirty="0" smtClean="0"/>
              <a:t>.</a:t>
            </a:r>
            <a:endParaRPr lang="en-IN" sz="1500" dirty="0"/>
          </a:p>
        </p:txBody>
      </p:sp>
    </p:spTree>
    <p:extLst>
      <p:ext uri="{BB962C8B-B14F-4D97-AF65-F5344CB8AC3E}">
        <p14:creationId xmlns:p14="http://schemas.microsoft.com/office/powerpoint/2010/main" xmlns="" val="1862733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IN" dirty="0" smtClean="0"/>
              <a:t>Continued…</a:t>
            </a:r>
            <a:endParaRPr lang="en-IN" dirty="0"/>
          </a:p>
        </p:txBody>
      </p:sp>
      <p:sp>
        <p:nvSpPr>
          <p:cNvPr id="3" name="Content Placeholder 2"/>
          <p:cNvSpPr>
            <a:spLocks noGrp="1"/>
          </p:cNvSpPr>
          <p:nvPr>
            <p:ph idx="1"/>
          </p:nvPr>
        </p:nvSpPr>
        <p:spPr>
          <a:xfrm>
            <a:off x="838200" y="1170775"/>
            <a:ext cx="10515600" cy="5301464"/>
          </a:xfrm>
        </p:spPr>
        <p:txBody>
          <a:bodyPr>
            <a:normAutofit fontScale="55000" lnSpcReduction="20000"/>
          </a:bodyPr>
          <a:lstStyle/>
          <a:p>
            <a:pPr lvl="0" algn="just"/>
            <a:r>
              <a:rPr lang="en-US" dirty="0" smtClean="0"/>
              <a:t>Mohammad Khalid </a:t>
            </a:r>
            <a:r>
              <a:rPr lang="en-US" dirty="0" err="1" smtClean="0"/>
              <a:t>Pandit</a:t>
            </a:r>
            <a:r>
              <a:rPr lang="en-US" dirty="0" smtClean="0"/>
              <a:t>, </a:t>
            </a:r>
            <a:r>
              <a:rPr lang="en-US" dirty="0" err="1" smtClean="0"/>
              <a:t>Roohie</a:t>
            </a:r>
            <a:r>
              <a:rPr lang="en-US" dirty="0" smtClean="0"/>
              <a:t> </a:t>
            </a:r>
            <a:r>
              <a:rPr lang="en-US" dirty="0" err="1" smtClean="0"/>
              <a:t>Naaz</a:t>
            </a:r>
            <a:r>
              <a:rPr lang="en-US" dirty="0" smtClean="0"/>
              <a:t> Mir, Mohammad Ahsan </a:t>
            </a:r>
            <a:r>
              <a:rPr lang="en-US" dirty="0" err="1" smtClean="0"/>
              <a:t>Chishti</a:t>
            </a:r>
            <a:r>
              <a:rPr lang="en-US" dirty="0" smtClean="0"/>
              <a:t>, "Adaptive task scheduling in </a:t>
            </a:r>
            <a:r>
              <a:rPr lang="en-US" dirty="0" err="1" smtClean="0"/>
              <a:t>IoT</a:t>
            </a:r>
            <a:r>
              <a:rPr lang="en-US" dirty="0" smtClean="0"/>
              <a:t> using reinforcement learning", International Journal of Intelligent Computing and Cybernetics, Vol. 13 No. 3, pp. 261-282, 2020. https://doi.org/10.1108/IJICC-03-2020-0021.</a:t>
            </a:r>
            <a:endParaRPr lang="en-IN" dirty="0" smtClean="0"/>
          </a:p>
          <a:p>
            <a:pPr lvl="0" algn="just"/>
            <a:r>
              <a:rPr lang="en-US" dirty="0" err="1" smtClean="0"/>
              <a:t>Xuejing</a:t>
            </a:r>
            <a:r>
              <a:rPr lang="en-US" dirty="0" smtClean="0"/>
              <a:t> Li, </a:t>
            </a:r>
            <a:r>
              <a:rPr lang="en-US" dirty="0" err="1" smtClean="0"/>
              <a:t>Yajuan</a:t>
            </a:r>
            <a:r>
              <a:rPr lang="en-US" dirty="0" smtClean="0"/>
              <a:t> Qin, </a:t>
            </a:r>
            <a:r>
              <a:rPr lang="en-US" dirty="0" err="1" smtClean="0"/>
              <a:t>Huachun</a:t>
            </a:r>
            <a:r>
              <a:rPr lang="en-US" dirty="0" smtClean="0"/>
              <a:t> Zhou, Du Chen, </a:t>
            </a:r>
            <a:r>
              <a:rPr lang="en-US" dirty="0" err="1" smtClean="0"/>
              <a:t>Shujie</a:t>
            </a:r>
            <a:r>
              <a:rPr lang="en-US" dirty="0" smtClean="0"/>
              <a:t> Yang, </a:t>
            </a:r>
            <a:r>
              <a:rPr lang="en-US" dirty="0" err="1" smtClean="0"/>
              <a:t>Zhewei</a:t>
            </a:r>
            <a:r>
              <a:rPr lang="en-US" dirty="0" smtClean="0"/>
              <a:t> Zhang, "An Intelligent Adaptive Algorithm for Servers Balancing and Tasks Scheduling over Mobile Fog Computing Networks", Wireless Communications and Mobile Computing, vol. 2020, Article ID 8863865, 16 pages, 2020. https://doi.org/10.1155/2020/8863865.</a:t>
            </a:r>
            <a:endParaRPr lang="en-IN" dirty="0" smtClean="0"/>
          </a:p>
          <a:p>
            <a:pPr lvl="0" algn="just"/>
            <a:r>
              <a:rPr lang="en-US" dirty="0" smtClean="0"/>
              <a:t>N. </a:t>
            </a:r>
            <a:r>
              <a:rPr lang="en-US" dirty="0" err="1" smtClean="0"/>
              <a:t>Mostafaz</a:t>
            </a:r>
            <a:r>
              <a:rPr lang="en-US" dirty="0" smtClean="0"/>
              <a:t> "Resource Selection Service Based on Neural Network in Fog Environment", Advances in Science, Technology and Engineering Systems Journal, vol. 5, no. 1, pp. 408-417 (2020).</a:t>
            </a:r>
            <a:endParaRPr lang="en-IN" dirty="0" smtClean="0"/>
          </a:p>
          <a:p>
            <a:pPr lvl="0" algn="just"/>
            <a:r>
              <a:rPr lang="en-US" dirty="0" smtClean="0"/>
              <a:t>Bhatia, M., </a:t>
            </a:r>
            <a:r>
              <a:rPr lang="en-US" dirty="0" err="1" smtClean="0"/>
              <a:t>Sood</a:t>
            </a:r>
            <a:r>
              <a:rPr lang="en-US" dirty="0" smtClean="0"/>
              <a:t>, S.K. &amp; Kaur, S. </a:t>
            </a:r>
            <a:r>
              <a:rPr lang="en-US" dirty="0" err="1" smtClean="0"/>
              <a:t>Quantumized</a:t>
            </a:r>
            <a:r>
              <a:rPr lang="en-US" dirty="0" smtClean="0"/>
              <a:t> approach of load scheduling in fog computing environment for </a:t>
            </a:r>
            <a:r>
              <a:rPr lang="en-US" dirty="0" err="1" smtClean="0"/>
              <a:t>IoT</a:t>
            </a:r>
            <a:r>
              <a:rPr lang="en-US" dirty="0" smtClean="0"/>
              <a:t> applications. Computing 102, 1097–1115 (2020). https://doi.org/10.1007/s00607-019-00786-5.</a:t>
            </a:r>
            <a:endParaRPr lang="en-IN" dirty="0" smtClean="0"/>
          </a:p>
          <a:p>
            <a:pPr lvl="0" algn="just"/>
            <a:r>
              <a:rPr lang="en-US" dirty="0" err="1" smtClean="0"/>
              <a:t>Fatma</a:t>
            </a:r>
            <a:r>
              <a:rPr lang="en-US" dirty="0" smtClean="0"/>
              <a:t> M. </a:t>
            </a:r>
            <a:r>
              <a:rPr lang="en-US" dirty="0" err="1" smtClean="0"/>
              <a:t>Talaat</a:t>
            </a:r>
            <a:r>
              <a:rPr lang="en-US" dirty="0" smtClean="0"/>
              <a:t>, </a:t>
            </a:r>
            <a:r>
              <a:rPr lang="en-US" dirty="0" err="1" smtClean="0"/>
              <a:t>Shereen</a:t>
            </a:r>
            <a:r>
              <a:rPr lang="en-US" dirty="0" smtClean="0"/>
              <a:t> H. Ali, Ahmed I. Saleh, </a:t>
            </a:r>
            <a:r>
              <a:rPr lang="en-US" dirty="0" err="1" smtClean="0"/>
              <a:t>Hesham</a:t>
            </a:r>
            <a:r>
              <a:rPr lang="en-US" dirty="0" smtClean="0"/>
              <a:t> A. Ali, “Effective Load Balancing Strategy (ELBS) for Real-Time Fog Computing Environment Using Fuzzy and Probabilistic Neural Networks”, Journal of Network and Systems Management (IF 2.250) Pub Date : 2019-02-06 , DOI: 10.1007/s10922-019-09490-3.</a:t>
            </a:r>
            <a:endParaRPr lang="en-IN" dirty="0" smtClean="0"/>
          </a:p>
          <a:p>
            <a:pPr lvl="0" algn="just"/>
            <a:r>
              <a:rPr lang="en-US" dirty="0" smtClean="0"/>
              <a:t>He Li, Kaoru Ota, and </a:t>
            </a:r>
            <a:r>
              <a:rPr lang="en-US" dirty="0" err="1" smtClean="0"/>
              <a:t>Mianxiong</a:t>
            </a:r>
            <a:r>
              <a:rPr lang="en-US" dirty="0" smtClean="0"/>
              <a:t> Dong, “Deep Reinforcement Scheduling for Mobile Crowd sensing in Fog Computing”, ACM Trans. Internet Technol. 19, 2, Article 21 (April 2019), 18 pages. DOI: https://doi.org/10.1145/3234463.</a:t>
            </a:r>
            <a:endParaRPr lang="en-IN" dirty="0" smtClean="0"/>
          </a:p>
          <a:p>
            <a:pPr lvl="0" algn="just"/>
            <a:r>
              <a:rPr lang="en-US" dirty="0" smtClean="0"/>
              <a:t>V. P. </a:t>
            </a:r>
            <a:r>
              <a:rPr lang="en-US" dirty="0" err="1" smtClean="0"/>
              <a:t>Kafle</a:t>
            </a:r>
            <a:r>
              <a:rPr lang="en-US" dirty="0" smtClean="0"/>
              <a:t> and A. H. A. </a:t>
            </a:r>
            <a:r>
              <a:rPr lang="en-US" dirty="0" err="1" smtClean="0"/>
              <a:t>Muktadir</a:t>
            </a:r>
            <a:r>
              <a:rPr lang="en-US" dirty="0" smtClean="0"/>
              <a:t>, "Intelligent and Agile Control of Edge Resources for Latency-Sensitive </a:t>
            </a:r>
            <a:r>
              <a:rPr lang="en-US" dirty="0" err="1" smtClean="0"/>
              <a:t>IoT</a:t>
            </a:r>
            <a:r>
              <a:rPr lang="en-US" dirty="0" smtClean="0"/>
              <a:t> Services," in IEEE Access, vol. 8, pp. 207991-208002, 2020, </a:t>
            </a:r>
            <a:r>
              <a:rPr lang="en-US" dirty="0" err="1" smtClean="0"/>
              <a:t>doi</a:t>
            </a:r>
            <a:r>
              <a:rPr lang="en-US" dirty="0" smtClean="0"/>
              <a:t>: 10.1109/ACCESS.2020.3038439.</a:t>
            </a:r>
            <a:endParaRPr lang="en-IN" dirty="0" smtClean="0"/>
          </a:p>
          <a:p>
            <a:pPr lvl="0" algn="just"/>
            <a:r>
              <a:rPr lang="en-US" dirty="0" smtClean="0"/>
              <a:t>Y. Dong, G. </a:t>
            </a:r>
            <a:r>
              <a:rPr lang="en-US" dirty="0" err="1" smtClean="0"/>
              <a:t>Xu</a:t>
            </a:r>
            <a:r>
              <a:rPr lang="en-US" dirty="0" smtClean="0"/>
              <a:t>, M. Zhang and X. </a:t>
            </a:r>
            <a:r>
              <a:rPr lang="en-US" dirty="0" err="1" smtClean="0"/>
              <a:t>Meng</a:t>
            </a:r>
            <a:r>
              <a:rPr lang="en-US" dirty="0" smtClean="0"/>
              <a:t>, "A High-Efficient Joint ’Cloud-Edge’ Aware Strategy for Task Deployment and Load Balancing," in IEEE Access, vol. 9, pp. 12791-12802, 2021, </a:t>
            </a:r>
            <a:r>
              <a:rPr lang="en-US" dirty="0" err="1" smtClean="0"/>
              <a:t>doi</a:t>
            </a:r>
            <a:r>
              <a:rPr lang="en-US" dirty="0" smtClean="0"/>
              <a:t>: 10.1109/ACCESS.2021.3051672.</a:t>
            </a:r>
            <a:endParaRPr lang="en-IN" dirty="0" smtClean="0"/>
          </a:p>
          <a:p>
            <a:pPr algn="just"/>
            <a:r>
              <a:rPr lang="en-US" dirty="0" err="1" smtClean="0"/>
              <a:t>Shifa</a:t>
            </a:r>
            <a:r>
              <a:rPr lang="en-US" dirty="0" smtClean="0"/>
              <a:t> </a:t>
            </a:r>
            <a:r>
              <a:rPr lang="en-US" dirty="0" err="1" smtClean="0"/>
              <a:t>Manihar</a:t>
            </a:r>
            <a:r>
              <a:rPr lang="en-US" dirty="0" smtClean="0"/>
              <a:t>, </a:t>
            </a:r>
            <a:r>
              <a:rPr lang="en-US" dirty="0" err="1" smtClean="0"/>
              <a:t>Tasneem</a:t>
            </a:r>
            <a:r>
              <a:rPr lang="en-US" dirty="0" smtClean="0"/>
              <a:t> </a:t>
            </a:r>
            <a:r>
              <a:rPr lang="en-US" dirty="0" err="1" smtClean="0"/>
              <a:t>Bano</a:t>
            </a:r>
            <a:r>
              <a:rPr lang="en-US" dirty="0" smtClean="0"/>
              <a:t> </a:t>
            </a:r>
            <a:r>
              <a:rPr lang="en-US" dirty="0" err="1" smtClean="0"/>
              <a:t>Rehman</a:t>
            </a:r>
            <a:r>
              <a:rPr lang="en-US" dirty="0" smtClean="0"/>
              <a:t>, </a:t>
            </a:r>
            <a:r>
              <a:rPr lang="en-US" dirty="0" err="1" smtClean="0"/>
              <a:t>Ravindra</a:t>
            </a:r>
            <a:r>
              <a:rPr lang="en-US" dirty="0" smtClean="0"/>
              <a:t> Patel and Sanjay Agrawal, “Intelligent and Scalable </a:t>
            </a:r>
            <a:r>
              <a:rPr lang="en-US" dirty="0" err="1" smtClean="0"/>
              <a:t>IoT</a:t>
            </a:r>
            <a:r>
              <a:rPr lang="en-US" dirty="0" smtClean="0"/>
              <a:t> Edge-Cloud System” International Journal of Advanced Computer Science and Applications (IJACSA), 11(8), 2020. http://dx.doi.org/10.14569/IJACSA.2020.0110846..</a:t>
            </a:r>
            <a:endParaRPr lang="en-IN" dirty="0" smtClean="0"/>
          </a:p>
          <a:p>
            <a:pPr marL="0" indent="0" algn="just">
              <a:buNone/>
            </a:pPr>
            <a:endParaRPr lang="en-IN" dirty="0"/>
          </a:p>
        </p:txBody>
      </p:sp>
    </p:spTree>
    <p:extLst>
      <p:ext uri="{BB962C8B-B14F-4D97-AF65-F5344CB8AC3E}">
        <p14:creationId xmlns:p14="http://schemas.microsoft.com/office/powerpoint/2010/main" xmlns="" val="3568487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a:bodyPr>
          <a:lstStyle/>
          <a:p>
            <a:pPr marL="0" indent="0" algn="ctr">
              <a:buNone/>
            </a:pPr>
            <a:endParaRPr lang="en-IN" sz="4800" dirty="0" smtClean="0"/>
          </a:p>
          <a:p>
            <a:pPr marL="0" indent="0" algn="ctr">
              <a:buNone/>
            </a:pPr>
            <a:r>
              <a:rPr lang="en-IN" sz="6600" dirty="0" smtClean="0"/>
              <a:t>THANK YOU</a:t>
            </a:r>
            <a:endParaRPr lang="en-IN" sz="6600" dirty="0"/>
          </a:p>
        </p:txBody>
      </p:sp>
    </p:spTree>
    <p:extLst>
      <p:ext uri="{BB962C8B-B14F-4D97-AF65-F5344CB8AC3E}">
        <p14:creationId xmlns:p14="http://schemas.microsoft.com/office/powerpoint/2010/main" xmlns="" val="2973507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marL="0" indent="0" algn="just">
              <a:buNone/>
            </a:pPr>
            <a:r>
              <a:rPr lang="en-US" dirty="0" smtClean="0"/>
              <a:t>The </a:t>
            </a:r>
            <a:r>
              <a:rPr lang="en-US" dirty="0"/>
              <a:t>mission critical tasks or latency sensitive tasks which has to be processed at the earliest without any delay are intended to be scheduled at fog, whereas other latency insensitive tasks are to be scheduled at cloud. </a:t>
            </a:r>
            <a:endParaRPr lang="en-US" dirty="0" smtClean="0"/>
          </a:p>
          <a:p>
            <a:pPr marL="0" indent="0" algn="just">
              <a:buNone/>
            </a:pPr>
            <a:r>
              <a:rPr lang="en-US" dirty="0" smtClean="0"/>
              <a:t>We </a:t>
            </a:r>
            <a:r>
              <a:rPr lang="en-US" dirty="0"/>
              <a:t>define different contexts on the basis of which such classifications can be done. This context may be location, network requirement, task size, etc. </a:t>
            </a:r>
            <a:endParaRPr lang="en-US" dirty="0" smtClean="0"/>
          </a:p>
          <a:p>
            <a:pPr marL="0" indent="0" algn="just">
              <a:buNone/>
            </a:pPr>
            <a:r>
              <a:rPr lang="en-US" dirty="0" smtClean="0"/>
              <a:t>This </a:t>
            </a:r>
            <a:r>
              <a:rPr lang="en-US" dirty="0"/>
              <a:t>research is carried out for scheduling tasks and resource allocation in the most optimal ways.</a:t>
            </a:r>
            <a:endParaRPr lang="en-IN" dirty="0"/>
          </a:p>
        </p:txBody>
      </p:sp>
    </p:spTree>
    <p:extLst>
      <p:ext uri="{BB962C8B-B14F-4D97-AF65-F5344CB8AC3E}">
        <p14:creationId xmlns:p14="http://schemas.microsoft.com/office/powerpoint/2010/main" xmlns="" val="382821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Proposed Framework: ITPRAF</a:t>
            </a:r>
            <a:endParaRPr lang="en-IN" dirty="0"/>
          </a:p>
        </p:txBody>
      </p:sp>
      <p:sp>
        <p:nvSpPr>
          <p:cNvPr id="3" name="Content Placeholder 2"/>
          <p:cNvSpPr>
            <a:spLocks noGrp="1"/>
          </p:cNvSpPr>
          <p:nvPr>
            <p:ph idx="1"/>
          </p:nvPr>
        </p:nvSpPr>
        <p:spPr>
          <a:xfrm>
            <a:off x="838200" y="1825625"/>
            <a:ext cx="10515600" cy="4771728"/>
          </a:xfrm>
        </p:spPr>
        <p:txBody>
          <a:bodyPr>
            <a:normAutofit fontScale="92500" lnSpcReduction="10000"/>
          </a:bodyPr>
          <a:lstStyle/>
          <a:p>
            <a:pPr marL="0" indent="0" algn="just">
              <a:buNone/>
            </a:pPr>
            <a:r>
              <a:rPr lang="en-US" dirty="0"/>
              <a:t>ITPRAF, the suggested paradigm, employs a machine learning algorithm to identify mission-critical applications and defer non-sensitive ones. </a:t>
            </a:r>
            <a:endParaRPr lang="en-US" dirty="0" smtClean="0"/>
          </a:p>
          <a:p>
            <a:pPr marL="0" indent="0" algn="just">
              <a:buNone/>
            </a:pPr>
            <a:endParaRPr lang="en-US" dirty="0" smtClean="0"/>
          </a:p>
          <a:p>
            <a:pPr marL="0" indent="0" algn="just">
              <a:buNone/>
            </a:pPr>
            <a:r>
              <a:rPr lang="en-US" dirty="0" smtClean="0"/>
              <a:t>To </a:t>
            </a:r>
            <a:r>
              <a:rPr lang="en-US" dirty="0"/>
              <a:t>accomplish this in this research, we used supervised training at the Intelligent Fog master node (IFMN). </a:t>
            </a:r>
            <a:r>
              <a:rPr lang="en-US" dirty="0" smtClean="0"/>
              <a:t>At </a:t>
            </a:r>
            <a:r>
              <a:rPr lang="en-US" dirty="0"/>
              <a:t>this stage, the tasks are categorized based on </a:t>
            </a:r>
            <a:r>
              <a:rPr lang="en-US" dirty="0" smtClean="0"/>
              <a:t>it’s </a:t>
            </a:r>
            <a:r>
              <a:rPr lang="en-US" dirty="0"/>
              <a:t>characteristics according to the neural network's training, and the IFMN decides whether to deploy the task at the fog nodes or to send it to the cloud for execution. </a:t>
            </a:r>
            <a:endParaRPr lang="en-US" dirty="0" smtClean="0"/>
          </a:p>
          <a:p>
            <a:pPr marL="0" indent="0" algn="just">
              <a:buNone/>
            </a:pPr>
            <a:endParaRPr lang="en-US" dirty="0" smtClean="0"/>
          </a:p>
          <a:p>
            <a:pPr marL="0" indent="0" algn="just">
              <a:buNone/>
            </a:pPr>
            <a:r>
              <a:rPr lang="en-US" dirty="0" smtClean="0"/>
              <a:t>If </a:t>
            </a:r>
            <a:r>
              <a:rPr lang="en-US" dirty="0"/>
              <a:t>the tasks are scheduled at the fog level, the IFMN's next duty is to decide where to deploy the tasks on the fog nodes (virtual machines) that fall under its purview, i.e., its worker fog nodes (WFN). </a:t>
            </a:r>
            <a:endParaRPr lang="en-IN" dirty="0"/>
          </a:p>
        </p:txBody>
      </p:sp>
    </p:spTree>
    <p:extLst>
      <p:ext uri="{BB962C8B-B14F-4D97-AF65-F5344CB8AC3E}">
        <p14:creationId xmlns:p14="http://schemas.microsoft.com/office/powerpoint/2010/main" xmlns="" val="78942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Mechanisms for Resource </a:t>
            </a:r>
            <a:r>
              <a:rPr lang="en-IN" dirty="0" err="1" smtClean="0"/>
              <a:t>Allocaton</a:t>
            </a:r>
            <a:r>
              <a:rPr lang="en-IN" dirty="0" smtClean="0"/>
              <a:t> at Fog:</a:t>
            </a:r>
            <a:endParaRPr lang="en-IN" dirty="0"/>
          </a:p>
        </p:txBody>
      </p:sp>
      <p:sp>
        <p:nvSpPr>
          <p:cNvPr id="3" name="Content Placeholder 2"/>
          <p:cNvSpPr>
            <a:spLocks noGrp="1"/>
          </p:cNvSpPr>
          <p:nvPr>
            <p:ph idx="1"/>
          </p:nvPr>
        </p:nvSpPr>
        <p:spPr>
          <a:xfrm>
            <a:off x="838200" y="2273181"/>
            <a:ext cx="10515600" cy="3903782"/>
          </a:xfrm>
        </p:spPr>
        <p:txBody>
          <a:bodyPr/>
          <a:lstStyle/>
          <a:p>
            <a:pPr algn="just"/>
            <a:r>
              <a:rPr lang="en-IN" dirty="0" smtClean="0"/>
              <a:t>Mechanism 1:</a:t>
            </a:r>
          </a:p>
          <a:p>
            <a:pPr marL="0" lvl="0" indent="0" algn="just">
              <a:buNone/>
            </a:pPr>
            <a:r>
              <a:rPr lang="en-IN" dirty="0"/>
              <a:t>	</a:t>
            </a:r>
            <a:r>
              <a:rPr lang="en-US" dirty="0"/>
              <a:t>IFMN addresses the incoming tasks in the first come first out order and assigns the tasks to the least busy WFN.</a:t>
            </a:r>
            <a:endParaRPr lang="en-IN" dirty="0"/>
          </a:p>
          <a:p>
            <a:pPr marL="0" indent="0" algn="just">
              <a:buNone/>
            </a:pPr>
            <a:endParaRPr lang="en-IN" dirty="0" smtClean="0"/>
          </a:p>
          <a:p>
            <a:pPr algn="just"/>
            <a:r>
              <a:rPr lang="en-IN" dirty="0" smtClean="0"/>
              <a:t>Mechanism 2:</a:t>
            </a:r>
          </a:p>
          <a:p>
            <a:pPr marL="0" lvl="0" indent="0" algn="just">
              <a:buNone/>
            </a:pPr>
            <a:r>
              <a:rPr lang="en-IN" dirty="0"/>
              <a:t>	</a:t>
            </a:r>
            <a:r>
              <a:rPr lang="en-US" dirty="0"/>
              <a:t>IFMN rearranges these tasks in the order of their priority based on the CPU requirements. The tasks with the large CPU requirement is assigned to the most fast computing power WFN.</a:t>
            </a:r>
            <a:endParaRPr lang="en-IN" dirty="0"/>
          </a:p>
          <a:p>
            <a:pPr marL="0" indent="0" algn="just">
              <a:buNone/>
            </a:pPr>
            <a:endParaRPr lang="en-IN" dirty="0"/>
          </a:p>
        </p:txBody>
      </p:sp>
    </p:spTree>
    <p:extLst>
      <p:ext uri="{BB962C8B-B14F-4D97-AF65-F5344CB8AC3E}">
        <p14:creationId xmlns:p14="http://schemas.microsoft.com/office/powerpoint/2010/main" xmlns="" val="2991691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6008"/>
          </a:xfrm>
        </p:spPr>
        <p:txBody>
          <a:bodyPr>
            <a:normAutofit fontScale="90000"/>
          </a:bodyPr>
          <a:lstStyle/>
          <a:p>
            <a:r>
              <a:rPr lang="en-IN" dirty="0" smtClean="0"/>
              <a:t>Continued……..</a:t>
            </a:r>
            <a:endParaRPr lang="en-IN" dirty="0"/>
          </a:p>
        </p:txBody>
      </p:sp>
      <p:sp>
        <p:nvSpPr>
          <p:cNvPr id="3" name="Content Placeholder 2"/>
          <p:cNvSpPr>
            <a:spLocks noGrp="1"/>
          </p:cNvSpPr>
          <p:nvPr>
            <p:ph idx="1"/>
          </p:nvPr>
        </p:nvSpPr>
        <p:spPr>
          <a:xfrm>
            <a:off x="838200" y="1375873"/>
            <a:ext cx="10515600" cy="4801090"/>
          </a:xfrm>
        </p:spPr>
        <p:txBody>
          <a:bodyPr>
            <a:normAutofit/>
          </a:bodyPr>
          <a:lstStyle/>
          <a:p>
            <a:pPr algn="just"/>
            <a:r>
              <a:rPr lang="en-IN" dirty="0" smtClean="0"/>
              <a:t>Mechanism 3:</a:t>
            </a:r>
          </a:p>
          <a:p>
            <a:pPr marL="0" lvl="0" indent="0" algn="just">
              <a:buNone/>
            </a:pPr>
            <a:r>
              <a:rPr lang="en-IN" dirty="0"/>
              <a:t>	</a:t>
            </a:r>
            <a:r>
              <a:rPr lang="en-US" dirty="0"/>
              <a:t>IFMN rearranges these tasks in the order of their priority based on the delay sensitivity. The tasks with the largest delay sensitivity is assigned to the most fast computing power WFN. </a:t>
            </a:r>
            <a:endParaRPr lang="en-US" dirty="0" smtClean="0"/>
          </a:p>
          <a:p>
            <a:pPr marL="0" lvl="0" indent="0" algn="just">
              <a:buNone/>
            </a:pPr>
            <a:endParaRPr lang="en-US" dirty="0"/>
          </a:p>
          <a:p>
            <a:pPr lvl="0" algn="just"/>
            <a:r>
              <a:rPr lang="en-US" dirty="0" smtClean="0"/>
              <a:t>Mechanism 4:</a:t>
            </a:r>
          </a:p>
          <a:p>
            <a:pPr marL="0" lvl="0" indent="0" algn="just">
              <a:buNone/>
            </a:pPr>
            <a:r>
              <a:rPr lang="en-US" dirty="0"/>
              <a:t>	IFMN pre-decides the allocation of virtual machines based on the type of the incoming task, for example, healthcare tasks to be assigned to the virtual machine 1, and surveillance tasks to be assigned to the virtual machine 2 and so on. IFMN uses machine learning to do this.</a:t>
            </a:r>
            <a:endParaRPr lang="en-IN" dirty="0"/>
          </a:p>
        </p:txBody>
      </p:sp>
    </p:spTree>
    <p:extLst>
      <p:ext uri="{BB962C8B-B14F-4D97-AF65-F5344CB8AC3E}">
        <p14:creationId xmlns:p14="http://schemas.microsoft.com/office/powerpoint/2010/main" xmlns="" val="1753995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Details:</a:t>
            </a:r>
            <a:endParaRPr lang="en-IN" dirty="0"/>
          </a:p>
        </p:txBody>
      </p:sp>
      <p:sp>
        <p:nvSpPr>
          <p:cNvPr id="3" name="Content Placeholder 2"/>
          <p:cNvSpPr>
            <a:spLocks noGrp="1"/>
          </p:cNvSpPr>
          <p:nvPr>
            <p:ph idx="1"/>
          </p:nvPr>
        </p:nvSpPr>
        <p:spPr>
          <a:xfrm>
            <a:off x="838200" y="1825624"/>
            <a:ext cx="10515600" cy="4489717"/>
          </a:xfrm>
        </p:spPr>
        <p:txBody>
          <a:bodyPr>
            <a:normAutofit lnSpcReduction="10000"/>
          </a:bodyPr>
          <a:lstStyle/>
          <a:p>
            <a:pPr marL="0" indent="0" algn="just">
              <a:buNone/>
            </a:pPr>
            <a:r>
              <a:rPr lang="en-US" dirty="0"/>
              <a:t>This study was conducted in the Aneka platform's simulation environment, which is a software development environment for cloud computing </a:t>
            </a:r>
            <a:r>
              <a:rPr lang="en-US" dirty="0" smtClean="0"/>
              <a:t>applications. </a:t>
            </a:r>
          </a:p>
          <a:p>
            <a:pPr marL="0" indent="0" algn="just">
              <a:buNone/>
            </a:pPr>
            <a:endParaRPr lang="en-US" dirty="0" smtClean="0"/>
          </a:p>
          <a:p>
            <a:pPr marL="0" indent="0" algn="just">
              <a:buNone/>
            </a:pPr>
            <a:r>
              <a:rPr lang="en-US" dirty="0" smtClean="0"/>
              <a:t>Aneka </a:t>
            </a:r>
            <a:r>
              <a:rPr lang="en-US" dirty="0"/>
              <a:t>is connected to </a:t>
            </a:r>
            <a:r>
              <a:rPr lang="en-US" dirty="0" err="1"/>
              <a:t>Matlab</a:t>
            </a:r>
            <a:r>
              <a:rPr lang="en-US" dirty="0"/>
              <a:t> 8.0, which provides the task placement algorithm code for the delay-insensitive and mission-critical applications. </a:t>
            </a:r>
            <a:endParaRPr lang="en-US" dirty="0" smtClean="0"/>
          </a:p>
          <a:p>
            <a:pPr marL="0" indent="0" algn="just">
              <a:buNone/>
            </a:pPr>
            <a:endParaRPr lang="en-US" dirty="0" smtClean="0"/>
          </a:p>
          <a:p>
            <a:pPr marL="0" indent="0" algn="just">
              <a:buNone/>
            </a:pPr>
            <a:r>
              <a:rPr lang="en-US" dirty="0" smtClean="0"/>
              <a:t>Aneka </a:t>
            </a:r>
            <a:r>
              <a:rPr lang="en-US" dirty="0"/>
              <a:t>was loaded on the virtual machine built on the AWS cloud after an Aneka IFMN was locally generated with a single master and several workers to simulate a fog resulting in a fog-cloud environment. </a:t>
            </a:r>
            <a:endParaRPr lang="en-IN" dirty="0"/>
          </a:p>
        </p:txBody>
      </p:sp>
    </p:spTree>
    <p:extLst>
      <p:ext uri="{BB962C8B-B14F-4D97-AF65-F5344CB8AC3E}">
        <p14:creationId xmlns:p14="http://schemas.microsoft.com/office/powerpoint/2010/main" xmlns="" val="1861488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Evaluation:</a:t>
            </a:r>
            <a:endParaRPr lang="en-IN" dirty="0"/>
          </a:p>
        </p:txBody>
      </p:sp>
      <p:sp>
        <p:nvSpPr>
          <p:cNvPr id="3" name="Content Placeholder 2"/>
          <p:cNvSpPr>
            <a:spLocks noGrp="1"/>
          </p:cNvSpPr>
          <p:nvPr>
            <p:ph idx="1"/>
          </p:nvPr>
        </p:nvSpPr>
        <p:spPr/>
        <p:txBody>
          <a:bodyPr/>
          <a:lstStyle/>
          <a:p>
            <a:pPr marL="0" indent="0" algn="just">
              <a:buNone/>
            </a:pPr>
            <a:r>
              <a:rPr lang="en-US" dirty="0"/>
              <a:t>Two distinct scenarios were developed and put to the test in order to simulate the suggested model and assess this algorithm's performance</a:t>
            </a:r>
            <a:r>
              <a:rPr lang="en-US" dirty="0" smtClean="0"/>
              <a:t>.</a:t>
            </a:r>
          </a:p>
          <a:p>
            <a:pPr marL="0" indent="0" algn="just">
              <a:buNone/>
            </a:pPr>
            <a:r>
              <a:rPr lang="en-US" dirty="0" smtClean="0"/>
              <a:t> </a:t>
            </a:r>
          </a:p>
          <a:p>
            <a:pPr marL="0" indent="0" algn="just">
              <a:buNone/>
            </a:pPr>
            <a:r>
              <a:rPr lang="en-US" dirty="0" smtClean="0"/>
              <a:t>Additional </a:t>
            </a:r>
            <a:r>
              <a:rPr lang="en-US" dirty="0"/>
              <a:t>sub-scenarios about </a:t>
            </a:r>
            <a:r>
              <a:rPr lang="en-US" dirty="0" smtClean="0"/>
              <a:t>task </a:t>
            </a:r>
            <a:r>
              <a:rPr lang="en-US" dirty="0"/>
              <a:t>scheduling at the cloud only and at the fog only were developed for Scenario 1, which is the scenario without the use of machine learning. </a:t>
            </a:r>
            <a:endParaRPr lang="en-US" dirty="0" smtClean="0"/>
          </a:p>
          <a:p>
            <a:pPr marL="0" indent="0" algn="just">
              <a:buNone/>
            </a:pPr>
            <a:endParaRPr lang="en-US" dirty="0"/>
          </a:p>
          <a:p>
            <a:pPr marL="0" indent="0" algn="just">
              <a:buNone/>
            </a:pPr>
            <a:r>
              <a:rPr lang="en-US" dirty="0" smtClean="0"/>
              <a:t>In </a:t>
            </a:r>
            <a:r>
              <a:rPr lang="en-US" dirty="0"/>
              <a:t>Scenario 2, tasks were scheduled at cloud and fog levels using machine learning.</a:t>
            </a:r>
            <a:endParaRPr lang="en-IN" dirty="0"/>
          </a:p>
          <a:p>
            <a:pPr marL="0" indent="0" algn="just">
              <a:buNone/>
            </a:pPr>
            <a:endParaRPr lang="en-IN" dirty="0"/>
          </a:p>
        </p:txBody>
      </p:sp>
    </p:spTree>
    <p:extLst>
      <p:ext uri="{BB962C8B-B14F-4D97-AF65-F5344CB8AC3E}">
        <p14:creationId xmlns:p14="http://schemas.microsoft.com/office/powerpoint/2010/main" xmlns="" val="1086362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Analysis:</a:t>
            </a:r>
            <a:endParaRPr lang="en-IN" dirty="0"/>
          </a:p>
        </p:txBody>
      </p:sp>
      <p:sp>
        <p:nvSpPr>
          <p:cNvPr id="3" name="Content Placeholder 2"/>
          <p:cNvSpPr>
            <a:spLocks noGrp="1"/>
          </p:cNvSpPr>
          <p:nvPr>
            <p:ph idx="1"/>
          </p:nvPr>
        </p:nvSpPr>
        <p:spPr/>
        <p:txBody>
          <a:bodyPr/>
          <a:lstStyle/>
          <a:p>
            <a:pPr marL="514350" indent="-514350" algn="just">
              <a:buAutoNum type="alphaUcPeriod"/>
            </a:pPr>
            <a:r>
              <a:rPr lang="en-IN" dirty="0" smtClean="0"/>
              <a:t>Response Time:</a:t>
            </a:r>
          </a:p>
          <a:p>
            <a:pPr marL="0" indent="0" algn="just">
              <a:buNone/>
            </a:pPr>
            <a:r>
              <a:rPr lang="en-IN" dirty="0"/>
              <a:t>	</a:t>
            </a: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91028" y="2228850"/>
            <a:ext cx="6286322" cy="3948113"/>
          </a:xfrm>
          <a:prstGeom prst="rect">
            <a:avLst/>
          </a:prstGeom>
          <a:solidFill>
            <a:schemeClr val="accent1"/>
          </a:solidFill>
          <a:ln>
            <a:solidFill>
              <a:schemeClr val="accent1"/>
            </a:solidFill>
          </a:ln>
        </p:spPr>
      </p:pic>
    </p:spTree>
    <p:extLst>
      <p:ext uri="{BB962C8B-B14F-4D97-AF65-F5344CB8AC3E}">
        <p14:creationId xmlns:p14="http://schemas.microsoft.com/office/powerpoint/2010/main" xmlns="" val="187716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6875"/>
          </a:xfrm>
        </p:spPr>
        <p:txBody>
          <a:bodyPr>
            <a:normAutofit fontScale="90000"/>
          </a:bodyPr>
          <a:lstStyle/>
          <a:p>
            <a:r>
              <a:rPr lang="en-IN" dirty="0" smtClean="0"/>
              <a:t>…..</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0742" y="1733550"/>
            <a:ext cx="9190516" cy="4123375"/>
          </a:xfrm>
          <a:prstGeom prst="rect">
            <a:avLst/>
          </a:prstGeom>
          <a:noFill/>
          <a:ln>
            <a:noFill/>
          </a:ln>
        </p:spPr>
      </p:pic>
    </p:spTree>
    <p:extLst>
      <p:ext uri="{BB962C8B-B14F-4D97-AF65-F5344CB8AC3E}">
        <p14:creationId xmlns:p14="http://schemas.microsoft.com/office/powerpoint/2010/main" xmlns="" val="2272873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1430</Words>
  <Application>Microsoft Office PowerPoint</Application>
  <PresentationFormat>Custom</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Papers’ Presentation On Intelligent Framework for Task Placement and Resource Allocation for IoT in the Fog-Cloud Scenario By Shifa Manihar </vt:lpstr>
      <vt:lpstr>Problem Statement:</vt:lpstr>
      <vt:lpstr>The Proposed Framework: ITPRAF</vt:lpstr>
      <vt:lpstr>Proposed Mechanisms for Resource Allocaton at Fog:</vt:lpstr>
      <vt:lpstr>Continued……..</vt:lpstr>
      <vt:lpstr>Implementation Details:</vt:lpstr>
      <vt:lpstr>Performance Evaluation:</vt:lpstr>
      <vt:lpstr>Result Analysis:</vt:lpstr>
      <vt:lpstr>…..</vt:lpstr>
      <vt:lpstr>B. Waiting Time</vt:lpstr>
      <vt:lpstr>C. Resource Utilization:</vt:lpstr>
      <vt:lpstr>D. Delay Satisfaction:</vt:lpstr>
      <vt:lpstr>Conclusion:</vt:lpstr>
      <vt:lpstr>References:</vt:lpstr>
      <vt:lpstr>Continued…</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 On Intelligent Framework for Task Placement and Resource Allocation for IoT in the Fog-Cloud Scenario By Shifa Manihar</dc:title>
  <dc:creator>ASUS</dc:creator>
  <cp:lastModifiedBy>Bhavesh Shah</cp:lastModifiedBy>
  <cp:revision>9</cp:revision>
  <dcterms:created xsi:type="dcterms:W3CDTF">2022-12-23T05:41:30Z</dcterms:created>
  <dcterms:modified xsi:type="dcterms:W3CDTF">2023-01-13T10:39:16Z</dcterms:modified>
</cp:coreProperties>
</file>