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0"/>
  </p:notesMasterIdLst>
  <p:handoutMasterIdLst>
    <p:handoutMasterId r:id="rId11"/>
  </p:handoutMasterIdLst>
  <p:sldIdLst>
    <p:sldId id="312" r:id="rId5"/>
    <p:sldId id="282" r:id="rId6"/>
    <p:sldId id="313" r:id="rId7"/>
    <p:sldId id="314" r:id="rId8"/>
    <p:sldId id="315"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388" autoAdjust="0"/>
  </p:normalViewPr>
  <p:slideViewPr>
    <p:cSldViewPr snapToGrid="0" snapToObjects="1">
      <p:cViewPr>
        <p:scale>
          <a:sx n="75" d="100"/>
          <a:sy n="75" d="100"/>
        </p:scale>
        <p:origin x="931" y="42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0964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36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2974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err="1"/>
              <a:t>Lte</a:t>
            </a:r>
            <a:r>
              <a:rPr lang="en-US" dirty="0"/>
              <a:t> Advanced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latin typeface="Times New Roman" panose="02020603050405020304" pitchFamily="18" charset="0"/>
                <a:cs typeface="Times New Roman" panose="02020603050405020304" pitchFamily="18" charset="0"/>
              </a:rPr>
              <a:t>Introduction to </a:t>
            </a:r>
            <a:r>
              <a:rPr lang="en-US" dirty="0" err="1">
                <a:latin typeface="Times New Roman" panose="02020603050405020304" pitchFamily="18" charset="0"/>
                <a:cs typeface="Times New Roman" panose="02020603050405020304" pitchFamily="18" charset="0"/>
              </a:rPr>
              <a:t>Lte</a:t>
            </a:r>
            <a:r>
              <a:rPr lang="en-US" dirty="0">
                <a:latin typeface="Times New Roman" panose="02020603050405020304" pitchFamily="18" charset="0"/>
                <a:cs typeface="Times New Roman" panose="02020603050405020304" pitchFamily="18" charset="0"/>
              </a:rPr>
              <a:t> advanced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latin typeface="Times New Roman" panose="02020603050405020304" pitchFamily="18" charset="0"/>
                <a:cs typeface="Times New Roman" panose="02020603050405020304" pitchFamily="18" charset="0"/>
              </a:rPr>
              <a:t>LTE Advanced adds a number of additional capabilities to the basic LTE to provide very must higher data rates and mush better performance.</a:t>
            </a:r>
          </a:p>
          <a:p>
            <a:r>
              <a:rPr lang="en-US" dirty="0">
                <a:latin typeface="Times New Roman" panose="02020603050405020304" pitchFamily="18" charset="0"/>
                <a:cs typeface="Times New Roman" panose="02020603050405020304" pitchFamily="18" charset="0"/>
              </a:rPr>
              <a:t>LTE provides improved performance particularly at cell edges and other areas where performance would not normally have been so good.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 </a:t>
            </a:r>
            <a:r>
              <a:rPr lang="en-US" dirty="0" err="1">
                <a:latin typeface="Times New Roman" panose="02020603050405020304" pitchFamily="18" charset="0"/>
                <a:cs typeface="Times New Roman" panose="02020603050405020304" pitchFamily="18" charset="0"/>
              </a:rPr>
              <a:t>Lte</a:t>
            </a:r>
            <a:r>
              <a:rPr lang="en-US" dirty="0">
                <a:latin typeface="Times New Roman" panose="02020603050405020304" pitchFamily="18" charset="0"/>
                <a:cs typeface="Times New Roman" panose="02020603050405020304" pitchFamily="18" charset="0"/>
              </a:rPr>
              <a:t> advanced key Features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Autofit/>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Peak data rates: downlink - 1 Gbps; uplink - 500 Mbps.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Spectrum efficiency: 3 times greater than LTE.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Spectrum use: the ability to support scalable bandwidth use and spectrum aggregation where non-contiguous spectrum needs to be used.</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Latency: from Idle to Connected in less than 50 </a:t>
            </a:r>
            <a:r>
              <a:rPr lang="en-US" b="0" i="0" dirty="0" err="1">
                <a:effectLst/>
                <a:latin typeface="Times New Roman" panose="02020603050405020304" pitchFamily="18" charset="0"/>
                <a:cs typeface="Times New Roman" panose="02020603050405020304" pitchFamily="18" charset="0"/>
              </a:rPr>
              <a:t>ms</a:t>
            </a:r>
            <a:r>
              <a:rPr lang="en-US" b="0" i="0" dirty="0">
                <a:effectLst/>
                <a:latin typeface="Times New Roman" panose="02020603050405020304" pitchFamily="18" charset="0"/>
                <a:cs typeface="Times New Roman" panose="02020603050405020304" pitchFamily="18" charset="0"/>
              </a:rPr>
              <a:t> and then shorter than 5 </a:t>
            </a:r>
            <a:r>
              <a:rPr lang="en-US" b="0" i="0" dirty="0" err="1">
                <a:effectLst/>
                <a:latin typeface="Times New Roman" panose="02020603050405020304" pitchFamily="18" charset="0"/>
                <a:cs typeface="Times New Roman" panose="02020603050405020304" pitchFamily="18" charset="0"/>
              </a:rPr>
              <a:t>ms</a:t>
            </a:r>
            <a:r>
              <a:rPr lang="en-US" b="0" i="0" dirty="0">
                <a:effectLst/>
                <a:latin typeface="Times New Roman" panose="02020603050405020304" pitchFamily="18" charset="0"/>
                <a:cs typeface="Times New Roman" panose="02020603050405020304" pitchFamily="18" charset="0"/>
              </a:rPr>
              <a:t> one way for individual packet transmission.</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Cell edge user throughput to be twice that of LTE.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Average user throughput to be 3 times that of LTE.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Mobility: Same as that in LTE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Compatibility: LTE Advanced shall be capable of interworking with LTE and 3GPP legacy systems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423983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 </a:t>
            </a:r>
            <a:r>
              <a:rPr lang="en-US" dirty="0" err="1">
                <a:latin typeface="Times New Roman" panose="02020603050405020304" pitchFamily="18" charset="0"/>
                <a:cs typeface="Times New Roman" panose="02020603050405020304" pitchFamily="18" charset="0"/>
              </a:rPr>
              <a:t>Lte</a:t>
            </a:r>
            <a:r>
              <a:rPr lang="en-US" dirty="0">
                <a:latin typeface="Times New Roman" panose="02020603050405020304" pitchFamily="18" charset="0"/>
                <a:cs typeface="Times New Roman" panose="02020603050405020304" pitchFamily="18" charset="0"/>
              </a:rPr>
              <a:t> advanced key functions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Autofit/>
          </a:bodyPr>
          <a:lstStyle/>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Carrier aggregation</a:t>
            </a:r>
            <a:r>
              <a:rPr lang="en-US" b="0" i="0" dirty="0">
                <a:effectLst/>
                <a:latin typeface="Times New Roman" panose="02020603050405020304" pitchFamily="18" charset="0"/>
                <a:cs typeface="Times New Roman" panose="02020603050405020304" pitchFamily="18" charset="0"/>
              </a:rPr>
              <a:t>: This allows for the bonding of multiple LTE carriers together to create a larger pipe for data. This can more than double the potential data rates.</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MIMO</a:t>
            </a:r>
            <a:r>
              <a:rPr lang="en-US" b="0" i="0" dirty="0">
                <a:effectLst/>
                <a:latin typeface="Times New Roman" panose="02020603050405020304" pitchFamily="18" charset="0"/>
                <a:cs typeface="Times New Roman" panose="02020603050405020304" pitchFamily="18" charset="0"/>
              </a:rPr>
              <a:t>: This stands for multiple-input, multiple-output. It is a technology that can greatly increase data rates and capacity by using multiple antennas at both the transmitter and receiver.</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Relay nodes</a:t>
            </a:r>
            <a:r>
              <a:rPr lang="en-US" b="0" i="0" dirty="0">
                <a:effectLst/>
                <a:latin typeface="Times New Roman" panose="02020603050405020304" pitchFamily="18" charset="0"/>
                <a:cs typeface="Times New Roman" panose="02020603050405020304" pitchFamily="18" charset="0"/>
              </a:rPr>
              <a:t>: These are specialized base stations that can extend the range and coverage of the network.</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Coordinated multipoint</a:t>
            </a:r>
            <a:r>
              <a:rPr lang="en-US" b="0" i="0" dirty="0">
                <a:effectLst/>
                <a:latin typeface="Times New Roman" panose="02020603050405020304" pitchFamily="18" charset="0"/>
                <a:cs typeface="Times New Roman" panose="02020603050405020304" pitchFamily="18" charset="0"/>
              </a:rPr>
              <a:t>: This is a technology that allows for the use of multiple base stations at the same time to serve a single user. This can provide significant increases in data rates and capacity.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75521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96457" y="290571"/>
            <a:ext cx="7965461" cy="994164"/>
          </a:xfrm>
        </p:spPr>
        <p:txBody>
          <a:bodyPr/>
          <a:lstStyle/>
          <a:p>
            <a:r>
              <a:rPr lang="en-US" dirty="0"/>
              <a:t> </a:t>
            </a:r>
            <a:r>
              <a:rPr lang="en-US" dirty="0" err="1">
                <a:latin typeface="Times New Roman" panose="02020603050405020304" pitchFamily="18" charset="0"/>
                <a:cs typeface="Times New Roman" panose="02020603050405020304" pitchFamily="18" charset="0"/>
              </a:rPr>
              <a:t>Lte</a:t>
            </a:r>
            <a:r>
              <a:rPr lang="en-US" dirty="0">
                <a:latin typeface="Times New Roman" panose="02020603050405020304" pitchFamily="18" charset="0"/>
                <a:cs typeface="Times New Roman" panose="02020603050405020304" pitchFamily="18" charset="0"/>
              </a:rPr>
              <a:t> advanced </a:t>
            </a:r>
            <a:r>
              <a:rPr lang="en-IN" b="1" i="0" dirty="0">
                <a:effectLst/>
                <a:latin typeface="Times New Roman" panose="02020603050405020304" pitchFamily="18" charset="0"/>
                <a:cs typeface="Times New Roman" panose="02020603050405020304" pitchFamily="18" charset="0"/>
              </a:rPr>
              <a:t>Architecture</a:t>
            </a:r>
            <a:r>
              <a:rPr lang="en-US" dirty="0">
                <a:latin typeface="Times New Roman" panose="02020603050405020304" pitchFamily="18" charset="0"/>
                <a:cs typeface="Times New Roman" panose="02020603050405020304" pitchFamily="18" charset="0"/>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9" name="Content Placeholder 8">
            <a:extLst>
              <a:ext uri="{FF2B5EF4-FFF2-40B4-BE49-F238E27FC236}">
                <a16:creationId xmlns:a16="http://schemas.microsoft.com/office/drawing/2014/main" id="{4C17FE00-F11D-EBC4-458A-871788032C5F}"/>
              </a:ext>
            </a:extLst>
          </p:cNvPr>
          <p:cNvPicPr>
            <a:picLocks noGrp="1" noChangeAspect="1"/>
          </p:cNvPicPr>
          <p:nvPr>
            <p:ph sz="half" idx="2"/>
          </p:nvPr>
        </p:nvPicPr>
        <p:blipFill>
          <a:blip r:embed="rId3"/>
          <a:stretch>
            <a:fillRect/>
          </a:stretch>
        </p:blipFill>
        <p:spPr>
          <a:xfrm>
            <a:off x="2916871" y="1299971"/>
            <a:ext cx="3446327" cy="2174750"/>
          </a:xfrm>
          <a:prstGeom prst="rect">
            <a:avLst/>
          </a:prstGeom>
        </p:spPr>
      </p:pic>
      <p:sp>
        <p:nvSpPr>
          <p:cNvPr id="10" name="TextBox 9">
            <a:extLst>
              <a:ext uri="{FF2B5EF4-FFF2-40B4-BE49-F238E27FC236}">
                <a16:creationId xmlns:a16="http://schemas.microsoft.com/office/drawing/2014/main" id="{7D66FF2F-E13C-1548-ED0F-B373318011C1}"/>
              </a:ext>
            </a:extLst>
          </p:cNvPr>
          <p:cNvSpPr txBox="1"/>
          <p:nvPr/>
        </p:nvSpPr>
        <p:spPr>
          <a:xfrm>
            <a:off x="6421012" y="1612023"/>
            <a:ext cx="5313788"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chemeClr val="accent6"/>
                </a:solidFill>
                <a:latin typeface="Times New Roman" panose="02020603050405020304" pitchFamily="18" charset="0"/>
                <a:cs typeface="Times New Roman" panose="02020603050405020304" pitchFamily="18" charset="0"/>
              </a:rPr>
              <a:t>P-GW</a:t>
            </a:r>
            <a:r>
              <a:rPr lang="en-US" sz="1400" dirty="0">
                <a:solidFill>
                  <a:schemeClr val="accent6"/>
                </a:solidFill>
                <a:latin typeface="Times New Roman" panose="02020603050405020304" pitchFamily="18" charset="0"/>
                <a:cs typeface="Times New Roman" panose="02020603050405020304" pitchFamily="18" charset="0"/>
              </a:rPr>
              <a:t>: It stands for PDN Gateway. It interfaced with S-GW using S5 interface and with operator's IP services using </a:t>
            </a:r>
            <a:r>
              <a:rPr lang="en-US" sz="1400" dirty="0" err="1">
                <a:solidFill>
                  <a:schemeClr val="accent6"/>
                </a:solidFill>
                <a:latin typeface="Times New Roman" panose="02020603050405020304" pitchFamily="18" charset="0"/>
                <a:cs typeface="Times New Roman" panose="02020603050405020304" pitchFamily="18" charset="0"/>
              </a:rPr>
              <a:t>SGi</a:t>
            </a:r>
            <a:r>
              <a:rPr lang="en-US" sz="1400" dirty="0">
                <a:solidFill>
                  <a:schemeClr val="accent6"/>
                </a:solidFill>
                <a:latin typeface="Times New Roman" panose="02020603050405020304" pitchFamily="18" charset="0"/>
                <a:cs typeface="Times New Roman" panose="02020603050405020304" pitchFamily="18" charset="0"/>
              </a:rPr>
              <a:t> interface. It has connectivity with PCRP using Gx interface. It connects UE to packet data networks. P-GW assigns IP address to the UE.. It takes care of packet filtering, policy enforcement and charging related services. </a:t>
            </a:r>
          </a:p>
          <a:p>
            <a:endParaRPr lang="en-IN" sz="1400" dirty="0">
              <a:solidFill>
                <a:schemeClr val="accent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5DCCFD2-DE03-1767-55E0-A7E0997A16E1}"/>
              </a:ext>
            </a:extLst>
          </p:cNvPr>
          <p:cNvSpPr txBox="1"/>
          <p:nvPr/>
        </p:nvSpPr>
        <p:spPr>
          <a:xfrm>
            <a:off x="2636257" y="3474721"/>
            <a:ext cx="9223604"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chemeClr val="accent6"/>
                </a:solidFill>
                <a:latin typeface="Times New Roman" panose="02020603050405020304" pitchFamily="18" charset="0"/>
                <a:cs typeface="Times New Roman" panose="02020603050405020304" pitchFamily="18" charset="0"/>
              </a:rPr>
              <a:t>S-GW</a:t>
            </a:r>
            <a:r>
              <a:rPr lang="en-US" sz="1400" dirty="0">
                <a:solidFill>
                  <a:schemeClr val="accent6"/>
                </a:solidFill>
                <a:latin typeface="Times New Roman" panose="02020603050405020304" pitchFamily="18" charset="0"/>
                <a:cs typeface="Times New Roman" panose="02020603050405020304" pitchFamily="18" charset="0"/>
              </a:rPr>
              <a:t>: It stands for Serving Gateway. It interfaces with MME using S11 interface and with SGSN using S4 interface. It connects with PDN-GW using S5 interface as mentioned above. EPC gets terminated at this node/entity. It is connected with E-UTRAN via S1-U interface. Each UE in LTE-A is associated to unique S-GW which has several functions. </a:t>
            </a:r>
          </a:p>
          <a:p>
            <a:pPr marL="285750" indent="-285750" algn="just">
              <a:buFont typeface="Arial" panose="020B0604020202020204" pitchFamily="34" charset="0"/>
              <a:buChar char="•"/>
            </a:pPr>
            <a:r>
              <a:rPr lang="en-US" sz="1400" b="1" dirty="0">
                <a:solidFill>
                  <a:schemeClr val="accent6"/>
                </a:solidFill>
                <a:latin typeface="Times New Roman" panose="02020603050405020304" pitchFamily="18" charset="0"/>
                <a:cs typeface="Times New Roman" panose="02020603050405020304" pitchFamily="18" charset="0"/>
              </a:rPr>
              <a:t>MME</a:t>
            </a:r>
            <a:r>
              <a:rPr lang="en-US" sz="1400" dirty="0">
                <a:solidFill>
                  <a:schemeClr val="accent6"/>
                </a:solidFill>
                <a:latin typeface="Times New Roman" panose="02020603050405020304" pitchFamily="18" charset="0"/>
                <a:cs typeface="Times New Roman" panose="02020603050405020304" pitchFamily="18" charset="0"/>
              </a:rPr>
              <a:t>: It stands for Mobility Management Entity. It is major control plane element in LTE advanced architecture. It takes care of authentication, authorization and NAS signaling related security functions. It takes care of selecting either S-GW or PDN-GW or P-GW.</a:t>
            </a:r>
          </a:p>
          <a:p>
            <a:pPr marL="285750" indent="-285750" algn="just">
              <a:buFont typeface="Arial" panose="020B0604020202020204" pitchFamily="34" charset="0"/>
              <a:buChar char="•"/>
            </a:pPr>
            <a:r>
              <a:rPr lang="en-US" sz="1400" dirty="0">
                <a:solidFill>
                  <a:schemeClr val="accent6"/>
                </a:solidFill>
                <a:latin typeface="Times New Roman" panose="02020603050405020304" pitchFamily="18" charset="0"/>
                <a:cs typeface="Times New Roman" panose="02020603050405020304" pitchFamily="18" charset="0"/>
              </a:rPr>
              <a:t> </a:t>
            </a:r>
            <a:r>
              <a:rPr lang="en-US" sz="1400" b="1" dirty="0">
                <a:solidFill>
                  <a:schemeClr val="accent6"/>
                </a:solidFill>
                <a:latin typeface="Times New Roman" panose="02020603050405020304" pitchFamily="18" charset="0"/>
                <a:cs typeface="Times New Roman" panose="02020603050405020304" pitchFamily="18" charset="0"/>
              </a:rPr>
              <a:t>S1</a:t>
            </a:r>
            <a:r>
              <a:rPr lang="en-US" sz="1400" dirty="0">
                <a:solidFill>
                  <a:schemeClr val="accent6"/>
                </a:solidFill>
                <a:latin typeface="Times New Roman" panose="02020603050405020304" pitchFamily="18" charset="0"/>
                <a:cs typeface="Times New Roman" panose="02020603050405020304" pitchFamily="18" charset="0"/>
              </a:rPr>
              <a:t>-MME: It provides connectivity between EPC and </a:t>
            </a:r>
            <a:r>
              <a:rPr lang="en-US" sz="1400" dirty="0" err="1">
                <a:solidFill>
                  <a:schemeClr val="accent6"/>
                </a:solidFill>
                <a:latin typeface="Times New Roman" panose="02020603050405020304" pitchFamily="18" charset="0"/>
                <a:cs typeface="Times New Roman" panose="02020603050405020304" pitchFamily="18" charset="0"/>
              </a:rPr>
              <a:t>eNBs</a:t>
            </a:r>
            <a:r>
              <a:rPr lang="en-US" sz="1400" dirty="0">
                <a:solidFill>
                  <a:schemeClr val="accent6"/>
                </a:solidFill>
                <a:latin typeface="Times New Roman" panose="02020603050405020304" pitchFamily="18" charset="0"/>
                <a:cs typeface="Times New Roman" panose="02020603050405020304" pitchFamily="18" charset="0"/>
              </a:rPr>
              <a:t>.</a:t>
            </a:r>
          </a:p>
          <a:p>
            <a:pPr algn="just"/>
            <a:r>
              <a:rPr lang="en-US" sz="1400" dirty="0">
                <a:solidFill>
                  <a:schemeClr val="accent6"/>
                </a:solidFill>
                <a:latin typeface="Times New Roman" panose="02020603050405020304" pitchFamily="18" charset="0"/>
                <a:cs typeface="Times New Roman" panose="02020603050405020304" pitchFamily="18" charset="0"/>
              </a:rPr>
              <a:t>•  </a:t>
            </a:r>
            <a:r>
              <a:rPr lang="en-US" sz="1400" b="1" dirty="0" err="1">
                <a:solidFill>
                  <a:schemeClr val="accent6"/>
                </a:solidFill>
                <a:latin typeface="Times New Roman" panose="02020603050405020304" pitchFamily="18" charset="0"/>
                <a:cs typeface="Times New Roman" panose="02020603050405020304" pitchFamily="18" charset="0"/>
              </a:rPr>
              <a:t>eNB</a:t>
            </a:r>
            <a:r>
              <a:rPr lang="en-US" sz="1400" dirty="0">
                <a:solidFill>
                  <a:schemeClr val="accent6"/>
                </a:solidFill>
                <a:latin typeface="Times New Roman" panose="02020603050405020304" pitchFamily="18" charset="0"/>
                <a:cs typeface="Times New Roman" panose="02020603050405020304" pitchFamily="18" charset="0"/>
              </a:rPr>
              <a:t>: It is main building block or system in LTE-A. It provides interface with UEs or LTE-A phones. It has similar functionality as base station used in GSM or other cellular systems. Each of the </a:t>
            </a:r>
            <a:r>
              <a:rPr lang="en-US" sz="1400" dirty="0" err="1">
                <a:solidFill>
                  <a:schemeClr val="accent6"/>
                </a:solidFill>
                <a:latin typeface="Times New Roman" panose="02020603050405020304" pitchFamily="18" charset="0"/>
                <a:cs typeface="Times New Roman" panose="02020603050405020304" pitchFamily="18" charset="0"/>
              </a:rPr>
              <a:t>eNBs</a:t>
            </a:r>
            <a:r>
              <a:rPr lang="en-US" sz="1400" dirty="0">
                <a:solidFill>
                  <a:schemeClr val="accent6"/>
                </a:solidFill>
                <a:latin typeface="Times New Roman" panose="02020603050405020304" pitchFamily="18" charset="0"/>
                <a:cs typeface="Times New Roman" panose="02020603050405020304" pitchFamily="18" charset="0"/>
              </a:rPr>
              <a:t> serve one or several E-UTRAN cells. Interface between two </a:t>
            </a:r>
            <a:r>
              <a:rPr lang="en-US" sz="1400" dirty="0" err="1">
                <a:solidFill>
                  <a:schemeClr val="accent6"/>
                </a:solidFill>
                <a:latin typeface="Times New Roman" panose="02020603050405020304" pitchFamily="18" charset="0"/>
                <a:cs typeface="Times New Roman" panose="02020603050405020304" pitchFamily="18" charset="0"/>
              </a:rPr>
              <a:t>eNBs</a:t>
            </a:r>
            <a:r>
              <a:rPr lang="en-US" sz="1400" dirty="0">
                <a:solidFill>
                  <a:schemeClr val="accent6"/>
                </a:solidFill>
                <a:latin typeface="Times New Roman" panose="02020603050405020304" pitchFamily="18" charset="0"/>
                <a:cs typeface="Times New Roman" panose="02020603050405020304" pitchFamily="18" charset="0"/>
              </a:rPr>
              <a:t> is known as X2 interface.</a:t>
            </a:r>
          </a:p>
          <a:p>
            <a:pPr algn="just"/>
            <a:r>
              <a:rPr lang="en-US" sz="1400" dirty="0">
                <a:solidFill>
                  <a:schemeClr val="accent6"/>
                </a:solidFill>
                <a:latin typeface="Times New Roman" panose="02020603050405020304" pitchFamily="18" charset="0"/>
                <a:cs typeface="Times New Roman" panose="02020603050405020304" pitchFamily="18" charset="0"/>
              </a:rPr>
              <a:t>•  </a:t>
            </a:r>
            <a:r>
              <a:rPr lang="en-US" sz="1400" b="1" dirty="0">
                <a:solidFill>
                  <a:schemeClr val="accent6"/>
                </a:solidFill>
                <a:latin typeface="Times New Roman" panose="02020603050405020304" pitchFamily="18" charset="0"/>
                <a:cs typeface="Times New Roman" panose="02020603050405020304" pitchFamily="18" charset="0"/>
              </a:rPr>
              <a:t>HeNB</a:t>
            </a:r>
            <a:r>
              <a:rPr lang="en-US" sz="1400" dirty="0">
                <a:solidFill>
                  <a:schemeClr val="accent6"/>
                </a:solidFill>
                <a:latin typeface="Times New Roman" panose="02020603050405020304" pitchFamily="18" charset="0"/>
                <a:cs typeface="Times New Roman" panose="02020603050405020304" pitchFamily="18" charset="0"/>
              </a:rPr>
              <a:t>: It stands for Home </a:t>
            </a:r>
            <a:r>
              <a:rPr lang="en-US" sz="1400" dirty="0" err="1">
                <a:solidFill>
                  <a:schemeClr val="accent6"/>
                </a:solidFill>
                <a:latin typeface="Times New Roman" panose="02020603050405020304" pitchFamily="18" charset="0"/>
                <a:cs typeface="Times New Roman" panose="02020603050405020304" pitchFamily="18" charset="0"/>
              </a:rPr>
              <a:t>eNodeB</a:t>
            </a:r>
            <a:r>
              <a:rPr lang="en-US" sz="1400" dirty="0">
                <a:solidFill>
                  <a:schemeClr val="accent6"/>
                </a:solidFill>
                <a:latin typeface="Times New Roman" panose="02020603050405020304" pitchFamily="18" charset="0"/>
                <a:cs typeface="Times New Roman" panose="02020603050405020304" pitchFamily="18" charset="0"/>
              </a:rPr>
              <a:t> or Home </a:t>
            </a:r>
            <a:r>
              <a:rPr lang="en-US" sz="1400" dirty="0" err="1">
                <a:solidFill>
                  <a:schemeClr val="accent6"/>
                </a:solidFill>
                <a:latin typeface="Times New Roman" panose="02020603050405020304" pitchFamily="18" charset="0"/>
                <a:cs typeface="Times New Roman" panose="02020603050405020304" pitchFamily="18" charset="0"/>
              </a:rPr>
              <a:t>eNB</a:t>
            </a:r>
            <a:r>
              <a:rPr lang="en-US" sz="1400" dirty="0">
                <a:solidFill>
                  <a:schemeClr val="accent6"/>
                </a:solidFill>
                <a:latin typeface="Times New Roman" panose="02020603050405020304" pitchFamily="18" charset="0"/>
                <a:cs typeface="Times New Roman" panose="02020603050405020304" pitchFamily="18" charset="0"/>
              </a:rPr>
              <a:t>.. It is used to improve coverage in the indoor region of office or home premises. It can be interfaced directly to EPC or via Gateway.</a:t>
            </a:r>
          </a:p>
          <a:p>
            <a:pPr algn="just"/>
            <a:r>
              <a:rPr lang="en-US" sz="1400" dirty="0">
                <a:solidFill>
                  <a:schemeClr val="accent6"/>
                </a:solidFill>
                <a:latin typeface="Times New Roman" panose="02020603050405020304" pitchFamily="18" charset="0"/>
                <a:cs typeface="Times New Roman" panose="02020603050405020304" pitchFamily="18" charset="0"/>
              </a:rPr>
              <a:t>•  </a:t>
            </a:r>
            <a:r>
              <a:rPr lang="en-US" sz="1400" b="1" dirty="0">
                <a:solidFill>
                  <a:schemeClr val="accent6"/>
                </a:solidFill>
                <a:latin typeface="Times New Roman" panose="02020603050405020304" pitchFamily="18" charset="0"/>
                <a:cs typeface="Times New Roman" panose="02020603050405020304" pitchFamily="18" charset="0"/>
              </a:rPr>
              <a:t>HeNB-GW</a:t>
            </a:r>
            <a:r>
              <a:rPr lang="en-US" sz="1400" dirty="0">
                <a:solidFill>
                  <a:schemeClr val="accent6"/>
                </a:solidFill>
                <a:latin typeface="Times New Roman" panose="02020603050405020304" pitchFamily="18" charset="0"/>
                <a:cs typeface="Times New Roman" panose="02020603050405020304" pitchFamily="18" charset="0"/>
              </a:rPr>
              <a:t>: It provides connectivity of HeNB with S-GW and MME. It aggregates all the traffic from number of Home </a:t>
            </a:r>
            <a:r>
              <a:rPr lang="en-US" sz="1400" dirty="0" err="1">
                <a:solidFill>
                  <a:schemeClr val="accent6"/>
                </a:solidFill>
                <a:latin typeface="Times New Roman" panose="02020603050405020304" pitchFamily="18" charset="0"/>
                <a:cs typeface="Times New Roman" panose="02020603050405020304" pitchFamily="18" charset="0"/>
              </a:rPr>
              <a:t>eNBs</a:t>
            </a:r>
            <a:r>
              <a:rPr lang="en-US" sz="1400" dirty="0">
                <a:solidFill>
                  <a:schemeClr val="accent6"/>
                </a:solidFill>
                <a:latin typeface="Times New Roman" panose="02020603050405020304" pitchFamily="18" charset="0"/>
                <a:cs typeface="Times New Roman" panose="02020603050405020304" pitchFamily="18" charset="0"/>
              </a:rPr>
              <a:t> to core network. It uses S1 interface to connect with HeNBs</a:t>
            </a:r>
            <a:endParaRPr lang="en-IN" sz="1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32426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{6B36EEC8-B509-4AF7-AD09-6C82A2E1448F}tf78438558_win32</Template>
  <TotalTime>111</TotalTime>
  <Words>617</Words>
  <Application>Microsoft Office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Sabon Next LT</vt:lpstr>
      <vt:lpstr>Times New Roman</vt:lpstr>
      <vt:lpstr>Custom</vt:lpstr>
      <vt:lpstr>Lte Advanced</vt:lpstr>
      <vt:lpstr>Introduction to Lte advanced</vt:lpstr>
      <vt:lpstr> Lte advanced key Features</vt:lpstr>
      <vt:lpstr> Lte advanced key functions</vt:lpstr>
      <vt:lpstr> Lte advanced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 Advanced</dc:title>
  <dc:subject/>
  <dc:creator>bhavesh sutara</dc:creator>
  <cp:lastModifiedBy>bhavesh sutara</cp:lastModifiedBy>
  <cp:revision>2</cp:revision>
  <dcterms:created xsi:type="dcterms:W3CDTF">2024-03-11T14:51:04Z</dcterms:created>
  <dcterms:modified xsi:type="dcterms:W3CDTF">2024-03-11T16:42:20Z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