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4" r:id="rId3"/>
    <p:sldId id="258" r:id="rId4"/>
    <p:sldId id="259" r:id="rId5"/>
    <p:sldId id="260" r:id="rId6"/>
    <p:sldId id="261" r:id="rId7"/>
    <p:sldId id="262" r:id="rId8"/>
    <p:sldId id="263" r:id="rId9"/>
  </p:sldIdLst>
  <p:sldSz cx="12192000" cy="6858000"/>
  <p:notesSz cx="6858000" cy="9144000"/>
  <p:embeddedFontLst>
    <p:embeddedFont>
      <p:font typeface="Pinyon Script"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EpYVk+3w9ddKaOE9Ozh31AuGv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2E9425-04F6-4777-B51C-DBA29EB5B4F9}">
  <a:tblStyle styleId="{892E9425-04F6-4777-B51C-DBA29EB5B4F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00383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6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62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43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580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663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83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05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yaksoy.github.io/flashambi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90603" y="2780018"/>
            <a:ext cx="11591922" cy="3532005"/>
          </a:xfrm>
          <a:prstGeom prst="rect">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a:solidFill>
                  <a:schemeClr val="dk1"/>
                </a:solidFill>
                <a:latin typeface="Arial"/>
                <a:ea typeface="Arial"/>
                <a:cs typeface="Arial"/>
                <a:sym typeface="Arial"/>
              </a:rPr>
              <a:t>[Samsung PRISM] Mid Review Report</a:t>
            </a:r>
            <a:endParaRPr/>
          </a:p>
        </p:txBody>
      </p:sp>
      <p:sp>
        <p:nvSpPr>
          <p:cNvPr id="91" name="Google Shape;91;p1"/>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
          <p:cNvSpPr/>
          <p:nvPr/>
        </p:nvSpPr>
        <p:spPr>
          <a:xfrm>
            <a:off x="381901" y="2939650"/>
            <a:ext cx="9972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Team</a:t>
            </a:r>
            <a:endParaRPr/>
          </a:p>
        </p:txBody>
      </p:sp>
      <p:sp>
        <p:nvSpPr>
          <p:cNvPr id="93" name="Google Shape;93;p1"/>
          <p:cNvSpPr/>
          <p:nvPr/>
        </p:nvSpPr>
        <p:spPr>
          <a:xfrm>
            <a:off x="313266" y="3339751"/>
            <a:ext cx="11051352" cy="2862322"/>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a:t>
            </a:r>
            <a:endParaRPr/>
          </a:p>
          <a:p>
            <a:pPr marL="742950" marR="0" lvl="1" indent="-285750" algn="l" rtl="0">
              <a:spcBef>
                <a:spcPts val="0"/>
              </a:spcBef>
              <a:spcAft>
                <a:spcPts val="0"/>
              </a:spcAft>
              <a:buClr>
                <a:srgbClr val="0E4094"/>
              </a:buClr>
              <a:buSzPts val="1800"/>
              <a:buFont typeface="Arial"/>
              <a:buChar char="•"/>
            </a:pPr>
            <a:r>
              <a:rPr lang="en-IN" sz="1800" b="0" i="0" u="none" strike="noStrike" cap="none">
                <a:solidFill>
                  <a:srgbClr val="0E4094"/>
                </a:solidFill>
                <a:latin typeface="Calibri"/>
                <a:ea typeface="Calibri"/>
                <a:cs typeface="Calibri"/>
                <a:sym typeface="Calibri"/>
              </a:rPr>
              <a:t>Prof. S. Margret Anouncia</a:t>
            </a:r>
            <a:endParaRPr sz="1800" b="0" i="0" u="none" strike="noStrike" cap="none">
              <a:solidFill>
                <a:srgbClr val="0E4094"/>
              </a:solidFill>
              <a:latin typeface="Calibri"/>
              <a:ea typeface="Calibri"/>
              <a:cs typeface="Calibri"/>
              <a:sym typeface="Calibri"/>
            </a:endParaRPr>
          </a:p>
          <a:p>
            <a:pPr marL="742950" marR="0" lvl="1" indent="-285750" algn="l" rtl="0">
              <a:spcBef>
                <a:spcPts val="0"/>
              </a:spcBef>
              <a:spcAft>
                <a:spcPts val="0"/>
              </a:spcAft>
              <a:buClr>
                <a:srgbClr val="0E4094"/>
              </a:buClr>
              <a:buSzPts val="1800"/>
              <a:buFont typeface="Arial"/>
              <a:buChar char="•"/>
            </a:pPr>
            <a:r>
              <a:rPr lang="en-IN" sz="1800" b="0" i="0" u="none" strike="noStrike" cap="none">
                <a:solidFill>
                  <a:srgbClr val="0E4094"/>
                </a:solidFill>
                <a:latin typeface="Calibri"/>
                <a:ea typeface="Calibri"/>
                <a:cs typeface="Calibri"/>
                <a:sym typeface="Calibri"/>
              </a:rPr>
              <a:t>Prof.T.Mythili</a:t>
            </a:r>
            <a:endParaRPr sz="1800" b="0" i="1" u="none" strike="noStrike" cap="none">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a:p>
          <a:p>
            <a:pPr marL="685800" marR="0" lvl="1" indent="-228600" algn="l" rtl="0">
              <a:spcBef>
                <a:spcPts val="0"/>
              </a:spcBef>
              <a:spcAft>
                <a:spcPts val="0"/>
              </a:spcAft>
              <a:buClr>
                <a:srgbClr val="0E4094"/>
              </a:buClr>
              <a:buSzPts val="1800"/>
              <a:buFont typeface="Calibri"/>
              <a:buAutoNum type="arabicPeriod"/>
            </a:pPr>
            <a:r>
              <a:rPr lang="en-IN" sz="1800" b="0" i="0" u="none" strike="noStrike" cap="none">
                <a:solidFill>
                  <a:srgbClr val="0E4094"/>
                </a:solidFill>
                <a:latin typeface="Calibri"/>
                <a:ea typeface="Calibri"/>
                <a:cs typeface="Calibri"/>
                <a:sym typeface="Calibri"/>
              </a:rPr>
              <a:t>Bhavesh Goyal</a:t>
            </a:r>
            <a:endParaRPr sz="1400" b="0" i="0" u="none" strike="noStrike" cap="none">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800"/>
              <a:buFont typeface="Calibri"/>
              <a:buAutoNum type="arabicPeriod"/>
            </a:pPr>
            <a:r>
              <a:rPr lang="en-IN" sz="1800" b="0" i="0" u="none" strike="noStrike" cap="none">
                <a:solidFill>
                  <a:srgbClr val="0E4094"/>
                </a:solidFill>
                <a:latin typeface="Calibri"/>
                <a:ea typeface="Calibri"/>
                <a:cs typeface="Calibri"/>
                <a:sym typeface="Calibri"/>
              </a:rPr>
              <a:t>Loukik Bhangale</a:t>
            </a:r>
            <a:endParaRPr sz="1400" b="0" i="0" u="none" strike="noStrike" cap="none">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800"/>
              <a:buFont typeface="Calibri"/>
              <a:buAutoNum type="arabicPeriod"/>
            </a:pPr>
            <a:r>
              <a:rPr lang="en-IN" sz="1800" b="0" i="0" u="none" strike="noStrike" cap="none">
                <a:solidFill>
                  <a:srgbClr val="0E4094"/>
                </a:solidFill>
                <a:latin typeface="Calibri"/>
                <a:ea typeface="Calibri"/>
                <a:cs typeface="Calibri"/>
                <a:sym typeface="Calibri"/>
              </a:rPr>
              <a:t>Kamlendra Pratap Singh</a:t>
            </a:r>
            <a:endParaRPr sz="1400" b="0" i="0" u="none" strike="noStrike" cap="none">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800"/>
              <a:buFont typeface="Calibri"/>
              <a:buAutoNum type="arabicPeriod"/>
            </a:pPr>
            <a:r>
              <a:rPr lang="en-IN" sz="1800" b="0" i="0" u="none" strike="noStrike" cap="none">
                <a:solidFill>
                  <a:srgbClr val="0E4094"/>
                </a:solidFill>
                <a:latin typeface="Calibri"/>
                <a:ea typeface="Calibri"/>
                <a:cs typeface="Calibri"/>
                <a:sym typeface="Calibri"/>
              </a:rPr>
              <a:t>Narayanasetty Swarag</a:t>
            </a:r>
            <a:endParaRPr sz="1400" b="0" i="0" u="none" strike="noStrike" cap="none">
              <a:solidFill>
                <a:srgbClr val="0E4094"/>
              </a:solidFill>
              <a:latin typeface="Arial"/>
              <a:ea typeface="Arial"/>
              <a:cs typeface="Arial"/>
              <a:sym typeface="Arial"/>
            </a:endParaRPr>
          </a:p>
          <a:p>
            <a:pPr marL="228600" marR="0" lvl="0" indent="-228600" algn="l" rtl="0">
              <a:spcBef>
                <a:spcPts val="0"/>
              </a:spcBef>
              <a:spcAft>
                <a:spcPts val="0"/>
              </a:spcAft>
              <a:buClr>
                <a:srgbClr val="0E4094"/>
              </a:buClr>
              <a:buSzPts val="1800"/>
              <a:buFont typeface="Arial"/>
              <a:buAutoNum type="arabicPeriod" startAt="3"/>
            </a:pPr>
            <a:r>
              <a:rPr lang="en-IN" sz="1800">
                <a:solidFill>
                  <a:srgbClr val="0E4094"/>
                </a:solidFill>
                <a:latin typeface="Arial"/>
                <a:ea typeface="Arial"/>
                <a:cs typeface="Arial"/>
                <a:sym typeface="Arial"/>
              </a:rPr>
              <a:t>Department:</a:t>
            </a:r>
            <a:endParaRPr/>
          </a:p>
          <a:p>
            <a:pPr marL="457200" marR="0" lvl="1" indent="0" algn="l" rtl="0">
              <a:spcBef>
                <a:spcPts val="0"/>
              </a:spcBef>
              <a:spcAft>
                <a:spcPts val="0"/>
              </a:spcAft>
              <a:buNone/>
            </a:pPr>
            <a:r>
              <a:rPr lang="en-IN" sz="1800" b="0" i="0" u="none" strike="noStrike" cap="none">
                <a:solidFill>
                  <a:srgbClr val="0E4094"/>
                </a:solidFill>
                <a:latin typeface="Arial"/>
                <a:ea typeface="Arial"/>
                <a:cs typeface="Arial"/>
                <a:sym typeface="Arial"/>
              </a:rPr>
              <a:t>Image Processing </a:t>
            </a:r>
            <a:endParaRPr/>
          </a:p>
        </p:txBody>
      </p:sp>
      <p:sp>
        <p:nvSpPr>
          <p:cNvPr id="94" name="Google Shape;94;p1"/>
          <p:cNvSpPr txBox="1"/>
          <p:nvPr/>
        </p:nvSpPr>
        <p:spPr>
          <a:xfrm>
            <a:off x="9665208" y="6437194"/>
            <a:ext cx="2526791" cy="40011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a:solidFill>
                  <a:schemeClr val="dk1"/>
                </a:solidFill>
                <a:latin typeface="Arial"/>
                <a:ea typeface="Arial"/>
                <a:cs typeface="Arial"/>
                <a:sym typeface="Arial"/>
              </a:rPr>
              <a:t>Date: 26</a:t>
            </a:r>
            <a:r>
              <a:rPr lang="en-IN" sz="2000" baseline="30000">
                <a:solidFill>
                  <a:schemeClr val="dk1"/>
                </a:solidFill>
                <a:latin typeface="Arial"/>
                <a:ea typeface="Arial"/>
                <a:cs typeface="Arial"/>
                <a:sym typeface="Arial"/>
              </a:rPr>
              <a:t>th</a:t>
            </a:r>
            <a:r>
              <a:rPr lang="en-IN" sz="2000">
                <a:solidFill>
                  <a:schemeClr val="dk1"/>
                </a:solidFill>
                <a:latin typeface="Arial"/>
                <a:ea typeface="Arial"/>
                <a:cs typeface="Arial"/>
                <a:sym typeface="Arial"/>
              </a:rPr>
              <a:t> Feb 2019</a:t>
            </a:r>
            <a:endParaRPr sz="2000">
              <a:solidFill>
                <a:srgbClr val="7F7F7F"/>
              </a:solidFill>
              <a:latin typeface="Arial"/>
              <a:ea typeface="Arial"/>
              <a:cs typeface="Arial"/>
              <a:sym typeface="Arial"/>
            </a:endParaRPr>
          </a:p>
        </p:txBody>
      </p:sp>
      <p:pic>
        <p:nvPicPr>
          <p:cNvPr id="95" name="Google Shape;95;p1"/>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graphicFrame>
        <p:nvGraphicFramePr>
          <p:cNvPr id="96" name="Google Shape;96;p1"/>
          <p:cNvGraphicFramePr/>
          <p:nvPr/>
        </p:nvGraphicFramePr>
        <p:xfrm>
          <a:off x="2250454" y="1029094"/>
          <a:ext cx="7691100" cy="1920250"/>
        </p:xfrm>
        <a:graphic>
          <a:graphicData uri="http://schemas.openxmlformats.org/drawingml/2006/table">
            <a:tbl>
              <a:tblPr>
                <a:noFill/>
                <a:tableStyleId>{892E9425-04F6-4777-B51C-DBA29EB5B4F9}</a:tableStyleId>
              </a:tblPr>
              <a:tblGrid>
                <a:gridCol w="7691100"/>
              </a:tblGrid>
              <a:tr h="365750">
                <a:tc>
                  <a:txBody>
                    <a:bodyPr/>
                    <a:lstStyle/>
                    <a:p>
                      <a:pPr marL="0" marR="0" lvl="0" indent="0" algn="ctr" rtl="0">
                        <a:spcBef>
                          <a:spcPts val="0"/>
                        </a:spcBef>
                        <a:spcAft>
                          <a:spcPts val="0"/>
                        </a:spcAft>
                        <a:buNone/>
                      </a:pPr>
                      <a:r>
                        <a:rPr lang="en-IN" sz="4000" b="1" i="1" u="none" strike="noStrike" cap="none">
                          <a:solidFill>
                            <a:schemeClr val="dk1"/>
                          </a:solidFill>
                          <a:latin typeface="Arial"/>
                          <a:ea typeface="Arial"/>
                          <a:cs typeface="Arial"/>
                          <a:sym typeface="Arial"/>
                        </a:rPr>
                        <a:t>AI, ML  | Develop a Shadow (with Flash Enabled ) Detection Model </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 name="Google Shape;137;p3"/>
          <p:cNvPicPr preferRelativeResize="0"/>
          <p:nvPr/>
        </p:nvPicPr>
        <p:blipFill rotWithShape="1">
          <a:blip r:embed="rId2">
            <a:alphaModFix/>
          </a:blip>
          <a:srcRect l="4529" t="20267" r="4174" b="26841"/>
          <a:stretch/>
        </p:blipFill>
        <p:spPr>
          <a:xfrm>
            <a:off x="10942081" y="105045"/>
            <a:ext cx="1249918" cy="474910"/>
          </a:xfrm>
          <a:prstGeom prst="rect">
            <a:avLst/>
          </a:prstGeom>
          <a:noFill/>
          <a:ln>
            <a:noFill/>
          </a:ln>
        </p:spPr>
      </p:pic>
      <p:sp>
        <p:nvSpPr>
          <p:cNvPr id="7" name="TextBox 6"/>
          <p:cNvSpPr txBox="1"/>
          <p:nvPr/>
        </p:nvSpPr>
        <p:spPr>
          <a:xfrm>
            <a:off x="169333" y="579955"/>
            <a:ext cx="11531255" cy="5324535"/>
          </a:xfrm>
          <a:prstGeom prst="rect">
            <a:avLst/>
          </a:prstGeom>
          <a:noFill/>
        </p:spPr>
        <p:txBody>
          <a:bodyPr wrap="square" rtlCol="0">
            <a:spAutoFit/>
          </a:bodyPr>
          <a:lstStyle/>
          <a:p>
            <a:r>
              <a:rPr lang="en-IN" sz="2000" dirty="0"/>
              <a:t>Problem Statement: </a:t>
            </a:r>
            <a:endParaRPr lang="en-IN" sz="2000" dirty="0" smtClean="0"/>
          </a:p>
          <a:p>
            <a:r>
              <a:rPr lang="en-IN" sz="2000" dirty="0" smtClean="0"/>
              <a:t>The </a:t>
            </a:r>
            <a:r>
              <a:rPr lang="en-IN" sz="2000" dirty="0"/>
              <a:t>problem is basically broken down to two stages: - • </a:t>
            </a:r>
            <a:endParaRPr lang="en-IN" sz="2000" dirty="0" smtClean="0"/>
          </a:p>
          <a:p>
            <a:r>
              <a:rPr lang="en-IN" sz="2000" dirty="0" smtClean="0"/>
              <a:t>Stage </a:t>
            </a:r>
            <a:r>
              <a:rPr lang="en-IN" sz="2000" dirty="0"/>
              <a:t>1 </a:t>
            </a:r>
            <a:endParaRPr lang="en-IN" sz="2000" dirty="0" smtClean="0"/>
          </a:p>
          <a:p>
            <a:pPr algn="just"/>
            <a:r>
              <a:rPr lang="en-IN" sz="2000" dirty="0" smtClean="0"/>
              <a:t>The dataset is collected in this stage. </a:t>
            </a:r>
            <a:r>
              <a:rPr lang="en-IN" sz="2000" dirty="0"/>
              <a:t>These images would be of an object subjected to the internal flash of the phone and one without the object being subjected to the internal flash of the phone being used. The reason why we are collecting both these images are so that </a:t>
            </a:r>
            <a:r>
              <a:rPr lang="en-IN" sz="2000" dirty="0" smtClean="0"/>
              <a:t>in case </a:t>
            </a:r>
            <a:r>
              <a:rPr lang="en-IN" sz="2000" dirty="0"/>
              <a:t>due to unforeseen circumstances, we happen to need, to make use of the images without flash, we wouldn’t not have to repeat the process of dataset building. Once the dataset is built, the primary focus will shift from creating the dataset to building an algorithm to detect the shadowed region(s) that were created due the internal flash what was used while taking the picture in low light conditions. Focus will be on low light as the flash will have none or next to none effect on the image in brightly lit conditions. Furthermore, once we are able to successfully detect the shadowed region, we will start focusing on optimizing or developing other algorithms to increase the accuracy and make it into a very light and fast program. The goal to reach can be envisioned with the images given below</a:t>
            </a:r>
            <a:r>
              <a:rPr lang="en-IN" sz="2000" dirty="0" smtClean="0"/>
              <a:t>.</a:t>
            </a:r>
          </a:p>
          <a:p>
            <a:pPr algn="just"/>
            <a:r>
              <a:rPr lang="en-IN" sz="2000" dirty="0"/>
              <a:t>Stage 2 </a:t>
            </a:r>
            <a:endParaRPr lang="en-IN" sz="2000" dirty="0" smtClean="0"/>
          </a:p>
          <a:p>
            <a:pPr algn="just"/>
            <a:r>
              <a:rPr lang="en-IN" sz="2000" dirty="0" smtClean="0"/>
              <a:t>In </a:t>
            </a:r>
            <a:r>
              <a:rPr lang="en-IN" sz="2000" dirty="0"/>
              <a:t>this stage, </a:t>
            </a:r>
            <a:r>
              <a:rPr lang="en-IN" sz="2000" dirty="0" smtClean="0"/>
              <a:t>a </a:t>
            </a:r>
            <a:r>
              <a:rPr lang="en-IN" sz="2000" dirty="0"/>
              <a:t>machine learning </a:t>
            </a:r>
            <a:r>
              <a:rPr lang="en-IN" sz="2000" dirty="0" smtClean="0"/>
              <a:t>model will be developed </a:t>
            </a:r>
            <a:r>
              <a:rPr lang="en-IN" sz="2000" dirty="0"/>
              <a:t>to remove and replace the shadow that has been created by the external </a:t>
            </a:r>
            <a:r>
              <a:rPr lang="en-IN" sz="2000" dirty="0" smtClean="0"/>
              <a:t>flash.</a:t>
            </a:r>
          </a:p>
        </p:txBody>
      </p:sp>
    </p:spTree>
    <p:extLst>
      <p:ext uri="{BB962C8B-B14F-4D97-AF65-F5344CB8AC3E}">
        <p14:creationId xmlns:p14="http://schemas.microsoft.com/office/powerpoint/2010/main" val="1569889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Proposed Approach / Solution</a:t>
            </a:r>
            <a:endParaRPr sz="3200" b="1">
              <a:solidFill>
                <a:schemeClr val="dk1"/>
              </a:solidFill>
              <a:latin typeface="Arial"/>
              <a:ea typeface="Arial"/>
              <a:cs typeface="Arial"/>
              <a:sym typeface="Arial"/>
            </a:endParaRPr>
          </a:p>
        </p:txBody>
      </p:sp>
      <p:sp>
        <p:nvSpPr>
          <p:cNvPr id="135" name="Google Shape;135;p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3"/>
          <p:cNvSpPr txBox="1"/>
          <p:nvPr/>
        </p:nvSpPr>
        <p:spPr>
          <a:xfrm>
            <a:off x="1" y="806514"/>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Concept Diagram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600">
                <a:solidFill>
                  <a:srgbClr val="0E4094"/>
                </a:solidFill>
                <a:latin typeface="Calibri"/>
                <a:ea typeface="Calibri"/>
                <a:cs typeface="Calibri"/>
                <a:sym typeface="Calibri"/>
              </a:rPr>
              <a:t>      ( Clear detailed schematic / block diagram /  flow chart depicting the proposed concept / solution  )</a:t>
            </a:r>
            <a:endParaRPr/>
          </a:p>
        </p:txBody>
      </p:sp>
      <p:pic>
        <p:nvPicPr>
          <p:cNvPr id="137" name="Google Shape;137;p3"/>
          <p:cNvPicPr preferRelativeResize="0"/>
          <p:nvPr/>
        </p:nvPicPr>
        <p:blipFill rotWithShape="1">
          <a:blip r:embed="rId4">
            <a:alphaModFix/>
          </a:blip>
          <a:srcRect l="4529" t="20267" r="4174" b="26841"/>
          <a:stretch/>
        </p:blipFill>
        <p:spPr>
          <a:xfrm>
            <a:off x="10942081" y="105045"/>
            <a:ext cx="1249918" cy="474910"/>
          </a:xfrm>
          <a:prstGeom prst="rect">
            <a:avLst/>
          </a:prstGeom>
          <a:noFill/>
          <a:ln>
            <a:noFill/>
          </a:ln>
        </p:spPr>
      </p:pic>
      <p:sp>
        <p:nvSpPr>
          <p:cNvPr id="2" name="Rectangle 2"/>
          <p:cNvSpPr>
            <a:spLocks noChangeArrowheads="1"/>
          </p:cNvSpPr>
          <p:nvPr/>
        </p:nvSpPr>
        <p:spPr bwMode="auto">
          <a:xfrm>
            <a:off x="313266" y="1656044"/>
            <a:ext cx="143907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1791977910"/>
              </p:ext>
            </p:extLst>
          </p:nvPr>
        </p:nvGraphicFramePr>
        <p:xfrm>
          <a:off x="313266" y="1656044"/>
          <a:ext cx="11779350" cy="2979963"/>
        </p:xfrm>
        <a:graphic>
          <a:graphicData uri="http://schemas.openxmlformats.org/presentationml/2006/ole">
            <mc:AlternateContent xmlns:mc="http://schemas.openxmlformats.org/markup-compatibility/2006">
              <mc:Choice xmlns:v="urn:schemas-microsoft-com:vml" Requires="v">
                <p:oleObj spid="_x0000_s1030" r:id="rId5" imgW="6641160" imgH="1682073" progId="Visio.Drawing.11">
                  <p:embed/>
                </p:oleObj>
              </mc:Choice>
              <mc:Fallback>
                <p:oleObj r:id="rId5" imgW="6641160" imgH="1682073"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66" y="1656044"/>
                        <a:ext cx="11779350" cy="297996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 name="Google Shape;144;p4"/>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Dataset(s) Analysis / Description</a:t>
            </a:r>
            <a:endParaRPr sz="3200" b="1">
              <a:solidFill>
                <a:schemeClr val="dk1"/>
              </a:solidFill>
              <a:latin typeface="Arial"/>
              <a:ea typeface="Arial"/>
              <a:cs typeface="Arial"/>
              <a:sym typeface="Arial"/>
            </a:endParaRPr>
          </a:p>
        </p:txBody>
      </p:sp>
      <p:sp>
        <p:nvSpPr>
          <p:cNvPr id="145" name="Google Shape;145;p4"/>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 name="Google Shape;146;p4"/>
          <p:cNvSpPr txBox="1"/>
          <p:nvPr/>
        </p:nvSpPr>
        <p:spPr>
          <a:xfrm>
            <a:off x="0" y="806514"/>
            <a:ext cx="12191999" cy="523220"/>
          </a:xfrm>
          <a:prstGeom prst="rect">
            <a:avLst/>
          </a:prstGeom>
          <a:solidFill>
            <a:srgbClr val="F2F2F2"/>
          </a:solid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Dataset Capture / Preparation / Generation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(Discuss the dataset generation process or if downloaded data provide details of what data &amp; from where it was obtained etc… - 2 to 3 bullets only)</a:t>
            </a:r>
            <a:endParaRPr/>
          </a:p>
        </p:txBody>
      </p:sp>
      <p:sp>
        <p:nvSpPr>
          <p:cNvPr id="147" name="Google Shape;147;p4"/>
          <p:cNvSpPr txBox="1"/>
          <p:nvPr/>
        </p:nvSpPr>
        <p:spPr>
          <a:xfrm>
            <a:off x="1" y="2828862"/>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Dataset Understanding / Analysis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600">
                <a:solidFill>
                  <a:srgbClr val="0E4094"/>
                </a:solidFill>
                <a:latin typeface="Calibri"/>
                <a:ea typeface="Calibri"/>
                <a:cs typeface="Calibri"/>
                <a:sym typeface="Calibri"/>
              </a:rPr>
              <a:t>      </a:t>
            </a:r>
            <a:r>
              <a:rPr lang="en-IN" sz="1200">
                <a:solidFill>
                  <a:srgbClr val="0E4094"/>
                </a:solidFill>
                <a:latin typeface="Calibri"/>
                <a:ea typeface="Calibri"/>
                <a:cs typeface="Calibri"/>
                <a:sym typeface="Calibri"/>
              </a:rPr>
              <a:t>(Provide 2 to 3 bullets about what is your understanding of the data / opinion about the data)</a:t>
            </a:r>
            <a:endParaRPr/>
          </a:p>
        </p:txBody>
      </p:sp>
      <p:sp>
        <p:nvSpPr>
          <p:cNvPr id="148" name="Google Shape;148;p4"/>
          <p:cNvSpPr txBox="1"/>
          <p:nvPr/>
        </p:nvSpPr>
        <p:spPr>
          <a:xfrm>
            <a:off x="0" y="4851210"/>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Dataset Pre-Processing / Related Challenges (if any)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(List out the challenges you  fore see in data handling wrt problem definition – 2 to 3 bullets only)</a:t>
            </a:r>
            <a:endParaRPr/>
          </a:p>
        </p:txBody>
      </p:sp>
      <p:pic>
        <p:nvPicPr>
          <p:cNvPr id="149" name="Google Shape;149;p4"/>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50" name="Google Shape;150;p4"/>
          <p:cNvSpPr txBox="1"/>
          <p:nvPr/>
        </p:nvSpPr>
        <p:spPr>
          <a:xfrm>
            <a:off x="313266" y="1483570"/>
            <a:ext cx="11280971" cy="64629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dirty="0" smtClean="0">
                <a:solidFill>
                  <a:schemeClr val="dk1"/>
                </a:solidFill>
                <a:latin typeface="Calibri"/>
                <a:ea typeface="Calibri"/>
                <a:cs typeface="Calibri"/>
                <a:sym typeface="Calibri"/>
              </a:rPr>
              <a:t> </a:t>
            </a:r>
            <a:r>
              <a:rPr lang="en-IN" sz="1800" dirty="0" smtClean="0">
                <a:solidFill>
                  <a:schemeClr val="dk1"/>
                </a:solidFill>
                <a:latin typeface="Calibri"/>
                <a:ea typeface="Calibri"/>
                <a:cs typeface="Calibri"/>
                <a:sym typeface="Calibri"/>
              </a:rPr>
              <a:t>The </a:t>
            </a:r>
            <a:r>
              <a:rPr lang="en-IN" sz="1800" dirty="0" smtClean="0">
                <a:solidFill>
                  <a:schemeClr val="dk1"/>
                </a:solidFill>
                <a:latin typeface="Calibri"/>
                <a:ea typeface="Calibri"/>
                <a:cs typeface="Calibri"/>
                <a:sym typeface="Calibri"/>
              </a:rPr>
              <a:t>dataset has been created. </a:t>
            </a:r>
            <a:r>
              <a:rPr lang="en-IN" sz="1800" dirty="0">
                <a:solidFill>
                  <a:schemeClr val="dk1"/>
                </a:solidFill>
                <a:latin typeface="Calibri"/>
                <a:ea typeface="Calibri"/>
                <a:cs typeface="Calibri"/>
                <a:sym typeface="Calibri"/>
              </a:rPr>
              <a:t>I</a:t>
            </a:r>
            <a:r>
              <a:rPr lang="en-IN" sz="1800" dirty="0" smtClean="0">
                <a:solidFill>
                  <a:schemeClr val="dk1"/>
                </a:solidFill>
                <a:latin typeface="Calibri"/>
                <a:ea typeface="Calibri"/>
                <a:cs typeface="Calibri"/>
                <a:sym typeface="Calibri"/>
              </a:rPr>
              <a:t>mages</a:t>
            </a:r>
            <a:r>
              <a:rPr lang="en-IN" sz="1800" dirty="0" smtClean="0">
                <a:solidFill>
                  <a:schemeClr val="dk1"/>
                </a:solidFill>
                <a:latin typeface="Calibri"/>
                <a:ea typeface="Calibri"/>
                <a:cs typeface="Calibri"/>
                <a:sym typeface="Calibri"/>
              </a:rPr>
              <a:t> have been taken from different devices with flash and no-flash condition .</a:t>
            </a:r>
            <a:endParaRPr lang="en-IN" sz="18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r>
              <a:rPr lang="en-IN" sz="1800" dirty="0" smtClean="0">
                <a:solidFill>
                  <a:schemeClr val="dk1"/>
                </a:solidFill>
                <a:latin typeface="Calibri"/>
                <a:ea typeface="Calibri"/>
                <a:cs typeface="Calibri"/>
                <a:sym typeface="Calibri"/>
              </a:rPr>
              <a:t>“A </a:t>
            </a:r>
            <a:r>
              <a:rPr lang="en-IN" sz="1800" dirty="0">
                <a:solidFill>
                  <a:schemeClr val="dk1"/>
                </a:solidFill>
                <a:latin typeface="Calibri"/>
                <a:ea typeface="Calibri"/>
                <a:cs typeface="Calibri"/>
                <a:sym typeface="Calibri"/>
              </a:rPr>
              <a:t>dataset of flash and ambient illumination pairs from the crowd.” </a:t>
            </a:r>
            <a:r>
              <a:rPr lang="en-IN" sz="1800" dirty="0" err="1">
                <a:solidFill>
                  <a:schemeClr val="dk1"/>
                </a:solidFill>
                <a:latin typeface="Calibri"/>
                <a:ea typeface="Calibri"/>
                <a:cs typeface="Calibri"/>
                <a:sym typeface="Calibri"/>
              </a:rPr>
              <a:t>Yağız</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aksoy</a:t>
            </a:r>
            <a:r>
              <a:rPr lang="en-IN" sz="1800" dirty="0">
                <a:solidFill>
                  <a:schemeClr val="dk1"/>
                </a:solidFill>
                <a:latin typeface="Calibri"/>
                <a:ea typeface="Calibri"/>
                <a:cs typeface="Calibri"/>
                <a:sym typeface="Calibri"/>
              </a:rPr>
              <a:t>, </a:t>
            </a:r>
            <a:r>
              <a:rPr lang="en-IN" sz="1800" u="sng" dirty="0">
                <a:solidFill>
                  <a:schemeClr val="dk1"/>
                </a:solidFill>
                <a:latin typeface="Calibri"/>
                <a:ea typeface="Calibri"/>
                <a:cs typeface="Calibri"/>
                <a:sym typeface="Calibri"/>
                <a:hlinkClick r:id="rId4"/>
              </a:rPr>
              <a:t>http://yaksoy.Github.Io/flashambient/</a:t>
            </a:r>
            <a:r>
              <a:rPr lang="en-IN" sz="1800" dirty="0">
                <a:solidFill>
                  <a:schemeClr val="dk1"/>
                </a:solidFill>
                <a:latin typeface="Calibri"/>
                <a:ea typeface="Calibri"/>
                <a:cs typeface="Calibri"/>
                <a:sym typeface="Calibri"/>
              </a:rPr>
              <a:t> </a:t>
            </a:r>
            <a:endParaRPr dirty="0"/>
          </a:p>
        </p:txBody>
      </p:sp>
      <p:sp>
        <p:nvSpPr>
          <p:cNvPr id="151" name="Google Shape;151;p4"/>
          <p:cNvSpPr txBox="1"/>
          <p:nvPr/>
        </p:nvSpPr>
        <p:spPr>
          <a:xfrm>
            <a:off x="497150" y="3716200"/>
            <a:ext cx="11097087" cy="923330"/>
          </a:xfrm>
          <a:prstGeom prst="rect">
            <a:avLst/>
          </a:prstGeom>
          <a:noFill/>
          <a:ln>
            <a:noFill/>
          </a:ln>
        </p:spPr>
        <p:txBody>
          <a:bodyPr spcFirstLastPara="1" wrap="square" lIns="91425" tIns="45700" rIns="91425" bIns="45700" anchor="ctr" anchorCtr="0">
            <a:spAutoFit/>
          </a:bodyPr>
          <a:lstStyle/>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Presence of dark umbra and penumbra regions.</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Images can be taken from any device and format</a:t>
            </a:r>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Perfect alignment of the images. </a:t>
            </a:r>
            <a:endParaRPr/>
          </a:p>
        </p:txBody>
      </p:sp>
      <p:sp>
        <p:nvSpPr>
          <p:cNvPr id="152" name="Google Shape;152;p4"/>
          <p:cNvSpPr txBox="1"/>
          <p:nvPr/>
        </p:nvSpPr>
        <p:spPr>
          <a:xfrm>
            <a:off x="497150" y="5566299"/>
            <a:ext cx="110970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NA</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5"/>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Experimental Results / Simulations / Observations</a:t>
            </a:r>
            <a:endParaRPr sz="3200" b="1">
              <a:solidFill>
                <a:schemeClr val="dk1"/>
              </a:solidFill>
              <a:latin typeface="Arial"/>
              <a:ea typeface="Arial"/>
              <a:cs typeface="Arial"/>
              <a:sym typeface="Arial"/>
            </a:endParaRPr>
          </a:p>
        </p:txBody>
      </p:sp>
      <p:sp>
        <p:nvSpPr>
          <p:cNvPr id="159" name="Google Shape;159;p5"/>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5"/>
          <p:cNvSpPr txBox="1"/>
          <p:nvPr/>
        </p:nvSpPr>
        <p:spPr>
          <a:xfrm>
            <a:off x="1" y="806514"/>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Results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(provide numerical data / bar charts / plots / images / videos / tabulated results etc. Use full slide or multiple slides up to max 3 slides to demonstrate the results)</a:t>
            </a:r>
            <a:endParaRPr/>
          </a:p>
        </p:txBody>
      </p:sp>
      <p:sp>
        <p:nvSpPr>
          <p:cNvPr id="161" name="Google Shape;161;p5"/>
          <p:cNvSpPr txBox="1"/>
          <p:nvPr/>
        </p:nvSpPr>
        <p:spPr>
          <a:xfrm>
            <a:off x="0" y="3549226"/>
            <a:ext cx="12191999" cy="76940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Major Observations / Conclusions &amp; Challenges : </a:t>
            </a:r>
            <a:endParaRPr dirty="0"/>
          </a:p>
          <a:p>
            <a:pPr marL="0" marR="0" lvl="0" indent="0" algn="just" rtl="0">
              <a:spcBef>
                <a:spcPts val="0"/>
              </a:spcBef>
              <a:spcAft>
                <a:spcPts val="0"/>
              </a:spcAft>
              <a:buNone/>
            </a:pPr>
            <a:r>
              <a:rPr lang="en-IN" sz="1200" dirty="0">
                <a:solidFill>
                  <a:srgbClr val="0E4094"/>
                </a:solidFill>
                <a:latin typeface="Calibri"/>
                <a:ea typeface="Calibri"/>
                <a:cs typeface="Calibri"/>
                <a:sym typeface="Calibri"/>
              </a:rPr>
              <a:t>      (provide details about your findings, experimental opinion – Use separate slide if necessary</a:t>
            </a:r>
            <a:r>
              <a:rPr lang="en-IN" sz="1200" dirty="0" smtClean="0">
                <a:solidFill>
                  <a:srgbClr val="0E4094"/>
                </a:solidFill>
                <a:latin typeface="Calibri"/>
                <a:ea typeface="Calibri"/>
                <a:cs typeface="Calibri"/>
                <a:sym typeface="Calibri"/>
              </a:rPr>
              <a:t>)</a:t>
            </a:r>
            <a:endParaRPr sz="16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dirty="0">
              <a:solidFill>
                <a:schemeClr val="dk1"/>
              </a:solidFill>
              <a:latin typeface="Calibri"/>
              <a:ea typeface="Calibri"/>
              <a:cs typeface="Calibri"/>
              <a:sym typeface="Calibri"/>
            </a:endParaRPr>
          </a:p>
        </p:txBody>
      </p:sp>
      <p:pic>
        <p:nvPicPr>
          <p:cNvPr id="162" name="Google Shape;162;p5"/>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3" name="TextBox 2"/>
          <p:cNvSpPr txBox="1"/>
          <p:nvPr/>
        </p:nvSpPr>
        <p:spPr>
          <a:xfrm>
            <a:off x="313266" y="1591056"/>
            <a:ext cx="11482494" cy="1384995"/>
          </a:xfrm>
          <a:prstGeom prst="rect">
            <a:avLst/>
          </a:prstGeom>
          <a:noFill/>
        </p:spPr>
        <p:txBody>
          <a:bodyPr wrap="square" rtlCol="0">
            <a:spAutoFit/>
          </a:bodyPr>
          <a:lstStyle/>
          <a:p>
            <a:r>
              <a:rPr lang="en-US" dirty="0" smtClean="0"/>
              <a:t>The preprocessing part of the images has been completed.</a:t>
            </a:r>
          </a:p>
          <a:p>
            <a:r>
              <a:rPr lang="en-US" dirty="0" smtClean="0"/>
              <a:t>Every image is being subjected to adaptive thresholding and Super pixel segmentation.</a:t>
            </a:r>
          </a:p>
          <a:p>
            <a:r>
              <a:rPr lang="en-US" dirty="0" smtClean="0"/>
              <a:t>On doing so, the majority of the non-shadowed regions are eliminated from the image.</a:t>
            </a:r>
          </a:p>
          <a:p>
            <a:r>
              <a:rPr lang="en-US" dirty="0" smtClean="0"/>
              <a:t>Centroid of the remaining regions are obtained and the centroid of each of the regions is determined.</a:t>
            </a:r>
          </a:p>
          <a:p>
            <a:r>
              <a:rPr lang="en-US" dirty="0" smtClean="0"/>
              <a:t>A window around each centroid is extracted and features of them are learnt.</a:t>
            </a:r>
          </a:p>
          <a:p>
            <a:r>
              <a:rPr lang="en-US" dirty="0" smtClean="0"/>
              <a:t>From the features , the region is classified  as shadowed or non-</a:t>
            </a:r>
            <a:r>
              <a:rPr lang="en-US" dirty="0" err="1" smtClean="0"/>
              <a:t>shawdowed</a:t>
            </a:r>
            <a:r>
              <a:rPr lang="en-US" dirty="0" smtClean="0"/>
              <a:t> region.</a:t>
            </a:r>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8" name="Google Shape;168;p6"/>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Further Plan to Complete Project</a:t>
            </a:r>
            <a:endParaRPr sz="3200" b="1">
              <a:solidFill>
                <a:schemeClr val="dk1"/>
              </a:solidFill>
              <a:latin typeface="Arial"/>
              <a:ea typeface="Arial"/>
              <a:cs typeface="Arial"/>
              <a:sym typeface="Arial"/>
            </a:endParaRPr>
          </a:p>
        </p:txBody>
      </p:sp>
      <p:sp>
        <p:nvSpPr>
          <p:cNvPr id="169" name="Google Shape;169;p6"/>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6"/>
          <p:cNvSpPr txBox="1"/>
          <p:nvPr/>
        </p:nvSpPr>
        <p:spPr>
          <a:xfrm>
            <a:off x="1" y="806514"/>
            <a:ext cx="12191999" cy="52322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Final Probable Deliverables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(Discuss in the form of bullets, what are the next steps to complete the solution, any road blocks / bottlenecks, any support needed from SRIB)</a:t>
            </a:r>
            <a:endParaRPr/>
          </a:p>
        </p:txBody>
      </p:sp>
      <p:sp>
        <p:nvSpPr>
          <p:cNvPr id="171" name="Google Shape;171;p6"/>
          <p:cNvSpPr txBox="1"/>
          <p:nvPr/>
        </p:nvSpPr>
        <p:spPr>
          <a:xfrm>
            <a:off x="27276" y="4398663"/>
            <a:ext cx="12192000" cy="52320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IP Target / Plan </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(Any possibility of papers / patentable ideas / innovative aspects that can lead to patentable ideas)</a:t>
            </a:r>
            <a:endParaRPr/>
          </a:p>
        </p:txBody>
      </p:sp>
      <p:pic>
        <p:nvPicPr>
          <p:cNvPr id="172" name="Google Shape;172;p6"/>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173" name="Google Shape;173;p6"/>
          <p:cNvSpPr txBox="1"/>
          <p:nvPr/>
        </p:nvSpPr>
        <p:spPr>
          <a:xfrm>
            <a:off x="229625" y="1515500"/>
            <a:ext cx="11787300" cy="27573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IN" sz="2000"/>
              <a:t>Identifying the shadowed portion in the given image.</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IN" sz="2000"/>
              <a:t>Removal of the shadowed portion for the given image.</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IN" sz="2000"/>
              <a:t>Reconstruction of the original image after the shadow removal.</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IN" sz="2000"/>
              <a:t>Combinedly, the final deliverable product will be the “Shadow Detection and Removal Model(With Flash Enabled)”. </a:t>
            </a:r>
            <a:endParaRPr sz="2000"/>
          </a:p>
        </p:txBody>
      </p:sp>
      <p:sp>
        <p:nvSpPr>
          <p:cNvPr id="174" name="Google Shape;174;p6"/>
          <p:cNvSpPr txBox="1"/>
          <p:nvPr/>
        </p:nvSpPr>
        <p:spPr>
          <a:xfrm>
            <a:off x="186125" y="5149600"/>
            <a:ext cx="11912100" cy="1471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sz="1800"/>
              <a:t>Our approach will be a new hybrid solution for the implementation of the model.</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IN" sz="1800"/>
              <a:t>Will let you know prior incase our solution leading to any patent. </a:t>
            </a:r>
            <a:endParaRPr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7"/>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Further Plan to Complete Project</a:t>
            </a:r>
            <a:endParaRPr sz="3200" b="1">
              <a:solidFill>
                <a:schemeClr val="dk1"/>
              </a:solidFill>
              <a:latin typeface="Arial"/>
              <a:ea typeface="Arial"/>
              <a:cs typeface="Arial"/>
              <a:sym typeface="Arial"/>
            </a:endParaRPr>
          </a:p>
        </p:txBody>
      </p:sp>
      <p:sp>
        <p:nvSpPr>
          <p:cNvPr id="181" name="Google Shape;181;p7"/>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7"/>
          <p:cNvSpPr txBox="1"/>
          <p:nvPr/>
        </p:nvSpPr>
        <p:spPr>
          <a:xfrm>
            <a:off x="1" y="882714"/>
            <a:ext cx="12191999" cy="58477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Completion Plan</a:t>
            </a:r>
            <a:r>
              <a:rPr lang="en-IN" sz="1600">
                <a:solidFill>
                  <a:srgbClr val="0E4094"/>
                </a:solidFill>
                <a:latin typeface="Calibri"/>
                <a:ea typeface="Calibri"/>
                <a:cs typeface="Calibri"/>
                <a:sym typeface="Calibri"/>
              </a:rPr>
              <a:t>: </a:t>
            </a:r>
            <a:endParaRPr/>
          </a:p>
          <a:p>
            <a:pPr marL="0" marR="0" lvl="0" indent="0" algn="just" rtl="0">
              <a:spcBef>
                <a:spcPts val="0"/>
              </a:spcBef>
              <a:spcAft>
                <a:spcPts val="0"/>
              </a:spcAft>
              <a:buNone/>
            </a:pPr>
            <a:r>
              <a:rPr lang="en-IN" sz="1200">
                <a:solidFill>
                  <a:srgbClr val="0E4094"/>
                </a:solidFill>
                <a:latin typeface="Calibri"/>
                <a:ea typeface="Calibri"/>
                <a:cs typeface="Calibri"/>
                <a:sym typeface="Calibri"/>
              </a:rPr>
              <a:t>      (High level plan to complete the project in next 8 weeks after review, in format below</a:t>
            </a:r>
            <a:r>
              <a:rPr lang="en-IN" sz="1600">
                <a:solidFill>
                  <a:srgbClr val="0E4094"/>
                </a:solidFill>
                <a:latin typeface="Calibri"/>
                <a:ea typeface="Calibri"/>
                <a:cs typeface="Calibri"/>
                <a:sym typeface="Calibri"/>
              </a:rPr>
              <a:t>)</a:t>
            </a:r>
            <a:endParaRPr/>
          </a:p>
        </p:txBody>
      </p:sp>
      <p:grpSp>
        <p:nvGrpSpPr>
          <p:cNvPr id="183" name="Google Shape;183;p7"/>
          <p:cNvGrpSpPr/>
          <p:nvPr/>
        </p:nvGrpSpPr>
        <p:grpSpPr>
          <a:xfrm>
            <a:off x="1115568" y="1737565"/>
            <a:ext cx="9363455" cy="2991896"/>
            <a:chOff x="0" y="413850"/>
            <a:chExt cx="9363455" cy="2991896"/>
          </a:xfrm>
        </p:grpSpPr>
        <p:sp>
          <p:nvSpPr>
            <p:cNvPr id="184" name="Google Shape;184;p7"/>
            <p:cNvSpPr/>
            <p:nvPr/>
          </p:nvSpPr>
          <p:spPr>
            <a:xfrm rot="5400000">
              <a:off x="6094205" y="-2309400"/>
              <a:ext cx="546000" cy="5992500"/>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p:nvPr/>
          </p:nvSpPr>
          <p:spPr>
            <a:xfrm>
              <a:off x="3370844" y="463552"/>
              <a:ext cx="5965958" cy="492676"/>
            </a:xfrm>
            <a:prstGeom prst="rect">
              <a:avLst/>
            </a:prstGeom>
            <a:noFill/>
            <a:ln>
              <a:noFill/>
            </a:ln>
          </p:spPr>
          <p:txBody>
            <a:bodyPr spcFirstLastPara="1" wrap="square" lIns="247650" tIns="123825" rIns="247650" bIns="123825" anchor="ctr" anchorCtr="0">
              <a:noAutofit/>
            </a:bodyPr>
            <a:lstStyle/>
            <a:p>
              <a:pPr marL="457200" marR="0" lvl="0" indent="0" algn="l" rtl="0">
                <a:lnSpc>
                  <a:spcPct val="90000"/>
                </a:lnSpc>
                <a:spcBef>
                  <a:spcPts val="0"/>
                </a:spcBef>
                <a:spcAft>
                  <a:spcPts val="0"/>
                </a:spcAft>
                <a:buNone/>
              </a:pPr>
              <a:endParaRPr sz="1500">
                <a:solidFill>
                  <a:schemeClr val="dk1"/>
                </a:solidFill>
                <a:latin typeface="Calibri"/>
                <a:ea typeface="Calibri"/>
                <a:cs typeface="Calibri"/>
                <a:sym typeface="Calibri"/>
              </a:endParaRPr>
            </a:p>
            <a:p>
              <a:pPr marL="457200" marR="0" lvl="0" indent="-323850" algn="l" rtl="0">
                <a:lnSpc>
                  <a:spcPct val="90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Procedure the implementation  of the model for the problem statement</a:t>
              </a:r>
              <a:r>
                <a:rPr lang="en-IN" sz="1500" b="0" i="0" u="none" strike="noStrike" cap="none">
                  <a:solidFill>
                    <a:schemeClr val="dk1"/>
                  </a:solidFill>
                  <a:latin typeface="Calibri"/>
                  <a:ea typeface="Calibri"/>
                  <a:cs typeface="Calibri"/>
                  <a:sym typeface="Calibri"/>
                </a:rPr>
                <a:t> </a:t>
              </a:r>
              <a:r>
                <a:rPr lang="en-IN" sz="1500">
                  <a:solidFill>
                    <a:schemeClr val="dk1"/>
                  </a:solidFill>
                  <a:latin typeface="Calibri"/>
                  <a:ea typeface="Calibri"/>
                  <a:cs typeface="Calibri"/>
                  <a:sym typeface="Calibri"/>
                </a:rPr>
                <a:t>and planning for the further modules.</a:t>
              </a:r>
              <a:endParaRPr sz="1500"/>
            </a:p>
            <a:p>
              <a:pPr marL="0" marR="0" lvl="0" indent="0" algn="l" rtl="0">
                <a:lnSpc>
                  <a:spcPct val="90000"/>
                </a:lnSpc>
                <a:spcBef>
                  <a:spcPts val="150"/>
                </a:spcBef>
                <a:spcAft>
                  <a:spcPts val="0"/>
                </a:spcAft>
                <a:buNone/>
              </a:pPr>
              <a:endParaRPr sz="1500"/>
            </a:p>
          </p:txBody>
        </p:sp>
        <p:sp>
          <p:nvSpPr>
            <p:cNvPr id="186" name="Google Shape;186;p7"/>
            <p:cNvSpPr/>
            <p:nvPr/>
          </p:nvSpPr>
          <p:spPr>
            <a:xfrm>
              <a:off x="0" y="436907"/>
              <a:ext cx="3370844" cy="545967"/>
            </a:xfrm>
            <a:prstGeom prst="roundRect">
              <a:avLst>
                <a:gd name="adj" fmla="val 16667"/>
              </a:avLst>
            </a:prstGeom>
            <a:solidFill>
              <a:srgbClr val="41709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txBox="1"/>
            <p:nvPr/>
          </p:nvSpPr>
          <p:spPr>
            <a:xfrm>
              <a:off x="26652" y="463559"/>
              <a:ext cx="3317540" cy="492663"/>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a:solidFill>
                    <a:schemeClr val="lt1"/>
                  </a:solidFill>
                  <a:latin typeface="Calibri"/>
                  <a:ea typeface="Calibri"/>
                  <a:cs typeface="Calibri"/>
                  <a:sym typeface="Calibri"/>
                </a:rPr>
                <a:t>Week 1 to 2</a:t>
              </a:r>
              <a:endParaRPr/>
            </a:p>
          </p:txBody>
        </p:sp>
        <p:sp>
          <p:nvSpPr>
            <p:cNvPr id="188" name="Google Shape;188;p7"/>
            <p:cNvSpPr/>
            <p:nvPr/>
          </p:nvSpPr>
          <p:spPr>
            <a:xfrm rot="5400000">
              <a:off x="6060161" y="-1489368"/>
              <a:ext cx="613977"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txBox="1"/>
            <p:nvPr/>
          </p:nvSpPr>
          <p:spPr>
            <a:xfrm>
              <a:off x="3370844" y="1229921"/>
              <a:ext cx="5962639" cy="554033"/>
            </a:xfrm>
            <a:prstGeom prst="rect">
              <a:avLst/>
            </a:prstGeom>
            <a:noFill/>
            <a:ln>
              <a:noFill/>
            </a:ln>
          </p:spPr>
          <p:txBody>
            <a:bodyPr spcFirstLastPara="1" wrap="square" lIns="247650" tIns="123825" rIns="247650" bIns="123825" anchor="ctr" anchorCtr="0">
              <a:noAutofit/>
            </a:bodyPr>
            <a:lstStyle/>
            <a:p>
              <a:pPr marL="457200" marR="0" lvl="0" indent="-323850" algn="l" rtl="0">
                <a:lnSpc>
                  <a:spcPct val="90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Implementation of the model with help of suitable methodology.</a:t>
              </a:r>
              <a:r>
                <a:rPr lang="en-IN" sz="1500" b="0" i="0" u="none" strike="noStrike" cap="none">
                  <a:solidFill>
                    <a:schemeClr val="dk1"/>
                  </a:solidFill>
                  <a:latin typeface="Calibri"/>
                  <a:ea typeface="Calibri"/>
                  <a:cs typeface="Calibri"/>
                  <a:sym typeface="Calibri"/>
                </a:rPr>
                <a:t> </a:t>
              </a:r>
              <a:endParaRPr sz="1500"/>
            </a:p>
          </p:txBody>
        </p:sp>
        <p:sp>
          <p:nvSpPr>
            <p:cNvPr id="190" name="Google Shape;190;p7"/>
            <p:cNvSpPr/>
            <p:nvPr/>
          </p:nvSpPr>
          <p:spPr>
            <a:xfrm>
              <a:off x="0" y="1216970"/>
              <a:ext cx="3370844" cy="529690"/>
            </a:xfrm>
            <a:prstGeom prst="roundRect">
              <a:avLst>
                <a:gd name="adj" fmla="val 16667"/>
              </a:avLst>
            </a:prstGeom>
            <a:solidFill>
              <a:srgbClr val="749DC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txBox="1"/>
            <p:nvPr/>
          </p:nvSpPr>
          <p:spPr>
            <a:xfrm>
              <a:off x="25857" y="1242827"/>
              <a:ext cx="3319130" cy="477976"/>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a:solidFill>
                    <a:schemeClr val="lt1"/>
                  </a:solidFill>
                  <a:latin typeface="Calibri"/>
                  <a:ea typeface="Calibri"/>
                  <a:cs typeface="Calibri"/>
                  <a:sym typeface="Calibri"/>
                </a:rPr>
                <a:t>Week 2 to 4</a:t>
              </a:r>
              <a:endParaRPr/>
            </a:p>
          </p:txBody>
        </p:sp>
        <p:sp>
          <p:nvSpPr>
            <p:cNvPr id="192" name="Google Shape;192;p7"/>
            <p:cNvSpPr/>
            <p:nvPr/>
          </p:nvSpPr>
          <p:spPr>
            <a:xfrm rot="5400000">
              <a:off x="6087632" y="-678368"/>
              <a:ext cx="559034"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txBox="1"/>
            <p:nvPr/>
          </p:nvSpPr>
          <p:spPr>
            <a:xfrm>
              <a:off x="3370844" y="2065710"/>
              <a:ext cx="5965321" cy="504454"/>
            </a:xfrm>
            <a:prstGeom prst="rect">
              <a:avLst/>
            </a:prstGeom>
            <a:noFill/>
            <a:ln>
              <a:noFill/>
            </a:ln>
          </p:spPr>
          <p:txBody>
            <a:bodyPr spcFirstLastPara="1" wrap="square" lIns="247650" tIns="123825" rIns="247650" bIns="123825" anchor="ctr" anchorCtr="0">
              <a:noAutofit/>
            </a:bodyPr>
            <a:lstStyle/>
            <a:p>
              <a:pPr marL="457200" marR="0" lvl="0" indent="-323850" algn="l" rtl="0">
                <a:lnSpc>
                  <a:spcPct val="90000"/>
                </a:lnSpc>
                <a:spcBef>
                  <a:spcPts val="0"/>
                </a:spcBef>
                <a:spcAft>
                  <a:spcPts val="0"/>
                </a:spcAft>
                <a:buClr>
                  <a:schemeClr val="dk1"/>
                </a:buClr>
                <a:buSzPts val="1500"/>
                <a:buFont typeface="Calibri"/>
                <a:buChar char="●"/>
              </a:pPr>
              <a:r>
                <a:rPr lang="en-IN" sz="1500">
                  <a:solidFill>
                    <a:schemeClr val="dk1"/>
                  </a:solidFill>
                  <a:latin typeface="Calibri"/>
                  <a:ea typeface="Calibri"/>
                  <a:cs typeface="Calibri"/>
                  <a:sym typeface="Calibri"/>
                </a:rPr>
                <a:t>Testing of the model derived from the problem statement and reviewing if any further changes needed for the same.</a:t>
              </a:r>
              <a:r>
                <a:rPr lang="en-IN" sz="1500" b="0" i="0" u="none" strike="noStrike" cap="none">
                  <a:solidFill>
                    <a:schemeClr val="dk1"/>
                  </a:solidFill>
                  <a:latin typeface="Calibri"/>
                  <a:ea typeface="Calibri"/>
                  <a:cs typeface="Calibri"/>
                  <a:sym typeface="Calibri"/>
                </a:rPr>
                <a:t> </a:t>
              </a:r>
              <a:endParaRPr sz="1500"/>
            </a:p>
          </p:txBody>
        </p:sp>
        <p:sp>
          <p:nvSpPr>
            <p:cNvPr id="194" name="Google Shape;194;p7"/>
            <p:cNvSpPr/>
            <p:nvPr/>
          </p:nvSpPr>
          <p:spPr>
            <a:xfrm>
              <a:off x="0" y="1980748"/>
              <a:ext cx="3370844" cy="674378"/>
            </a:xfrm>
            <a:prstGeom prst="roundRect">
              <a:avLst>
                <a:gd name="adj" fmla="val 16667"/>
              </a:avLst>
            </a:prstGeom>
            <a:solidFill>
              <a:srgbClr val="BBCFE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txBox="1"/>
            <p:nvPr/>
          </p:nvSpPr>
          <p:spPr>
            <a:xfrm>
              <a:off x="32920" y="2013668"/>
              <a:ext cx="3305004" cy="608538"/>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a:solidFill>
                    <a:schemeClr val="lt1"/>
                  </a:solidFill>
                  <a:latin typeface="Calibri"/>
                  <a:ea typeface="Calibri"/>
                  <a:cs typeface="Calibri"/>
                  <a:sym typeface="Calibri"/>
                </a:rPr>
                <a:t>Week 5 to 6</a:t>
              </a:r>
              <a:endParaRPr/>
            </a:p>
          </p:txBody>
        </p:sp>
        <p:sp>
          <p:nvSpPr>
            <p:cNvPr id="196" name="Google Shape;196;p7"/>
            <p:cNvSpPr/>
            <p:nvPr/>
          </p:nvSpPr>
          <p:spPr>
            <a:xfrm rot="5400000">
              <a:off x="6099517" y="130102"/>
              <a:ext cx="535264" cy="5992611"/>
            </a:xfrm>
            <a:prstGeom prst="round2SameRect">
              <a:avLst>
                <a:gd name="adj1" fmla="val 16667"/>
                <a:gd name="adj2" fmla="val 0"/>
              </a:avLst>
            </a:prstGeom>
            <a:solidFill>
              <a:srgbClr val="BBCFE7">
                <a:alpha val="89803"/>
              </a:srgbClr>
            </a:solidFill>
            <a:ln w="12700" cap="flat" cmpd="sng">
              <a:solidFill>
                <a:srgbClr val="BBCFE7">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txBox="1"/>
            <p:nvPr/>
          </p:nvSpPr>
          <p:spPr>
            <a:xfrm>
              <a:off x="3370844" y="2884905"/>
              <a:ext cx="5966482" cy="483006"/>
            </a:xfrm>
            <a:prstGeom prst="rect">
              <a:avLst/>
            </a:prstGeom>
            <a:noFill/>
            <a:ln>
              <a:noFill/>
            </a:ln>
          </p:spPr>
          <p:txBody>
            <a:bodyPr spcFirstLastPara="1" wrap="square" lIns="247650" tIns="123825" rIns="247650" bIns="123825" anchor="ctr" anchorCtr="0">
              <a:noAutofit/>
            </a:bodyPr>
            <a:lstStyle/>
            <a:p>
              <a:pPr marL="457200" marR="0" lvl="0" indent="-323850" algn="l" rtl="0">
                <a:lnSpc>
                  <a:spcPct val="90000"/>
                </a:lnSpc>
                <a:spcBef>
                  <a:spcPts val="0"/>
                </a:spcBef>
                <a:spcAft>
                  <a:spcPts val="0"/>
                </a:spcAft>
                <a:buSzPts val="1500"/>
                <a:buChar char="●"/>
              </a:pPr>
              <a:r>
                <a:rPr lang="en-IN" sz="1500">
                  <a:solidFill>
                    <a:schemeClr val="dk1"/>
                  </a:solidFill>
                  <a:latin typeface="Calibri"/>
                  <a:ea typeface="Calibri"/>
                  <a:cs typeface="Calibri"/>
                  <a:sym typeface="Calibri"/>
                </a:rPr>
                <a:t>Finalizing and documenting  the problem solution to be delivered.</a:t>
              </a:r>
              <a:endParaRPr sz="1500"/>
            </a:p>
          </p:txBody>
        </p:sp>
        <p:sp>
          <p:nvSpPr>
            <p:cNvPr id="198" name="Google Shape;198;p7"/>
            <p:cNvSpPr/>
            <p:nvPr/>
          </p:nvSpPr>
          <p:spPr>
            <a:xfrm>
              <a:off x="0" y="2847071"/>
              <a:ext cx="3370844" cy="558674"/>
            </a:xfrm>
            <a:prstGeom prst="roundRect">
              <a:avLst>
                <a:gd name="adj" fmla="val 16667"/>
              </a:avLst>
            </a:prstGeom>
            <a:solidFill>
              <a:srgbClr val="749DC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p:nvPr/>
          </p:nvSpPr>
          <p:spPr>
            <a:xfrm>
              <a:off x="27272" y="2874343"/>
              <a:ext cx="3316300" cy="50413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IN" sz="1800">
                  <a:solidFill>
                    <a:schemeClr val="lt1"/>
                  </a:solidFill>
                  <a:latin typeface="Calibri"/>
                  <a:ea typeface="Calibri"/>
                  <a:cs typeface="Calibri"/>
                  <a:sym typeface="Calibri"/>
                </a:rPr>
                <a:t>Week 7 to 8</a:t>
              </a:r>
              <a:endParaRPr/>
            </a:p>
          </p:txBody>
        </p:sp>
      </p:grpSp>
      <p:pic>
        <p:nvPicPr>
          <p:cNvPr id="200" name="Google Shape;200;p7"/>
          <p:cNvPicPr preferRelativeResize="0"/>
          <p:nvPr/>
        </p:nvPicPr>
        <p:blipFill rotWithShape="1">
          <a:blip r:embed="rId3">
            <a:alphaModFix/>
          </a:blip>
          <a:srcRect l="4529" t="20267" r="4174" b="26841"/>
          <a:stretch/>
        </p:blipFill>
        <p:spPr>
          <a:xfrm>
            <a:off x="10942081" y="105045"/>
            <a:ext cx="1249918" cy="474910"/>
          </a:xfrm>
          <a:prstGeom prst="rect">
            <a:avLst/>
          </a:prstGeom>
          <a:noFill/>
          <a:ln>
            <a:noFill/>
          </a:ln>
        </p:spPr>
      </p:pic>
      <p:sp>
        <p:nvSpPr>
          <p:cNvPr id="201" name="Google Shape;201;p7"/>
          <p:cNvSpPr txBox="1"/>
          <p:nvPr/>
        </p:nvSpPr>
        <p:spPr>
          <a:xfrm>
            <a:off x="0" y="4983845"/>
            <a:ext cx="12192000" cy="33870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a:solidFill>
                  <a:srgbClr val="0E4094"/>
                </a:solidFill>
                <a:latin typeface="Calibri"/>
                <a:ea typeface="Calibri"/>
                <a:cs typeface="Calibri"/>
                <a:sym typeface="Calibri"/>
              </a:rPr>
              <a:t>Challenges Anticipated:</a:t>
            </a:r>
            <a:endParaRPr sz="1600">
              <a:solidFill>
                <a:srgbClr val="0E4094"/>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body" idx="1"/>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207" name="Google Shape;207;p8"/>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8" name="Google Shape;208;p8"/>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871</Words>
  <Application>Microsoft Office PowerPoint</Application>
  <PresentationFormat>Widescreen</PresentationFormat>
  <Paragraphs>76</Paragraphs>
  <Slides>8</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Pinyon Script</vt:lpstr>
      <vt:lpstr>Calibri</vt:lpstr>
      <vt:lpstr>Arial</vt:lpstr>
      <vt:lpstr>Office Theme</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bhavs</cp:lastModifiedBy>
  <cp:revision>8</cp:revision>
  <dcterms:created xsi:type="dcterms:W3CDTF">2019-07-24T12:22:39Z</dcterms:created>
  <dcterms:modified xsi:type="dcterms:W3CDTF">2020-02-26T09:15:53Z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C:\Users\saad.hashmi\Documents\Student Connect\Evaluation\Mid Review Templates for PRISM.pptx</vt:lpwstr>
  </property>
</Properties>
</file>