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4" r:id="rId3"/>
    <p:sldId id="259" r:id="rId4"/>
    <p:sldId id="268" r:id="rId5"/>
    <p:sldId id="269" r:id="rId6"/>
    <p:sldId id="260" r:id="rId7"/>
    <p:sldId id="266" r:id="rId8"/>
    <p:sldId id="267" r:id="rId9"/>
    <p:sldId id="262" r:id="rId10"/>
    <p:sldId id="270" r:id="rId11"/>
    <p:sldId id="271" r:id="rId12"/>
    <p:sldId id="272" r:id="rId13"/>
    <p:sldId id="273" r:id="rId14"/>
    <p:sldId id="261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kik Bhangale" initials="LB" lastIdx="1" clrIdx="0">
    <p:extLst>
      <p:ext uri="{19B8F6BF-5375-455C-9EA6-DF929625EA0E}">
        <p15:presenceInfo xmlns:p15="http://schemas.microsoft.com/office/powerpoint/2012/main" userId="515be29f5f8806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3T23:40:52.085" idx="1">
    <p:pos x="7762" y="174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B244-59DA-41C8-8D74-D881D9BE49BD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7125-F3C9-4347-A1B4-4C397FE5A176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E073-ABD4-4C45-A1BF-651AA2F823E4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590-16AB-4780-9E46-208797A19286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6C25-AEDE-4B55-B365-F1B700316C64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ECBA-4E29-4F72-92A8-6281101E23FA}" type="datetime1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537A-539B-41B2-9C63-6508CAF9A01C}" type="datetime1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FD30-6009-463B-B8C7-267D71191416}" type="datetime1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B765-F98F-430E-81FD-CE3791C8F050}" type="datetime1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31E7-0D36-4C87-AFD4-6FF791405885}" type="datetime1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2427-21FC-4139-8323-A4B720DAE8FF}" type="datetime1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3B26-4968-4EF8-924C-64C396F7E953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ZFLHtTPTB4hM7W0VcqkpBepZYXyObamL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End Review 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Mentor(s):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Dr.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 Margret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Anouncia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 S,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Dr.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Mythili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 T</a:t>
            </a:r>
            <a:endParaRPr lang="en-IN" i="1" dirty="0">
              <a:solidFill>
                <a:schemeClr val="accent1">
                  <a:lumMod val="50000"/>
                </a:schemeClr>
              </a:solidFill>
              <a:latin typeface="SamsungOne 600C" panose="020B0706030303020204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AutoNum type="arabicPeriod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ea typeface="SamsungOne 600C" panose="020B0706030303020204" pitchFamily="34" charset="0"/>
              </a:rPr>
              <a:t>Bhavesh Goyal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amsungOne 600C" panose="020B0706030303020204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Loukik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Bhangale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amsungOne 600C" panose="020B0706030303020204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Narayanasetty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Swarag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amsungOne 600C" panose="020B0706030303020204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Kamlendra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Pratap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 Singh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amsungOne 600C" panose="020B0706030303020204"/>
              <a:ea typeface="SamsungOne 600C" panose="020B0706030303020204" pitchFamily="34" charset="0"/>
            </a:endParaRPr>
          </a:p>
          <a:p>
            <a:pPr marL="228600" indent="-228600">
              <a:buFontTx/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Department: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School of Computer Science and Engineering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</a:rPr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amsungOne 600C" panose="020B0706030303020204"/>
                <a:cs typeface="Times New Roman" panose="02020603050405020304" pitchFamily="18" charset="0"/>
              </a:rPr>
              <a:t>Vellore Institute of technology, Vellore-14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SamsungOne 600C" panose="020B0706030303020204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9136" y="6457890"/>
            <a:ext cx="23061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&lt;04/08/20&gt;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8136" y="1970023"/>
            <a:ext cx="940218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Develop a Shadow (with Flash Enabled ) Detection Model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3C0BA-5999-4059-9D7C-F7FF789A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18E1E1-F88A-4BBE-A332-1E45E05CF97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2912" r="321" b="4855"/>
          <a:stretch/>
        </p:blipFill>
        <p:spPr bwMode="auto">
          <a:xfrm>
            <a:off x="313266" y="813732"/>
            <a:ext cx="11490044" cy="5528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5811DA-0812-4349-BC37-6B53BC11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62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66411"/>
            <a:ext cx="12191999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Challenges 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(Results of images completely outside our dataset)</a:t>
            </a:r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AEE4F5-B66D-4E64-9847-3A18D0E27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857"/>
            <a:ext cx="5487650" cy="3658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063FB-E2A1-427F-A21A-004F01852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713" y="2019232"/>
            <a:ext cx="5487650" cy="36584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AA0C83-44D8-47FC-B9D9-3FC86A8D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2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66411"/>
            <a:ext cx="12191999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Challenges 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(Results of images completely outside our dataset)</a:t>
            </a:r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C8803B-075B-42B4-91AB-F5827195B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7622"/>
            <a:ext cx="5487650" cy="3658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7EF828-1C83-45C7-A87C-C6DEADD9E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44" y="2027622"/>
            <a:ext cx="5487650" cy="36584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2269F0-5B27-4E92-8471-9671AE41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1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66411"/>
            <a:ext cx="12191999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Challenges 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(Results of images completely outside our dataset)</a:t>
            </a:r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4B4646-65A0-4114-9FE3-C162A36EC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96" y="2333156"/>
            <a:ext cx="5487650" cy="36584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D0E91-8956-444E-8087-2FBEF1F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Deliverable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Final Deliverables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in the form of bullets, what are the next steps to complete the solution, any road blocks / bottlenecks, any support needed from SRIB)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57708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IP / Paper Publication Plan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(Details of papers / patentable ideas / innovative aspects that can lead to patentable ideas)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333" y="1595887"/>
            <a:ext cx="1187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deliverable is a tensorflow file (.pb) format of size 28.6MB.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portable model allowing the implementation of the processes in Samsung devices.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898" y="4600880"/>
            <a:ext cx="1098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is based on </a:t>
            </a:r>
            <a:r>
              <a:rPr lang="en-US" dirty="0" err="1"/>
              <a:t>CycleGAN</a:t>
            </a:r>
            <a:r>
              <a:rPr lang="en-US" dirty="0"/>
              <a:t>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process identified can be patented and published.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69CB6-52A3-4BC3-A81A-B82130D8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Work-let Closure Details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827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KPIs delivered/Expectations Met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(Planned Expectations shared in Work-let vs Delivered Results) </a:t>
            </a:r>
            <a:endParaRPr lang="en-US" sz="1600" dirty="0">
              <a:solidFill>
                <a:srgbClr val="0E409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3959717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Code details: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82042"/>
              </p:ext>
            </p:extLst>
          </p:nvPr>
        </p:nvGraphicFramePr>
        <p:xfrm>
          <a:off x="237966" y="4778075"/>
          <a:ext cx="11461834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917">
                  <a:extLst>
                    <a:ext uri="{9D8B030D-6E8A-4147-A177-3AD203B41FA5}">
                      <a16:colId xmlns:a16="http://schemas.microsoft.com/office/drawing/2014/main" val="3028729906"/>
                    </a:ext>
                  </a:extLst>
                </a:gridCol>
                <a:gridCol w="5730917">
                  <a:extLst>
                    <a:ext uri="{9D8B030D-6E8A-4147-A177-3AD203B41FA5}">
                      <a16:colId xmlns:a16="http://schemas.microsoft.com/office/drawing/2014/main" val="5454594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Parameter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Details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70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 algn="just">
                        <a:buFontTx/>
                        <a:buNone/>
                      </a:pPr>
                      <a:r>
                        <a:rPr lang="en-IN" sz="1200">
                          <a:solidFill>
                            <a:srgbClr val="0E4094"/>
                          </a:solidFill>
                        </a:rPr>
                        <a:t>KLOC  [Lines of Code in Thousands]</a:t>
                      </a:r>
                      <a:endParaRPr lang="en-IN" sz="1200" dirty="0">
                        <a:solidFill>
                          <a:srgbClr val="0E4094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200" dirty="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[0.84 ]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02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E409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 /Algorithm Details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200" dirty="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IN" sz="1200" kern="1200" dirty="0" err="1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CycleGAN</a:t>
                      </a:r>
                      <a:r>
                        <a:rPr lang="en-IN" sz="1200" kern="1200" dirty="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 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92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E409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 of Datasets collected [No of files and source of Data– Images, Videos, Text]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[ ISTD</a:t>
                      </a:r>
                      <a:r>
                        <a:rPr lang="en-IN" sz="1200" kern="1200" baseline="0" dirty="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 DATASET - 1870</a:t>
                      </a:r>
                      <a:r>
                        <a:rPr lang="en-IN" sz="1200" kern="1200" dirty="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 TRIPLETS]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19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E409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of Reports Uploaded [Name of All Documents uploaded]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[ loaders.py,</a:t>
                      </a:r>
                      <a:r>
                        <a:rPr lang="en-IN" sz="1200" kern="1200" baseline="0" dirty="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 layers.py,cyclegan.py,cyclegan_train.py,finalcoderun.py,final_model.h5,final_model.pb</a:t>
                      </a:r>
                      <a:r>
                        <a:rPr lang="en-IN" sz="1200" kern="1200" dirty="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 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2589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3266" y="4408743"/>
            <a:ext cx="910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hlinkClick r:id="rId3"/>
              </a:rPr>
              <a:t>&lt;https://drive.google.com/drive/folders/1ZFLHtTPTB4hM7W0VcqkpBepZYXyObamL?usp=sharing&gt;</a:t>
            </a:r>
            <a:endParaRPr lang="en-IN" sz="16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49228"/>
              </p:ext>
            </p:extLst>
          </p:nvPr>
        </p:nvGraphicFramePr>
        <p:xfrm>
          <a:off x="381895" y="1733243"/>
          <a:ext cx="11505304" cy="2116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8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PLANNED EXPECTATIONS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 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001">
                <a:tc>
                  <a:txBody>
                    <a:bodyPr/>
                    <a:lstStyle/>
                    <a:p>
                      <a:r>
                        <a:rPr lang="en-US" dirty="0"/>
                        <a:t>A C++ file with a tensorflow model which can detect and remove shadows</a:t>
                      </a:r>
                      <a:r>
                        <a:rPr lang="en-US" baseline="0" dirty="0"/>
                        <a:t> from any given 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tensorflow model which can detect</a:t>
                      </a:r>
                      <a:r>
                        <a:rPr lang="en-US" baseline="0" dirty="0"/>
                        <a:t> and remove shadows </a:t>
                      </a:r>
                      <a:r>
                        <a:rPr lang="en-US" baseline="0"/>
                        <a:t>from a </a:t>
                      </a:r>
                      <a:r>
                        <a:rPr lang="en-US" baseline="0" dirty="0"/>
                        <a:t>given image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F1D6B-04AA-4054-BE20-DB3B4D4C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068B6-F5A3-4762-8A71-3D51D6EE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851884"/>
            <a:ext cx="5012267" cy="6006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146254"/>
            <a:ext cx="88975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Develop a Shadow (with Flash Enabled ) Detection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133" y="206714"/>
            <a:ext cx="1811867" cy="3808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887" y="1119161"/>
            <a:ext cx="4452568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Problem Statement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>
                <a:solidFill>
                  <a:schemeClr val="bg1"/>
                </a:solidFill>
                <a:latin typeface="SamsungOne 600C" panose="020B0706030303020204"/>
                <a:cs typeface="Times New Roman" panose="02020603050405020304" pitchFamily="18" charset="0"/>
              </a:rPr>
              <a:t>Design and development of a robust, reliable procedure to detect the unwanted sharp shadows caused by the flash and to remove these shadows for obtaining shadow free objects in an image.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9180" y="930452"/>
            <a:ext cx="6846466" cy="515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Expectations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To design a model to detect shadows in the images.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To detect and remove the shadows from the acquired image.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To make a deep learning model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</a:rPr>
              <a:t>to detect and remove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shadows.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To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</a:rPr>
              <a:t>design a one step solution model for removal of shadow from the image.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Training/ Pre-requisites</a:t>
            </a:r>
          </a:p>
          <a:p>
            <a:pPr marL="177800" lvl="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Trained in Python</a:t>
            </a:r>
          </a:p>
          <a:p>
            <a:pPr marL="177800" lvl="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Convolution Neural Networking</a:t>
            </a:r>
          </a:p>
          <a:p>
            <a:pPr marL="177800" lvl="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General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Adversial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Networks</a:t>
            </a:r>
          </a:p>
          <a:p>
            <a:pPr marL="177800" lvl="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Keras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lvl="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Tensorflow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lvl="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Image Processing</a:t>
            </a:r>
          </a:p>
          <a:p>
            <a:pPr marL="177800" lvl="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Opencv</a:t>
            </a:r>
            <a:endParaRPr lang="en-IN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 Learning</a:t>
            </a: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Information Retrieval Concepts.</a:t>
            </a: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Understanding  the properties of shadow.</a:t>
            </a:r>
          </a:p>
        </p:txBody>
      </p:sp>
      <p:sp>
        <p:nvSpPr>
          <p:cNvPr id="28" name="Oval 27"/>
          <p:cNvSpPr/>
          <p:nvPr/>
        </p:nvSpPr>
        <p:spPr>
          <a:xfrm>
            <a:off x="11490925" y="3031114"/>
            <a:ext cx="255639" cy="275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amsungOne 600C" panose="020B0706030303020204" pitchFamily="34" charset="0"/>
                <a:ea typeface="SamsungOne 600C" panose="020B0706030303020204" pitchFamily="34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81629" y="3293726"/>
            <a:ext cx="82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Members</a:t>
            </a:r>
          </a:p>
        </p:txBody>
      </p:sp>
      <p:sp>
        <p:nvSpPr>
          <p:cNvPr id="30" name="Oval 29"/>
          <p:cNvSpPr/>
          <p:nvPr/>
        </p:nvSpPr>
        <p:spPr>
          <a:xfrm>
            <a:off x="10625600" y="3031114"/>
            <a:ext cx="255639" cy="275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amsungOne 600C" panose="020B0706030303020204" pitchFamily="34" charset="0"/>
                <a:ea typeface="SamsungOne 600C" panose="020B0706030303020204" pitchFamily="34" charset="0"/>
              </a:rPr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256511" y="3292638"/>
            <a:ext cx="82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Faculties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098465-0149-4007-8C88-41583994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( Clear detailed schematic / block diagram /  flow chart depicting the proposed concept / solution  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11111"/>
          <a:stretch/>
        </p:blipFill>
        <p:spPr bwMode="auto">
          <a:xfrm>
            <a:off x="545284" y="1617849"/>
            <a:ext cx="11207692" cy="47997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BAFCBC-D60A-4F10-86CF-38443526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979333-47E5-40BE-B9FC-7AEEA7A21CE4}"/>
              </a:ext>
            </a:extLst>
          </p:cNvPr>
          <p:cNvSpPr txBox="1"/>
          <p:nvPr/>
        </p:nvSpPr>
        <p:spPr>
          <a:xfrm>
            <a:off x="169333" y="922789"/>
            <a:ext cx="11734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generative model was used as an approach. A generative model describes how a dataset is generated, in terms of a probabilistic model. By sampling from this model we are able to generate new data.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Specifically, </a:t>
            </a:r>
            <a:r>
              <a:rPr lang="en-US" dirty="0" err="1"/>
              <a:t>CycleGAN</a:t>
            </a:r>
            <a:r>
              <a:rPr lang="en-US" dirty="0"/>
              <a:t> technique was used. The </a:t>
            </a:r>
            <a:r>
              <a:rPr lang="en-US" dirty="0" err="1"/>
              <a:t>CycleGAN</a:t>
            </a:r>
            <a:r>
              <a:rPr lang="en-US" dirty="0"/>
              <a:t> is a technique that involves the automatic training of image-to-image translation models without paired examples. The models are trained in an unsupervised manner using a collection of images from the source and target domain that do not need to be related in any way.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So, the techniques that were used were, Convolutional Neural Network models as discriminator and a </a:t>
            </a:r>
            <a:r>
              <a:rPr lang="en-US" dirty="0" err="1"/>
              <a:t>ResNet</a:t>
            </a:r>
            <a:r>
              <a:rPr lang="en-US" dirty="0"/>
              <a:t> architecture for our generator, which is similar to a U-Net model in that it allows information from pervious layers in the network to skip ahead one or more layers with the help of residual blocks.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By using this technique the model was able to transfer style of the non-shadowed images to the shadowed ones and create a non shadowed image from a shadow image.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problem(end case situation), of the model receiving a non shadowed image was  by introducing a loss function during training so it doesn’t make any changes to the non-shadowed image.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4232C-6DFB-45BD-94BF-5701B7E7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7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979333-47E5-40BE-B9FC-7AEEA7A21CE4}"/>
              </a:ext>
            </a:extLst>
          </p:cNvPr>
          <p:cNvSpPr txBox="1"/>
          <p:nvPr/>
        </p:nvSpPr>
        <p:spPr>
          <a:xfrm>
            <a:off x="169333" y="922789"/>
            <a:ext cx="1173464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Algorithm: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Acquire image from the memory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Load it onto RAM for faster accessibility and execution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Resize the image to the size where height = 128 and width = 128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Normalize the image so that all the pixel values lie between [1,0]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Load the model onto your RAM/ partial loading of model onto RAM incase of lower capacity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Give the pre-processed image as the input to the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Obtain the results from the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Normalize the pixels of the image of the output between [1,0]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Apply some image enhancements if needed.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E99E4-C388-49B1-A9BC-D062AE02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59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the dataset generation process or if downloaded data provide details of what data &amp; from where it was obtained etc… - 2 to 3 bullets only)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828862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</a:t>
            </a:r>
            <a:r>
              <a:rPr lang="en-US" sz="1200" dirty="0">
                <a:solidFill>
                  <a:srgbClr val="0E4094"/>
                </a:solidFill>
              </a:rPr>
              <a:t>(Provide 2 to 3 bullets about what is your understanding of the data / opinion about the 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51210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(List out the challenges you  fore see in data handling </a:t>
            </a:r>
            <a:r>
              <a:rPr lang="en-US" sz="1200" dirty="0" err="1">
                <a:solidFill>
                  <a:srgbClr val="0E4094"/>
                </a:solidFill>
              </a:rPr>
              <a:t>wrt</a:t>
            </a:r>
            <a:r>
              <a:rPr lang="en-US" sz="1200" dirty="0">
                <a:solidFill>
                  <a:srgbClr val="0E4094"/>
                </a:solidFill>
              </a:rPr>
              <a:t> problem definition – 2 to 3 bullets only)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7966" y="1509623"/>
            <a:ext cx="1156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ISTD Dataset and SRD Dataset are used in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https://drive.google.com/file/d/1I0qw-65KBA6np8vIZzO6oeiOvcDBttAY/view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266" y="3597215"/>
            <a:ext cx="1141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ISTD Dataset contains 1870 image triplets which is divided into train and test of 1330 and 540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of the 1870 images there is a shadow image, its corresponding shadow mask and shadow free image.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3266" y="5607170"/>
            <a:ext cx="1155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the image into size of 128x128x3.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of image(dividing it by 255).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CE77-2533-4A79-A7B9-81BCB480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89" y="1429300"/>
            <a:ext cx="5752380" cy="278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87" y="4036166"/>
            <a:ext cx="5843228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410091" y="1561381"/>
            <a:ext cx="37956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Structural Similarity Index(SSIM)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98.3%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3EF03-ED44-4831-8C72-E6533165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0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7" r="4670" b="9500"/>
          <a:stretch/>
        </p:blipFill>
        <p:spPr bwMode="auto">
          <a:xfrm>
            <a:off x="595223" y="638697"/>
            <a:ext cx="5296619" cy="2723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" r="3701" b="10533"/>
          <a:stretch/>
        </p:blipFill>
        <p:spPr bwMode="auto">
          <a:xfrm>
            <a:off x="595223" y="3362659"/>
            <a:ext cx="5331125" cy="278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616461" y="897147"/>
            <a:ext cx="37956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Structural Similarity Index(SSIM)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95%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96.4%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A8D7B-F214-45B3-8EA0-E45F7A1E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0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66411"/>
            <a:ext cx="12191999" cy="52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Major Observations / Conclusions &amp; Challenges 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details about your findings, experimental opinion – Use separate slide if necessary)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3266" y="1673525"/>
            <a:ext cx="116515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Observations</a:t>
            </a:r>
          </a:p>
          <a:p>
            <a:pPr marL="342900" indent="-342900">
              <a:buAutoNum type="arabicPeriod"/>
            </a:pPr>
            <a:r>
              <a:rPr lang="en-US" dirty="0"/>
              <a:t>The total number of images trained – 1330.</a:t>
            </a:r>
          </a:p>
          <a:p>
            <a:pPr marL="342900" indent="-342900">
              <a:buAutoNum type="arabicPeriod"/>
            </a:pPr>
            <a:r>
              <a:rPr lang="en-US" dirty="0"/>
              <a:t>Total number of test carried out – 540.</a:t>
            </a:r>
          </a:p>
          <a:p>
            <a:pPr marL="342900" indent="-342900">
              <a:buAutoNum type="arabicPeriod"/>
            </a:pPr>
            <a:r>
              <a:rPr lang="en-US" dirty="0"/>
              <a:t>The average accuracy of current model is 95%.</a:t>
            </a:r>
          </a:p>
          <a:p>
            <a:pPr marL="342900" indent="-342900">
              <a:buAutoNum type="arabicPeriod"/>
            </a:pPr>
            <a:r>
              <a:rPr lang="en-US" dirty="0"/>
              <a:t>Execution time for individual image is 0.0757 seconds.</a:t>
            </a:r>
          </a:p>
          <a:p>
            <a:r>
              <a:rPr lang="en-US" b="1" u="sng" dirty="0"/>
              <a:t>Challenges</a:t>
            </a:r>
          </a:p>
          <a:p>
            <a:pPr marL="342900" indent="-342900">
              <a:buAutoNum type="arabicPeriod"/>
            </a:pPr>
            <a:r>
              <a:rPr lang="en-US" dirty="0"/>
              <a:t>Images that are high dense shadow is observed to have higher energy level and hence the removal of the shadow is less significant.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This can be overcome by increasing the number of training epochs of the model.</a:t>
            </a:r>
          </a:p>
          <a:p>
            <a:pPr marL="342900" indent="-342900">
              <a:buAutoNum type="arabicPeriod"/>
            </a:pPr>
            <a:r>
              <a:rPr lang="en-US" dirty="0"/>
              <a:t>If the number of training epochs have been increased, then it would be highly probable that the results would be much better.</a:t>
            </a:r>
          </a:p>
          <a:p>
            <a:pPr marL="342900" indent="-342900">
              <a:buAutoNum type="arabicPeriod"/>
            </a:pPr>
            <a:r>
              <a:rPr lang="en-US" dirty="0"/>
              <a:t>Also for better results, a highly diverse dataset could be used during training.</a:t>
            </a:r>
          </a:p>
          <a:p>
            <a:r>
              <a:rPr lang="en-US" b="1" u="sng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model is observed to give good shadow detections.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E629A-621A-4744-A0D2-11814BC2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1297</Words>
  <Application>Microsoft Office PowerPoint</Application>
  <PresentationFormat>Widescreen</PresentationFormat>
  <Paragraphs>179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Edwardian Script ITC</vt:lpstr>
      <vt:lpstr>SamsungOne 200</vt:lpstr>
      <vt:lpstr>SamsungOne 600C</vt:lpstr>
      <vt:lpstr>SamsungOne 700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Loukik Bhangale</cp:lastModifiedBy>
  <cp:revision>77</cp:revision>
  <dcterms:created xsi:type="dcterms:W3CDTF">2019-07-24T12:22:39Z</dcterms:created>
  <dcterms:modified xsi:type="dcterms:W3CDTF">2020-08-04T04:38:27Z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C:\Users\saad.hashmi\Documents\Student Connect\Evaluation\Mid Review Templates for PRISM.pptx</vt:lpwstr>
  </property>
</Properties>
</file>