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2" r:id="rId7"/>
    <p:sldId id="260" r:id="rId8"/>
    <p:sldId id="263" r:id="rId9"/>
    <p:sldId id="267" r:id="rId10"/>
    <p:sldId id="261"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0092F-E723-44AE-830E-5A2323F0D426}" v="874" dt="2021-03-14T20:24:49.228"/>
    <p1510:client id="{E8452A57-0CB7-4C38-88D4-7E8EC9E75240}" v="777" dt="2021-03-11T20:48:37.016"/>
    <p1510:client id="{F9D4B844-887C-41C5-B496-43F4BCA415B4}" v="8" dt="2021-03-15T14:14:27.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3/15/2021</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3/15/2021</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3/15/2021</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3/15/2021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3/15/2021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3/15/2021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3/15/2021</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3/15/2021</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3/15/2021</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COVID-19 </a:t>
            </a:r>
            <a:r>
              <a:rPr lang="en-US" cap="all">
                <a:ea typeface="+mj-lt"/>
                <a:cs typeface="+mj-lt"/>
              </a:rPr>
              <a:t>PANDEMIC</a:t>
            </a:r>
            <a:endParaRPr lang="en-US"/>
          </a:p>
        </p:txBody>
      </p:sp>
      <p:cxnSp>
        <p:nvCxnSpPr>
          <p:cNvPr id="5" name="Straight Arrow Connector 4">
            <a:extLst>
              <a:ext uri="{FF2B5EF4-FFF2-40B4-BE49-F238E27FC236}">
                <a16:creationId xmlns:a16="http://schemas.microsoft.com/office/drawing/2014/main" id="{3BD856EA-3A9E-48DE-8898-3B7CB261BCCD}"/>
              </a:ext>
            </a:extLst>
          </p:cNvPr>
          <p:cNvCxnSpPr/>
          <p:nvPr/>
        </p:nvCxnSpPr>
        <p:spPr>
          <a:xfrm flipV="1">
            <a:off x="1213607" y="4628627"/>
            <a:ext cx="9759192" cy="76898"/>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7" name="Title 1">
            <a:extLst>
              <a:ext uri="{FF2B5EF4-FFF2-40B4-BE49-F238E27FC236}">
                <a16:creationId xmlns:a16="http://schemas.microsoft.com/office/drawing/2014/main" id="{55A59DB6-7D29-488E-B1A5-7B8C6EF13256}"/>
              </a:ext>
            </a:extLst>
          </p:cNvPr>
          <p:cNvSpPr txBox="1">
            <a:spLocks/>
          </p:cNvSpPr>
          <p:nvPr/>
        </p:nvSpPr>
        <p:spPr bwMode="gray">
          <a:xfrm>
            <a:off x="1153557" y="4629018"/>
            <a:ext cx="7616245" cy="84604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a:solidFill>
                  <a:schemeClr val="accent5">
                    <a:lumMod val="40000"/>
                    <a:lumOff val="60000"/>
                  </a:schemeClr>
                </a:solidFill>
              </a:rPr>
              <a:t>Achieve useful records of COVID-19 to get good measures for further analysis</a:t>
            </a:r>
          </a:p>
        </p:txBody>
      </p:sp>
      <p:sp>
        <p:nvSpPr>
          <p:cNvPr id="11" name="Title 1">
            <a:extLst>
              <a:ext uri="{FF2B5EF4-FFF2-40B4-BE49-F238E27FC236}">
                <a16:creationId xmlns:a16="http://schemas.microsoft.com/office/drawing/2014/main" id="{022DEF19-1290-41AA-97EB-873CC9D58FA8}"/>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1</a:t>
            </a:r>
          </a:p>
        </p:txBody>
      </p:sp>
      <p:pic>
        <p:nvPicPr>
          <p:cNvPr id="3" name="Picture 3" descr="A picture containing hand, plant, colorful&#10;&#10;Description automatically generated">
            <a:extLst>
              <a:ext uri="{FF2B5EF4-FFF2-40B4-BE49-F238E27FC236}">
                <a16:creationId xmlns:a16="http://schemas.microsoft.com/office/drawing/2014/main" id="{5C2DEFBD-0156-47CC-85B3-C393BBC164BE}"/>
              </a:ext>
            </a:extLst>
          </p:cNvPr>
          <p:cNvPicPr>
            <a:picLocks noChangeAspect="1"/>
          </p:cNvPicPr>
          <p:nvPr/>
        </p:nvPicPr>
        <p:blipFill>
          <a:blip r:embed="rId2"/>
          <a:stretch>
            <a:fillRect/>
          </a:stretch>
        </p:blipFill>
        <p:spPr>
          <a:xfrm>
            <a:off x="8057029" y="1327897"/>
            <a:ext cx="2286000" cy="2286000"/>
          </a:xfrm>
          <a:prstGeom prst="rect">
            <a:avLst/>
          </a:prstGeom>
        </p:spPr>
      </p:pic>
      <p:pic>
        <p:nvPicPr>
          <p:cNvPr id="8" name="Picture 3" descr="A picture containing hand, plant, colorful&#10;&#10;Description automatically generated">
            <a:extLst>
              <a:ext uri="{FF2B5EF4-FFF2-40B4-BE49-F238E27FC236}">
                <a16:creationId xmlns:a16="http://schemas.microsoft.com/office/drawing/2014/main" id="{A6D95189-3503-4A58-95DB-7FE15E5BC6C5}"/>
              </a:ext>
            </a:extLst>
          </p:cNvPr>
          <p:cNvPicPr>
            <a:picLocks noChangeAspect="1"/>
          </p:cNvPicPr>
          <p:nvPr/>
        </p:nvPicPr>
        <p:blipFill>
          <a:blip r:embed="rId2"/>
          <a:stretch>
            <a:fillRect/>
          </a:stretch>
        </p:blipFill>
        <p:spPr>
          <a:xfrm>
            <a:off x="7362263" y="1182220"/>
            <a:ext cx="874059" cy="874059"/>
          </a:xfrm>
          <a:prstGeom prst="rect">
            <a:avLst/>
          </a:prstGeom>
        </p:spPr>
      </p:pic>
    </p:spTree>
    <p:extLst>
      <p:ext uri="{BB962C8B-B14F-4D97-AF65-F5344CB8AC3E}">
        <p14:creationId xmlns:p14="http://schemas.microsoft.com/office/powerpoint/2010/main" val="182354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dirty="0">
                <a:ea typeface="+mj-lt"/>
                <a:cs typeface="+mj-lt"/>
              </a:rPr>
              <a:t>USA Choropleth Map</a:t>
            </a:r>
            <a:endParaRPr lang="en-US" sz="3600" dirty="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467906"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10</a:t>
            </a:r>
            <a:endParaRPr lang="en-US"/>
          </a:p>
        </p:txBody>
      </p:sp>
      <p:pic>
        <p:nvPicPr>
          <p:cNvPr id="3" name="Picture 5" descr="Map&#10;&#10;Description automatically generated">
            <a:extLst>
              <a:ext uri="{FF2B5EF4-FFF2-40B4-BE49-F238E27FC236}">
                <a16:creationId xmlns:a16="http://schemas.microsoft.com/office/drawing/2014/main" id="{2FF62700-FAF7-4EA6-936C-006F9A2965CE}"/>
              </a:ext>
            </a:extLst>
          </p:cNvPr>
          <p:cNvPicPr>
            <a:picLocks noChangeAspect="1"/>
          </p:cNvPicPr>
          <p:nvPr/>
        </p:nvPicPr>
        <p:blipFill>
          <a:blip r:embed="rId2"/>
          <a:stretch>
            <a:fillRect/>
          </a:stretch>
        </p:blipFill>
        <p:spPr>
          <a:xfrm>
            <a:off x="2182159" y="1792211"/>
            <a:ext cx="7472231" cy="3320866"/>
          </a:xfrm>
          <a:prstGeom prst="rect">
            <a:avLst/>
          </a:prstGeom>
        </p:spPr>
      </p:pic>
      <p:sp>
        <p:nvSpPr>
          <p:cNvPr id="5" name="Title 1">
            <a:extLst>
              <a:ext uri="{FF2B5EF4-FFF2-40B4-BE49-F238E27FC236}">
                <a16:creationId xmlns:a16="http://schemas.microsoft.com/office/drawing/2014/main" id="{BD117DA5-1A61-49A4-A3FC-E7B33F797BA8}"/>
              </a:ext>
            </a:extLst>
          </p:cNvPr>
          <p:cNvSpPr txBox="1">
            <a:spLocks/>
          </p:cNvSpPr>
          <p:nvPr/>
        </p:nvSpPr>
        <p:spPr bwMode="gray">
          <a:xfrm>
            <a:off x="1703131" y="5064757"/>
            <a:ext cx="8500685" cy="11317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800" dirty="0">
                <a:ea typeface="+mj-lt"/>
                <a:cs typeface="+mj-lt"/>
              </a:rPr>
              <a:t>Displays as a choropleth map of top most confirmed cases of ten USA </a:t>
            </a:r>
            <a:r>
              <a:rPr lang="en-GB" sz="1800">
                <a:ea typeface="+mj-lt"/>
                <a:cs typeface="+mj-lt"/>
              </a:rPr>
              <a:t>States. When hover on each plot, it will display exact figure.</a:t>
            </a:r>
            <a:endParaRPr lang="en-US"/>
          </a:p>
          <a:p>
            <a:pPr algn="ctr"/>
            <a:endParaRPr lang="en-GB" sz="2000" dirty="0"/>
          </a:p>
        </p:txBody>
      </p:sp>
    </p:spTree>
    <p:extLst>
      <p:ext uri="{BB962C8B-B14F-4D97-AF65-F5344CB8AC3E}">
        <p14:creationId xmlns:p14="http://schemas.microsoft.com/office/powerpoint/2010/main" val="313573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a:ea typeface="+mj-lt"/>
                <a:cs typeface="+mj-lt"/>
              </a:rPr>
              <a:t>World's Choropleth Map</a:t>
            </a:r>
            <a:endParaRPr lang="en-US" sz="360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46925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11</a:t>
            </a:r>
            <a:endParaRPr lang="en-US" sz="2800" dirty="0"/>
          </a:p>
        </p:txBody>
      </p:sp>
      <p:pic>
        <p:nvPicPr>
          <p:cNvPr id="5" name="Picture 5" descr="Map&#10;&#10;Description automatically generated">
            <a:extLst>
              <a:ext uri="{FF2B5EF4-FFF2-40B4-BE49-F238E27FC236}">
                <a16:creationId xmlns:a16="http://schemas.microsoft.com/office/drawing/2014/main" id="{5C0C9FCC-0B02-49A4-B7B5-83DA93E42AE1}"/>
              </a:ext>
            </a:extLst>
          </p:cNvPr>
          <p:cNvPicPr>
            <a:picLocks noChangeAspect="1"/>
          </p:cNvPicPr>
          <p:nvPr/>
        </p:nvPicPr>
        <p:blipFill>
          <a:blip r:embed="rId2"/>
          <a:stretch>
            <a:fillRect/>
          </a:stretch>
        </p:blipFill>
        <p:spPr>
          <a:xfrm>
            <a:off x="2075329" y="1680919"/>
            <a:ext cx="7426960" cy="3434306"/>
          </a:xfrm>
          <a:prstGeom prst="rect">
            <a:avLst/>
          </a:prstGeom>
        </p:spPr>
      </p:pic>
      <p:sp>
        <p:nvSpPr>
          <p:cNvPr id="3" name="Title 1">
            <a:extLst>
              <a:ext uri="{FF2B5EF4-FFF2-40B4-BE49-F238E27FC236}">
                <a16:creationId xmlns:a16="http://schemas.microsoft.com/office/drawing/2014/main" id="{A3273BDD-7682-4D28-9C46-50911E471F5F}"/>
              </a:ext>
            </a:extLst>
          </p:cNvPr>
          <p:cNvSpPr txBox="1">
            <a:spLocks/>
          </p:cNvSpPr>
          <p:nvPr/>
        </p:nvSpPr>
        <p:spPr bwMode="gray">
          <a:xfrm>
            <a:off x="1559845" y="5064757"/>
            <a:ext cx="8500685" cy="113175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800" dirty="0">
                <a:ea typeface="+mj-lt"/>
                <a:cs typeface="+mj-lt"/>
              </a:rPr>
              <a:t>Displays as a choropleth map with Ranks on confirmed cases of each </a:t>
            </a:r>
            <a:r>
              <a:rPr lang="en-GB" sz="1800">
                <a:ea typeface="+mj-lt"/>
                <a:cs typeface="+mj-lt"/>
              </a:rPr>
              <a:t>Country. When hover on each plot, it will display rank number.</a:t>
            </a:r>
            <a:endParaRPr lang="en-US"/>
          </a:p>
          <a:p>
            <a:pPr algn="ctr"/>
            <a:endParaRPr lang="en-GB" sz="2000" dirty="0"/>
          </a:p>
        </p:txBody>
      </p:sp>
    </p:spTree>
    <p:extLst>
      <p:ext uri="{BB962C8B-B14F-4D97-AF65-F5344CB8AC3E}">
        <p14:creationId xmlns:p14="http://schemas.microsoft.com/office/powerpoint/2010/main" val="256359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dirty="0">
                <a:ea typeface="+mj-lt"/>
                <a:cs typeface="+mj-lt"/>
              </a:rPr>
              <a:t>Benefits</a:t>
            </a:r>
            <a:endParaRPr lang="en-US" sz="3600" dirty="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47941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12</a:t>
            </a:r>
            <a:endParaRPr lang="en-US" sz="2800" dirty="0"/>
          </a:p>
        </p:txBody>
      </p:sp>
      <p:sp>
        <p:nvSpPr>
          <p:cNvPr id="5" name="Title 1">
            <a:extLst>
              <a:ext uri="{FF2B5EF4-FFF2-40B4-BE49-F238E27FC236}">
                <a16:creationId xmlns:a16="http://schemas.microsoft.com/office/drawing/2014/main" id="{6EF04F22-202E-43F4-BD65-4E876DD26E3D}"/>
              </a:ext>
            </a:extLst>
          </p:cNvPr>
          <p:cNvSpPr txBox="1">
            <a:spLocks/>
          </p:cNvSpPr>
          <p:nvPr/>
        </p:nvSpPr>
        <p:spPr bwMode="gray">
          <a:xfrm>
            <a:off x="1020731" y="1734817"/>
            <a:ext cx="9811363" cy="367733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800" dirty="0">
              <a:solidFill>
                <a:schemeClr val="accent5">
                  <a:lumMod val="40000"/>
                  <a:lumOff val="60000"/>
                </a:schemeClr>
              </a:solidFill>
            </a:endParaRPr>
          </a:p>
        </p:txBody>
      </p:sp>
      <p:sp>
        <p:nvSpPr>
          <p:cNvPr id="7" name="Title 1">
            <a:extLst>
              <a:ext uri="{FF2B5EF4-FFF2-40B4-BE49-F238E27FC236}">
                <a16:creationId xmlns:a16="http://schemas.microsoft.com/office/drawing/2014/main" id="{38703DD7-D9AE-4F2F-8F8F-F848ED8021FF}"/>
              </a:ext>
            </a:extLst>
          </p:cNvPr>
          <p:cNvSpPr txBox="1">
            <a:spLocks/>
          </p:cNvSpPr>
          <p:nvPr/>
        </p:nvSpPr>
        <p:spPr bwMode="gray">
          <a:xfrm>
            <a:off x="1010571" y="2684777"/>
            <a:ext cx="9811363" cy="367733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Symbol"/>
              <a:buChar char="•"/>
            </a:pPr>
            <a:r>
              <a:rPr lang="en-GB" sz="1650">
                <a:ea typeface="+mj-lt"/>
                <a:cs typeface="+mj-lt"/>
              </a:rPr>
              <a:t>Achieving top most confirmed cases, deaths, recovers, critical, tests of each country, we can have good measures and will be useful for further analysis to make decision in each country.</a:t>
            </a:r>
            <a:endParaRPr lang="en-GB" sz="1650" dirty="0">
              <a:ea typeface="+mj-lt"/>
              <a:cs typeface="+mj-lt"/>
            </a:endParaRPr>
          </a:p>
          <a:p>
            <a:endParaRPr lang="en-GB" sz="1650" dirty="0">
              <a:ea typeface="+mj-lt"/>
              <a:cs typeface="+mj-lt"/>
            </a:endParaRPr>
          </a:p>
          <a:p>
            <a:pPr marL="285750" indent="-285750">
              <a:buFont typeface="Symbol"/>
              <a:buChar char="•"/>
            </a:pPr>
            <a:r>
              <a:rPr lang="en-GB" sz="1650">
                <a:ea typeface="+mj-lt"/>
                <a:cs typeface="+mj-lt"/>
              </a:rPr>
              <a:t>For each state from the USA country, by achieving top most confirmed cases, deaths, recovers, tests, we can have good measures and will be useful for further analysis to make decision in each state of the USA country.</a:t>
            </a:r>
            <a:endParaRPr lang="en-GB" sz="1650" dirty="0">
              <a:ea typeface="+mj-lt"/>
              <a:cs typeface="+mj-lt"/>
            </a:endParaRPr>
          </a:p>
          <a:p>
            <a:endParaRPr lang="en-GB" sz="1650" dirty="0">
              <a:ea typeface="+mj-lt"/>
              <a:cs typeface="+mj-lt"/>
            </a:endParaRPr>
          </a:p>
          <a:p>
            <a:pPr marL="285750" indent="-285750">
              <a:buFont typeface="Symbol"/>
              <a:buChar char="•"/>
            </a:pPr>
            <a:r>
              <a:rPr lang="en-GB" sz="1650">
                <a:ea typeface="+mj-lt"/>
                <a:cs typeface="+mj-lt"/>
              </a:rPr>
              <a:t>By achieving COVID-19 timeseries of the USA country, we can have comparison on first five months and last five months of confirmed cases increased day by day and how many are getting recovered daily.</a:t>
            </a:r>
            <a:endParaRPr lang="en-GB" sz="1650" dirty="0">
              <a:ea typeface="+mj-lt"/>
              <a:cs typeface="+mj-lt"/>
            </a:endParaRPr>
          </a:p>
          <a:p>
            <a:pPr marL="285750" indent="-285750">
              <a:buFont typeface="Symbol"/>
              <a:buChar char="•"/>
            </a:pPr>
            <a:endParaRPr lang="en-GB" sz="1650" dirty="0">
              <a:ea typeface="+mj-lt"/>
              <a:cs typeface="+mj-lt"/>
            </a:endParaRPr>
          </a:p>
          <a:p>
            <a:pPr marL="285750" indent="-285750">
              <a:buFont typeface="Symbol"/>
              <a:buChar char="•"/>
            </a:pPr>
            <a:r>
              <a:rPr lang="en-GB" sz="1650">
                <a:ea typeface="+mj-lt"/>
                <a:cs typeface="+mj-lt"/>
              </a:rPr>
              <a:t>Get ranks for all the countries based on confirmed cases of each country.</a:t>
            </a:r>
            <a:endParaRPr lang="en-GB" sz="1650" dirty="0">
              <a:ea typeface="+mj-lt"/>
              <a:cs typeface="+mj-lt"/>
            </a:endParaRPr>
          </a:p>
          <a:p>
            <a:endParaRPr lang="en-GB" sz="1650" dirty="0">
              <a:ea typeface="+mj-lt"/>
              <a:cs typeface="+mj-lt"/>
            </a:endParaRPr>
          </a:p>
          <a:p>
            <a:pPr marL="285750" indent="-285750">
              <a:buFont typeface="Symbol"/>
              <a:buChar char="•"/>
            </a:pPr>
            <a:r>
              <a:rPr lang="en-GB" sz="1650">
                <a:ea typeface="+mj-lt"/>
                <a:cs typeface="+mj-lt"/>
              </a:rPr>
              <a:t>Visualising (On Django Application) all the achieved data with automated pipeline within Apache Airflow, we will have good visual understanding with Bar chart, Line chart and map plots.</a:t>
            </a:r>
          </a:p>
          <a:p>
            <a:endParaRPr lang="en-GB" sz="1800" dirty="0">
              <a:solidFill>
                <a:schemeClr val="accent5">
                  <a:lumMod val="40000"/>
                  <a:lumOff val="60000"/>
                </a:schemeClr>
              </a:solidFill>
            </a:endParaRPr>
          </a:p>
        </p:txBody>
      </p:sp>
    </p:spTree>
    <p:extLst>
      <p:ext uri="{BB962C8B-B14F-4D97-AF65-F5344CB8AC3E}">
        <p14:creationId xmlns:p14="http://schemas.microsoft.com/office/powerpoint/2010/main" val="263786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799440"/>
            <a:ext cx="8825658" cy="874015"/>
          </a:xfrm>
        </p:spPr>
        <p:txBody>
          <a:bodyPr/>
          <a:lstStyle/>
          <a:p>
            <a:r>
              <a:rPr lang="en-GB" sz="3600" dirty="0">
                <a:ea typeface="+mj-lt"/>
                <a:cs typeface="+mj-lt"/>
              </a:rPr>
              <a:t>Description</a:t>
            </a:r>
            <a:endParaRPr lang="en-US" sz="3600" dirty="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601599"/>
            <a:ext cx="9759192" cy="76898"/>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 name="Title 1">
            <a:extLst>
              <a:ext uri="{FF2B5EF4-FFF2-40B4-BE49-F238E27FC236}">
                <a16:creationId xmlns:a16="http://schemas.microsoft.com/office/drawing/2014/main" id="{C712AC5D-62DA-4B79-9F12-D8068285A653}"/>
              </a:ext>
            </a:extLst>
          </p:cNvPr>
          <p:cNvSpPr txBox="1">
            <a:spLocks/>
          </p:cNvSpPr>
          <p:nvPr/>
        </p:nvSpPr>
        <p:spPr bwMode="gray">
          <a:xfrm>
            <a:off x="1139574" y="3091033"/>
            <a:ext cx="8825658" cy="8740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800"/>
          </a:p>
        </p:txBody>
      </p:sp>
      <p:sp>
        <p:nvSpPr>
          <p:cNvPr id="8" name="Title 1">
            <a:extLst>
              <a:ext uri="{FF2B5EF4-FFF2-40B4-BE49-F238E27FC236}">
                <a16:creationId xmlns:a16="http://schemas.microsoft.com/office/drawing/2014/main" id="{D708F894-A5F9-4885-A392-D927716855A2}"/>
              </a:ext>
            </a:extLst>
          </p:cNvPr>
          <p:cNvSpPr txBox="1">
            <a:spLocks/>
          </p:cNvSpPr>
          <p:nvPr/>
        </p:nvSpPr>
        <p:spPr bwMode="gray">
          <a:xfrm>
            <a:off x="1020731" y="1734817"/>
            <a:ext cx="9811363" cy="367733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solidFill>
                  <a:schemeClr val="bg1"/>
                </a:solidFill>
                <a:ea typeface="+mj-lt"/>
                <a:cs typeface="+mj-lt"/>
              </a:rPr>
              <a:t>In this project, we will get latest datasets to prepare them for an Analysis. </a:t>
            </a:r>
            <a:endParaRPr lang="en-US">
              <a:solidFill>
                <a:schemeClr val="bg1"/>
              </a:solidFill>
              <a:ea typeface="+mj-lt"/>
              <a:cs typeface="+mj-lt"/>
            </a:endParaRPr>
          </a:p>
          <a:p>
            <a:endParaRPr lang="en-GB" sz="1800" dirty="0">
              <a:solidFill>
                <a:schemeClr val="bg1"/>
              </a:solidFill>
              <a:ea typeface="+mj-lt"/>
              <a:cs typeface="+mj-lt"/>
            </a:endParaRPr>
          </a:p>
          <a:p>
            <a:r>
              <a:rPr lang="en-GB" sz="1800" dirty="0">
                <a:solidFill>
                  <a:schemeClr val="bg1"/>
                </a:solidFill>
                <a:ea typeface="+mj-lt"/>
                <a:cs typeface="+mj-lt"/>
              </a:rPr>
              <a:t>we are going to work with the COVID19 dataset, published by John Hopkins University, which consists of the data related to the cumulative number of total confirmed cases, deaths, recovers, critical, tests in each Country and timeseries datasets of each Country. </a:t>
            </a:r>
            <a:endParaRPr lang="en-GB">
              <a:solidFill>
                <a:schemeClr val="bg1"/>
              </a:solidFill>
              <a:ea typeface="+mj-lt"/>
              <a:cs typeface="+mj-lt"/>
            </a:endParaRPr>
          </a:p>
          <a:p>
            <a:endParaRPr lang="en-GB" sz="1800" dirty="0">
              <a:solidFill>
                <a:schemeClr val="bg1"/>
              </a:solidFill>
              <a:ea typeface="+mj-lt"/>
              <a:cs typeface="+mj-lt"/>
            </a:endParaRPr>
          </a:p>
          <a:p>
            <a:r>
              <a:rPr lang="en-GB" sz="1800" dirty="0">
                <a:solidFill>
                  <a:schemeClr val="bg1"/>
                </a:solidFill>
                <a:ea typeface="+mj-lt"/>
                <a:cs typeface="+mj-lt"/>
              </a:rPr>
              <a:t>Also, we have another dataset consist of various states in the USA and store them in our RDBMS. </a:t>
            </a:r>
            <a:endParaRPr lang="en-US">
              <a:solidFill>
                <a:schemeClr val="bg1"/>
              </a:solidFill>
              <a:ea typeface="+mj-lt"/>
              <a:cs typeface="+mj-lt"/>
            </a:endParaRPr>
          </a:p>
          <a:p>
            <a:endParaRPr lang="en-GB" sz="1800" dirty="0">
              <a:solidFill>
                <a:schemeClr val="bg1"/>
              </a:solidFill>
              <a:ea typeface="+mj-lt"/>
              <a:cs typeface="+mj-lt"/>
            </a:endParaRPr>
          </a:p>
          <a:p>
            <a:r>
              <a:rPr lang="en-GB" sz="1800" dirty="0">
                <a:solidFill>
                  <a:schemeClr val="bg1"/>
                </a:solidFill>
                <a:ea typeface="+mj-lt"/>
                <a:cs typeface="+mj-lt"/>
              </a:rPr>
              <a:t>We are going to separately achieve top most confirmed cases, deaths, recovers, critical, tests country wise and state wise from the USA country with timeseries.</a:t>
            </a:r>
            <a:endParaRPr lang="en-US">
              <a:solidFill>
                <a:schemeClr val="bg1"/>
              </a:solidFill>
            </a:endParaRPr>
          </a:p>
        </p:txBody>
      </p:sp>
      <p:sp>
        <p:nvSpPr>
          <p:cNvPr id="10" name="Title 1">
            <a:extLst>
              <a:ext uri="{FF2B5EF4-FFF2-40B4-BE49-F238E27FC236}">
                <a16:creationId xmlns:a16="http://schemas.microsoft.com/office/drawing/2014/main" id="{62320935-7EE4-4D81-AB37-97CA7185D7F4}"/>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2</a:t>
            </a:r>
          </a:p>
        </p:txBody>
      </p:sp>
    </p:spTree>
    <p:extLst>
      <p:ext uri="{BB962C8B-B14F-4D97-AF65-F5344CB8AC3E}">
        <p14:creationId xmlns:p14="http://schemas.microsoft.com/office/powerpoint/2010/main" val="24609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dirty="0">
                <a:ea typeface="+mj-lt"/>
                <a:cs typeface="+mj-lt"/>
              </a:rPr>
              <a:t>Basic Design</a:t>
            </a:r>
            <a:endParaRPr lang="en-US" sz="3600" dirty="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76960" y="137411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pic>
        <p:nvPicPr>
          <p:cNvPr id="634" name="Picture 634" descr="Diagram&#10;&#10;Description automatically generated">
            <a:extLst>
              <a:ext uri="{FF2B5EF4-FFF2-40B4-BE49-F238E27FC236}">
                <a16:creationId xmlns:a16="http://schemas.microsoft.com/office/drawing/2014/main" id="{DFFDE2FB-3801-4304-A466-9A79C8B5B200}"/>
              </a:ext>
            </a:extLst>
          </p:cNvPr>
          <p:cNvPicPr>
            <a:picLocks noChangeAspect="1"/>
          </p:cNvPicPr>
          <p:nvPr/>
        </p:nvPicPr>
        <p:blipFill>
          <a:blip r:embed="rId2"/>
          <a:stretch>
            <a:fillRect/>
          </a:stretch>
        </p:blipFill>
        <p:spPr>
          <a:xfrm>
            <a:off x="604397" y="1820593"/>
            <a:ext cx="5560870" cy="4307146"/>
          </a:xfrm>
          <a:prstGeom prst="rect">
            <a:avLst/>
          </a:prstGeom>
        </p:spPr>
      </p:pic>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7" name="TextBox 636">
            <a:extLst>
              <a:ext uri="{FF2B5EF4-FFF2-40B4-BE49-F238E27FC236}">
                <a16:creationId xmlns:a16="http://schemas.microsoft.com/office/drawing/2014/main" id="{1E3797A4-0C17-4F74-BCCB-40C3776E6E68}"/>
              </a:ext>
            </a:extLst>
          </p:cNvPr>
          <p:cNvSpPr txBox="1"/>
          <p:nvPr/>
        </p:nvSpPr>
        <p:spPr>
          <a:xfrm>
            <a:off x="6080621" y="1578532"/>
            <a:ext cx="549059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rPr>
              <a:t>Step 1:</a:t>
            </a:r>
            <a:r>
              <a:rPr lang="en-US" sz="1200">
                <a:solidFill>
                  <a:schemeClr val="accent5">
                    <a:lumMod val="40000"/>
                    <a:lumOff val="60000"/>
                  </a:schemeClr>
                </a:solidFill>
              </a:rPr>
              <a:t> Kafka producer will fetch three datasets from an API and filter columns of datasets as needed.</a:t>
            </a:r>
          </a:p>
          <a:p>
            <a:endParaRPr lang="en-US" sz="1200">
              <a:solidFill>
                <a:schemeClr val="accent5">
                  <a:lumMod val="40000"/>
                  <a:lumOff val="60000"/>
                </a:schemeClr>
              </a:solidFill>
            </a:endParaRPr>
          </a:p>
          <a:p>
            <a:r>
              <a:rPr lang="en-US" sz="1200">
                <a:solidFill>
                  <a:schemeClr val="bg1"/>
                </a:solidFill>
              </a:rPr>
              <a:t>Step 2: </a:t>
            </a:r>
            <a:r>
              <a:rPr lang="en-US" sz="1200">
                <a:solidFill>
                  <a:schemeClr val="accent5">
                    <a:lumMod val="40000"/>
                    <a:lumOff val="60000"/>
                  </a:schemeClr>
                </a:solidFill>
              </a:rPr>
              <a:t>Kafka producer will make filtered datasets available for Kafka consumer to consume those</a:t>
            </a:r>
          </a:p>
          <a:p>
            <a:r>
              <a:rPr lang="en-US" sz="1200">
                <a:solidFill>
                  <a:schemeClr val="accent5">
                    <a:lumMod val="40000"/>
                    <a:lumOff val="60000"/>
                  </a:schemeClr>
                </a:solidFill>
              </a:rPr>
              <a:t>Datasets.</a:t>
            </a:r>
          </a:p>
          <a:p>
            <a:endParaRPr lang="en-US" sz="1200">
              <a:solidFill>
                <a:schemeClr val="accent5">
                  <a:lumMod val="40000"/>
                  <a:lumOff val="60000"/>
                </a:schemeClr>
              </a:solidFill>
            </a:endParaRPr>
          </a:p>
          <a:p>
            <a:r>
              <a:rPr lang="en-US" sz="1200">
                <a:solidFill>
                  <a:schemeClr val="bg1"/>
                </a:solidFill>
              </a:rPr>
              <a:t>Step 3:</a:t>
            </a:r>
            <a:r>
              <a:rPr lang="en-US" sz="1200">
                <a:solidFill>
                  <a:schemeClr val="accent5">
                    <a:lumMod val="40000"/>
                    <a:lumOff val="60000"/>
                  </a:schemeClr>
                </a:solidFill>
              </a:rPr>
              <a:t> Kafka consumer will consume datasets from Kafka producer and save them into RDBMS (MySQL).</a:t>
            </a:r>
          </a:p>
          <a:p>
            <a:endParaRPr lang="en-US" sz="1200">
              <a:solidFill>
                <a:schemeClr val="accent5">
                  <a:lumMod val="40000"/>
                  <a:lumOff val="60000"/>
                </a:schemeClr>
              </a:solidFill>
            </a:endParaRPr>
          </a:p>
          <a:p>
            <a:r>
              <a:rPr lang="en-US" sz="1200">
                <a:solidFill>
                  <a:schemeClr val="bg1"/>
                </a:solidFill>
              </a:rPr>
              <a:t>Step 4:</a:t>
            </a:r>
            <a:r>
              <a:rPr lang="en-US" sz="1200">
                <a:solidFill>
                  <a:schemeClr val="accent5">
                    <a:lumMod val="40000"/>
                    <a:lumOff val="60000"/>
                  </a:schemeClr>
                </a:solidFill>
              </a:rPr>
              <a:t> Using PySpark, all the datasets from RDBMS will be ingested to the HDFS as a CSV file.</a:t>
            </a:r>
          </a:p>
          <a:p>
            <a:endParaRPr lang="en-US" sz="1200">
              <a:solidFill>
                <a:schemeClr val="accent5">
                  <a:lumMod val="40000"/>
                  <a:lumOff val="60000"/>
                </a:schemeClr>
              </a:solidFill>
            </a:endParaRPr>
          </a:p>
          <a:p>
            <a:r>
              <a:rPr lang="en-US" sz="1200">
                <a:solidFill>
                  <a:schemeClr val="bg1"/>
                </a:solidFill>
              </a:rPr>
              <a:t>Step 5: </a:t>
            </a:r>
            <a:r>
              <a:rPr lang="en-US" sz="1200">
                <a:solidFill>
                  <a:schemeClr val="accent5">
                    <a:lumMod val="40000"/>
                    <a:lumOff val="60000"/>
                  </a:schemeClr>
                </a:solidFill>
              </a:rPr>
              <a:t>By enabling support of Hive to PySpark, we will create Hive External table from HDFS data lakes.</a:t>
            </a:r>
          </a:p>
          <a:p>
            <a:endParaRPr lang="en-US" sz="1200">
              <a:solidFill>
                <a:schemeClr val="accent5">
                  <a:lumMod val="40000"/>
                  <a:lumOff val="60000"/>
                </a:schemeClr>
              </a:solidFill>
            </a:endParaRPr>
          </a:p>
          <a:p>
            <a:r>
              <a:rPr lang="en-US" sz="1200">
                <a:solidFill>
                  <a:schemeClr val="bg1"/>
                </a:solidFill>
              </a:rPr>
              <a:t>Step 6:</a:t>
            </a:r>
            <a:r>
              <a:rPr lang="en-US" sz="1200">
                <a:solidFill>
                  <a:schemeClr val="accent5">
                    <a:lumMod val="40000"/>
                    <a:lumOff val="60000"/>
                  </a:schemeClr>
                </a:solidFill>
              </a:rPr>
              <a:t> From Hive External table we will get data, aggregate those data as our needs and create ten new</a:t>
            </a:r>
          </a:p>
          <a:p>
            <a:r>
              <a:rPr lang="en-US" sz="1200">
                <a:solidFill>
                  <a:schemeClr val="accent5">
                    <a:lumMod val="40000"/>
                    <a:lumOff val="60000"/>
                  </a:schemeClr>
                </a:solidFill>
              </a:rPr>
              <a:t>Internal tables within Hive.</a:t>
            </a:r>
          </a:p>
          <a:p>
            <a:endParaRPr lang="en-US" sz="1200">
              <a:solidFill>
                <a:schemeClr val="accent5">
                  <a:lumMod val="40000"/>
                  <a:lumOff val="60000"/>
                </a:schemeClr>
              </a:solidFill>
            </a:endParaRPr>
          </a:p>
          <a:p>
            <a:r>
              <a:rPr lang="en-US" sz="1200">
                <a:solidFill>
                  <a:schemeClr val="bg1"/>
                </a:solidFill>
              </a:rPr>
              <a:t>Step 7:</a:t>
            </a:r>
            <a:r>
              <a:rPr lang="en-US" sz="1200">
                <a:solidFill>
                  <a:schemeClr val="accent5">
                    <a:lumMod val="40000"/>
                    <a:lumOff val="60000"/>
                  </a:schemeClr>
                </a:solidFill>
              </a:rPr>
              <a:t> Store all tables of useful data to RDBMS (PostgreSQL) for further analysis.</a:t>
            </a:r>
          </a:p>
          <a:p>
            <a:endParaRPr lang="en-US" sz="1200">
              <a:solidFill>
                <a:schemeClr val="accent5">
                  <a:lumMod val="40000"/>
                  <a:lumOff val="60000"/>
                </a:schemeClr>
              </a:solidFill>
            </a:endParaRPr>
          </a:p>
          <a:p>
            <a:r>
              <a:rPr lang="en-US" sz="1200">
                <a:solidFill>
                  <a:schemeClr val="bg1"/>
                </a:solidFill>
              </a:rPr>
              <a:t>Step 8:</a:t>
            </a:r>
            <a:r>
              <a:rPr lang="en-US" sz="1200">
                <a:solidFill>
                  <a:schemeClr val="accent5">
                    <a:lumMod val="40000"/>
                    <a:lumOff val="60000"/>
                  </a:schemeClr>
                </a:solidFill>
              </a:rPr>
              <a:t> Visualizing all useful data from PostgreSQL database using Django Application.</a:t>
            </a:r>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3</a:t>
            </a:r>
          </a:p>
        </p:txBody>
      </p:sp>
      <p:sp>
        <p:nvSpPr>
          <p:cNvPr id="5" name="Title 1">
            <a:extLst>
              <a:ext uri="{FF2B5EF4-FFF2-40B4-BE49-F238E27FC236}">
                <a16:creationId xmlns:a16="http://schemas.microsoft.com/office/drawing/2014/main" id="{D5EAC28E-4693-4778-B4A0-5A8413384EB4}"/>
              </a:ext>
            </a:extLst>
          </p:cNvPr>
          <p:cNvSpPr txBox="1">
            <a:spLocks/>
          </p:cNvSpPr>
          <p:nvPr/>
        </p:nvSpPr>
        <p:spPr bwMode="gray">
          <a:xfrm>
            <a:off x="4499971" y="1716217"/>
            <a:ext cx="1749218" cy="33553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200" dirty="0">
                <a:ea typeface="+mj-lt"/>
                <a:cs typeface="+mj-lt"/>
              </a:rPr>
              <a:t>Apache Airflow</a:t>
            </a:r>
            <a:endParaRPr lang="en-US" sz="1200"/>
          </a:p>
        </p:txBody>
      </p:sp>
    </p:spTree>
    <p:extLst>
      <p:ext uri="{BB962C8B-B14F-4D97-AF65-F5344CB8AC3E}">
        <p14:creationId xmlns:p14="http://schemas.microsoft.com/office/powerpoint/2010/main" val="256291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dirty="0">
                <a:ea typeface="+mj-lt"/>
                <a:cs typeface="+mj-lt"/>
              </a:rPr>
              <a:t>API Datasets to Tables</a:t>
            </a:r>
            <a:endParaRPr lang="en-US" sz="3600" dirty="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4</a:t>
            </a:r>
          </a:p>
        </p:txBody>
      </p:sp>
      <p:pic>
        <p:nvPicPr>
          <p:cNvPr id="3" name="Picture 8" descr="Graphical user interface, text&#10;&#10;Description automatically generated">
            <a:extLst>
              <a:ext uri="{FF2B5EF4-FFF2-40B4-BE49-F238E27FC236}">
                <a16:creationId xmlns:a16="http://schemas.microsoft.com/office/drawing/2014/main" id="{0772845D-FD35-4F93-8D14-AF88652AA4D7}"/>
              </a:ext>
            </a:extLst>
          </p:cNvPr>
          <p:cNvPicPr>
            <a:picLocks noChangeAspect="1"/>
          </p:cNvPicPr>
          <p:nvPr/>
        </p:nvPicPr>
        <p:blipFill>
          <a:blip r:embed="rId2"/>
          <a:stretch>
            <a:fillRect/>
          </a:stretch>
        </p:blipFill>
        <p:spPr>
          <a:xfrm>
            <a:off x="5669280" y="4594160"/>
            <a:ext cx="5339080" cy="1135136"/>
          </a:xfrm>
          <a:prstGeom prst="rect">
            <a:avLst/>
          </a:prstGeom>
        </p:spPr>
      </p:pic>
      <p:pic>
        <p:nvPicPr>
          <p:cNvPr id="9" name="Picture 9">
            <a:extLst>
              <a:ext uri="{FF2B5EF4-FFF2-40B4-BE49-F238E27FC236}">
                <a16:creationId xmlns:a16="http://schemas.microsoft.com/office/drawing/2014/main" id="{A7F3C327-DE85-423D-8E81-D7C45A836D31}"/>
              </a:ext>
            </a:extLst>
          </p:cNvPr>
          <p:cNvPicPr>
            <a:picLocks noChangeAspect="1"/>
          </p:cNvPicPr>
          <p:nvPr/>
        </p:nvPicPr>
        <p:blipFill>
          <a:blip r:embed="rId3"/>
          <a:stretch>
            <a:fillRect/>
          </a:stretch>
        </p:blipFill>
        <p:spPr>
          <a:xfrm>
            <a:off x="5669280" y="3480111"/>
            <a:ext cx="5334000" cy="1127138"/>
          </a:xfrm>
          <a:prstGeom prst="rect">
            <a:avLst/>
          </a:prstGeom>
        </p:spPr>
      </p:pic>
      <p:pic>
        <p:nvPicPr>
          <p:cNvPr id="10" name="Picture 10">
            <a:extLst>
              <a:ext uri="{FF2B5EF4-FFF2-40B4-BE49-F238E27FC236}">
                <a16:creationId xmlns:a16="http://schemas.microsoft.com/office/drawing/2014/main" id="{EB39DA9B-CAE6-42DE-A948-A2C53FD6BF1E}"/>
              </a:ext>
            </a:extLst>
          </p:cNvPr>
          <p:cNvPicPr>
            <a:picLocks noChangeAspect="1"/>
          </p:cNvPicPr>
          <p:nvPr/>
        </p:nvPicPr>
        <p:blipFill>
          <a:blip r:embed="rId4"/>
          <a:stretch>
            <a:fillRect/>
          </a:stretch>
        </p:blipFill>
        <p:spPr>
          <a:xfrm>
            <a:off x="5669280" y="3155480"/>
            <a:ext cx="5334000" cy="354000"/>
          </a:xfrm>
          <a:prstGeom prst="rect">
            <a:avLst/>
          </a:prstGeom>
        </p:spPr>
      </p:pic>
      <p:pic>
        <p:nvPicPr>
          <p:cNvPr id="11" name="Picture 11" descr="Text&#10;&#10;Description automatically generated">
            <a:extLst>
              <a:ext uri="{FF2B5EF4-FFF2-40B4-BE49-F238E27FC236}">
                <a16:creationId xmlns:a16="http://schemas.microsoft.com/office/drawing/2014/main" id="{F033779D-ED27-4D89-AA98-BB97775183B0}"/>
              </a:ext>
            </a:extLst>
          </p:cNvPr>
          <p:cNvPicPr>
            <a:picLocks noChangeAspect="1"/>
          </p:cNvPicPr>
          <p:nvPr/>
        </p:nvPicPr>
        <p:blipFill>
          <a:blip r:embed="rId5"/>
          <a:stretch>
            <a:fillRect/>
          </a:stretch>
        </p:blipFill>
        <p:spPr>
          <a:xfrm>
            <a:off x="1205753" y="2049472"/>
            <a:ext cx="2743200" cy="1425555"/>
          </a:xfrm>
          <a:prstGeom prst="rect">
            <a:avLst/>
          </a:prstGeom>
        </p:spPr>
      </p:pic>
      <p:cxnSp>
        <p:nvCxnSpPr>
          <p:cNvPr id="12" name="Straight Arrow Connector 11">
            <a:extLst>
              <a:ext uri="{FF2B5EF4-FFF2-40B4-BE49-F238E27FC236}">
                <a16:creationId xmlns:a16="http://schemas.microsoft.com/office/drawing/2014/main" id="{EE151740-5D3D-446A-976F-47422F9A92E8}"/>
              </a:ext>
            </a:extLst>
          </p:cNvPr>
          <p:cNvCxnSpPr/>
          <p:nvPr/>
        </p:nvCxnSpPr>
        <p:spPr>
          <a:xfrm>
            <a:off x="4081182" y="2092137"/>
            <a:ext cx="1555077" cy="10189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1CB0A1-529C-44F4-9519-1100633B83BE}"/>
              </a:ext>
            </a:extLst>
          </p:cNvPr>
          <p:cNvCxnSpPr>
            <a:cxnSpLocks/>
          </p:cNvCxnSpPr>
          <p:nvPr/>
        </p:nvCxnSpPr>
        <p:spPr>
          <a:xfrm>
            <a:off x="3992056" y="3582519"/>
            <a:ext cx="1647190" cy="21085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7C9E4DD0-6DB6-44D5-8392-28D2A1336030}"/>
              </a:ext>
            </a:extLst>
          </p:cNvPr>
          <p:cNvSpPr txBox="1">
            <a:spLocks/>
          </p:cNvSpPr>
          <p:nvPr/>
        </p:nvSpPr>
        <p:spPr bwMode="gray">
          <a:xfrm>
            <a:off x="1134023" y="3660585"/>
            <a:ext cx="3480452" cy="2801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100">
                <a:ea typeface="+mj-lt"/>
                <a:cs typeface="+mj-lt"/>
              </a:rPr>
              <a:t>Gathered three Datasets from an API </a:t>
            </a:r>
          </a:p>
          <a:p>
            <a:r>
              <a:rPr lang="en-GB" sz="1100"/>
              <a:t>And stored in MySQL database.</a:t>
            </a:r>
            <a:endParaRPr lang="en-GB" sz="1100" dirty="0"/>
          </a:p>
        </p:txBody>
      </p:sp>
      <p:sp>
        <p:nvSpPr>
          <p:cNvPr id="14" name="Title 1">
            <a:extLst>
              <a:ext uri="{FF2B5EF4-FFF2-40B4-BE49-F238E27FC236}">
                <a16:creationId xmlns:a16="http://schemas.microsoft.com/office/drawing/2014/main" id="{6697CE41-89EF-4DFC-B2BE-977CF4B639AF}"/>
              </a:ext>
            </a:extLst>
          </p:cNvPr>
          <p:cNvSpPr txBox="1">
            <a:spLocks/>
          </p:cNvSpPr>
          <p:nvPr/>
        </p:nvSpPr>
        <p:spPr bwMode="gray">
          <a:xfrm>
            <a:off x="5610772" y="5585458"/>
            <a:ext cx="7436129" cy="6218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100">
                <a:ea typeface="+mj-lt"/>
                <a:cs typeface="+mj-lt"/>
              </a:rPr>
              <a:t>After aggregations, we achieved useful information in PostgreSQL database</a:t>
            </a:r>
            <a:endParaRPr lang="en-GB" sz="1100" err="1">
              <a:ea typeface="+mj-lt"/>
              <a:cs typeface="+mj-lt"/>
            </a:endParaRPr>
          </a:p>
          <a:p>
            <a:r>
              <a:rPr lang="en-GB" sz="1100">
                <a:ea typeface="+mj-lt"/>
                <a:cs typeface="+mj-lt"/>
              </a:rPr>
              <a:t>for visualization and further analysis.</a:t>
            </a:r>
            <a:endParaRPr lang="en-GB" sz="1100"/>
          </a:p>
        </p:txBody>
      </p:sp>
    </p:spTree>
    <p:extLst>
      <p:ext uri="{BB962C8B-B14F-4D97-AF65-F5344CB8AC3E}">
        <p14:creationId xmlns:p14="http://schemas.microsoft.com/office/powerpoint/2010/main" val="4076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a:ea typeface="+mj-lt"/>
                <a:cs typeface="+mj-lt"/>
              </a:rPr>
              <a:t>Countries (Cases &amp; Recovered)</a:t>
            </a:r>
            <a:endParaRPr lang="en-US" sz="360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5</a:t>
            </a:r>
            <a:endParaRPr lang="en-US" sz="2800" dirty="0"/>
          </a:p>
        </p:txBody>
      </p:sp>
      <p:pic>
        <p:nvPicPr>
          <p:cNvPr id="5" name="Picture 5" descr="Chart&#10;&#10;Description automatically generated">
            <a:extLst>
              <a:ext uri="{FF2B5EF4-FFF2-40B4-BE49-F238E27FC236}">
                <a16:creationId xmlns:a16="http://schemas.microsoft.com/office/drawing/2014/main" id="{C11879DB-29F0-4A6C-BBAC-F52BA2D25B12}"/>
              </a:ext>
            </a:extLst>
          </p:cNvPr>
          <p:cNvPicPr>
            <a:picLocks noChangeAspect="1"/>
          </p:cNvPicPr>
          <p:nvPr/>
        </p:nvPicPr>
        <p:blipFill>
          <a:blip r:embed="rId2"/>
          <a:stretch>
            <a:fillRect/>
          </a:stretch>
        </p:blipFill>
        <p:spPr>
          <a:xfrm>
            <a:off x="1106319" y="1712944"/>
            <a:ext cx="4013200" cy="2371587"/>
          </a:xfrm>
          <a:prstGeom prst="rect">
            <a:avLst/>
          </a:prstGeom>
        </p:spPr>
      </p:pic>
      <p:pic>
        <p:nvPicPr>
          <p:cNvPr id="7" name="Picture 7" descr="Chart&#10;&#10;Description automatically generated">
            <a:extLst>
              <a:ext uri="{FF2B5EF4-FFF2-40B4-BE49-F238E27FC236}">
                <a16:creationId xmlns:a16="http://schemas.microsoft.com/office/drawing/2014/main" id="{6732DB6D-F6D5-4B3F-A5B5-374C410D2B44}"/>
              </a:ext>
            </a:extLst>
          </p:cNvPr>
          <p:cNvPicPr>
            <a:picLocks noChangeAspect="1"/>
          </p:cNvPicPr>
          <p:nvPr/>
        </p:nvPicPr>
        <p:blipFill>
          <a:blip r:embed="rId3"/>
          <a:stretch>
            <a:fillRect/>
          </a:stretch>
        </p:blipFill>
        <p:spPr>
          <a:xfrm>
            <a:off x="6455559" y="3572607"/>
            <a:ext cx="4378960" cy="2493636"/>
          </a:xfrm>
          <a:prstGeom prst="rect">
            <a:avLst/>
          </a:prstGeom>
        </p:spPr>
      </p:pic>
      <p:sp>
        <p:nvSpPr>
          <p:cNvPr id="3" name="Title 1">
            <a:extLst>
              <a:ext uri="{FF2B5EF4-FFF2-40B4-BE49-F238E27FC236}">
                <a16:creationId xmlns:a16="http://schemas.microsoft.com/office/drawing/2014/main" id="{0C28284C-6572-45F7-82EC-F8D95F219CF5}"/>
              </a:ext>
            </a:extLst>
          </p:cNvPr>
          <p:cNvSpPr txBox="1">
            <a:spLocks/>
          </p:cNvSpPr>
          <p:nvPr/>
        </p:nvSpPr>
        <p:spPr bwMode="gray">
          <a:xfrm>
            <a:off x="5117714" y="2257682"/>
            <a:ext cx="5631981" cy="57706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bar chart of top most confirmed cases of ten countries. When hover on each bar, it will display exact figure.</a:t>
            </a:r>
          </a:p>
          <a:p>
            <a:endParaRPr lang="en-GB" sz="1800" dirty="0"/>
          </a:p>
        </p:txBody>
      </p:sp>
      <p:sp>
        <p:nvSpPr>
          <p:cNvPr id="10" name="Title 1">
            <a:extLst>
              <a:ext uri="{FF2B5EF4-FFF2-40B4-BE49-F238E27FC236}">
                <a16:creationId xmlns:a16="http://schemas.microsoft.com/office/drawing/2014/main" id="{381228C6-C752-4077-B8DF-08B863EC2F7E}"/>
              </a:ext>
            </a:extLst>
          </p:cNvPr>
          <p:cNvSpPr txBox="1">
            <a:spLocks/>
          </p:cNvSpPr>
          <p:nvPr/>
        </p:nvSpPr>
        <p:spPr bwMode="gray">
          <a:xfrm>
            <a:off x="932523" y="5546609"/>
            <a:ext cx="5525525" cy="633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ea typeface="+mj-lt"/>
                <a:cs typeface="+mj-lt"/>
              </a:rPr>
              <a:t>Displays as a bar chart of top most </a:t>
            </a:r>
            <a:r>
              <a:rPr lang="en-GB" sz="1800">
                <a:ea typeface="+mj-lt"/>
                <a:cs typeface="+mj-lt"/>
              </a:rPr>
              <a:t>recovered</a:t>
            </a:r>
            <a:r>
              <a:rPr lang="en-GB" sz="1800" dirty="0">
                <a:ea typeface="+mj-lt"/>
                <a:cs typeface="+mj-lt"/>
              </a:rPr>
              <a:t> of ten countries. When hover on each bar, it will display exact figure.</a:t>
            </a:r>
          </a:p>
          <a:p>
            <a:endParaRPr lang="en-GB" sz="1800" dirty="0"/>
          </a:p>
        </p:txBody>
      </p:sp>
    </p:spTree>
    <p:extLst>
      <p:ext uri="{BB962C8B-B14F-4D97-AF65-F5344CB8AC3E}">
        <p14:creationId xmlns:p14="http://schemas.microsoft.com/office/powerpoint/2010/main" val="256073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a:ea typeface="+mj-lt"/>
                <a:cs typeface="+mj-lt"/>
              </a:rPr>
              <a:t>Countries (Deaths &amp; Tests)</a:t>
            </a:r>
            <a:endParaRPr lang="en-US" sz="360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6</a:t>
            </a:r>
            <a:endParaRPr lang="en-US" sz="2800" dirty="0"/>
          </a:p>
        </p:txBody>
      </p:sp>
      <p:pic>
        <p:nvPicPr>
          <p:cNvPr id="6" name="Picture 6" descr="Chart&#10;&#10;Description automatically generated">
            <a:extLst>
              <a:ext uri="{FF2B5EF4-FFF2-40B4-BE49-F238E27FC236}">
                <a16:creationId xmlns:a16="http://schemas.microsoft.com/office/drawing/2014/main" id="{07E38D5B-562C-4EE0-8965-4A253B6AD052}"/>
              </a:ext>
            </a:extLst>
          </p:cNvPr>
          <p:cNvPicPr>
            <a:picLocks noChangeAspect="1"/>
          </p:cNvPicPr>
          <p:nvPr/>
        </p:nvPicPr>
        <p:blipFill>
          <a:blip r:embed="rId2"/>
          <a:stretch>
            <a:fillRect/>
          </a:stretch>
        </p:blipFill>
        <p:spPr>
          <a:xfrm>
            <a:off x="1064857" y="1714330"/>
            <a:ext cx="4043680" cy="2423650"/>
          </a:xfrm>
          <a:prstGeom prst="rect">
            <a:avLst/>
          </a:prstGeom>
        </p:spPr>
      </p:pic>
      <p:pic>
        <p:nvPicPr>
          <p:cNvPr id="8" name="Picture 8" descr="Chart&#10;&#10;Description automatically generated">
            <a:extLst>
              <a:ext uri="{FF2B5EF4-FFF2-40B4-BE49-F238E27FC236}">
                <a16:creationId xmlns:a16="http://schemas.microsoft.com/office/drawing/2014/main" id="{A2987487-E585-4129-AC9C-FB518C9B5B86}"/>
              </a:ext>
            </a:extLst>
          </p:cNvPr>
          <p:cNvPicPr>
            <a:picLocks noChangeAspect="1"/>
          </p:cNvPicPr>
          <p:nvPr/>
        </p:nvPicPr>
        <p:blipFill>
          <a:blip r:embed="rId3"/>
          <a:stretch>
            <a:fillRect/>
          </a:stretch>
        </p:blipFill>
        <p:spPr>
          <a:xfrm>
            <a:off x="6505538" y="3624842"/>
            <a:ext cx="4328160" cy="2506009"/>
          </a:xfrm>
          <a:prstGeom prst="rect">
            <a:avLst/>
          </a:prstGeom>
        </p:spPr>
      </p:pic>
      <p:sp>
        <p:nvSpPr>
          <p:cNvPr id="3" name="Title 1">
            <a:extLst>
              <a:ext uri="{FF2B5EF4-FFF2-40B4-BE49-F238E27FC236}">
                <a16:creationId xmlns:a16="http://schemas.microsoft.com/office/drawing/2014/main" id="{86EC6ABA-C02D-4DBC-B964-E8E4E7543722}"/>
              </a:ext>
            </a:extLst>
          </p:cNvPr>
          <p:cNvSpPr txBox="1">
            <a:spLocks/>
          </p:cNvSpPr>
          <p:nvPr/>
        </p:nvSpPr>
        <p:spPr bwMode="gray">
          <a:xfrm>
            <a:off x="5117714" y="2044770"/>
            <a:ext cx="5631981" cy="57706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bar chart of top most deaths of ten countries. When hover on each bar, it will display exact figure.</a:t>
            </a:r>
            <a:endParaRPr lang="en-US" sz="1800"/>
          </a:p>
        </p:txBody>
      </p:sp>
      <p:sp>
        <p:nvSpPr>
          <p:cNvPr id="5" name="Title 1">
            <a:extLst>
              <a:ext uri="{FF2B5EF4-FFF2-40B4-BE49-F238E27FC236}">
                <a16:creationId xmlns:a16="http://schemas.microsoft.com/office/drawing/2014/main" id="{9912AF3D-29DC-46D7-AA9C-297B27B648D9}"/>
              </a:ext>
            </a:extLst>
          </p:cNvPr>
          <p:cNvSpPr txBox="1">
            <a:spLocks/>
          </p:cNvSpPr>
          <p:nvPr/>
        </p:nvSpPr>
        <p:spPr bwMode="gray">
          <a:xfrm>
            <a:off x="1212465" y="5681080"/>
            <a:ext cx="5525525" cy="633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bar chart of top most tests of ten countries. When hover on each bar, it will display exact figure.</a:t>
            </a:r>
          </a:p>
          <a:p>
            <a:endParaRPr lang="en-GB" sz="1800" dirty="0"/>
          </a:p>
        </p:txBody>
      </p:sp>
    </p:spTree>
    <p:extLst>
      <p:ext uri="{BB962C8B-B14F-4D97-AF65-F5344CB8AC3E}">
        <p14:creationId xmlns:p14="http://schemas.microsoft.com/office/powerpoint/2010/main" val="402884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a:ea typeface="+mj-lt"/>
                <a:cs typeface="+mj-lt"/>
              </a:rPr>
              <a:t>USA States(Cases &amp; Recovered)</a:t>
            </a:r>
            <a:endParaRPr lang="en-US" sz="360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7</a:t>
            </a:r>
            <a:endParaRPr lang="en-US" dirty="0"/>
          </a:p>
        </p:txBody>
      </p:sp>
      <p:pic>
        <p:nvPicPr>
          <p:cNvPr id="6" name="Picture 6" descr="Chart&#10;&#10;Description automatically generated">
            <a:extLst>
              <a:ext uri="{FF2B5EF4-FFF2-40B4-BE49-F238E27FC236}">
                <a16:creationId xmlns:a16="http://schemas.microsoft.com/office/drawing/2014/main" id="{39B14673-56FE-44D7-84AD-770F3304091E}"/>
              </a:ext>
            </a:extLst>
          </p:cNvPr>
          <p:cNvPicPr>
            <a:picLocks noChangeAspect="1"/>
          </p:cNvPicPr>
          <p:nvPr/>
        </p:nvPicPr>
        <p:blipFill>
          <a:blip r:embed="rId2"/>
          <a:stretch>
            <a:fillRect/>
          </a:stretch>
        </p:blipFill>
        <p:spPr>
          <a:xfrm>
            <a:off x="1065679" y="1743753"/>
            <a:ext cx="4081630" cy="2243929"/>
          </a:xfrm>
          <a:prstGeom prst="rect">
            <a:avLst/>
          </a:prstGeom>
        </p:spPr>
      </p:pic>
      <p:pic>
        <p:nvPicPr>
          <p:cNvPr id="8" name="Picture 8" descr="Chart&#10;&#10;Description automatically generated">
            <a:extLst>
              <a:ext uri="{FF2B5EF4-FFF2-40B4-BE49-F238E27FC236}">
                <a16:creationId xmlns:a16="http://schemas.microsoft.com/office/drawing/2014/main" id="{1955B9FE-C8CC-4337-8C8E-C0983C6C8434}"/>
              </a:ext>
            </a:extLst>
          </p:cNvPr>
          <p:cNvPicPr>
            <a:picLocks noChangeAspect="1"/>
          </p:cNvPicPr>
          <p:nvPr/>
        </p:nvPicPr>
        <p:blipFill>
          <a:blip r:embed="rId3"/>
          <a:stretch>
            <a:fillRect/>
          </a:stretch>
        </p:blipFill>
        <p:spPr>
          <a:xfrm>
            <a:off x="6298127" y="3464813"/>
            <a:ext cx="4584550" cy="2463815"/>
          </a:xfrm>
          <a:prstGeom prst="rect">
            <a:avLst/>
          </a:prstGeom>
        </p:spPr>
      </p:pic>
      <p:sp>
        <p:nvSpPr>
          <p:cNvPr id="3" name="Title 1">
            <a:extLst>
              <a:ext uri="{FF2B5EF4-FFF2-40B4-BE49-F238E27FC236}">
                <a16:creationId xmlns:a16="http://schemas.microsoft.com/office/drawing/2014/main" id="{3FFB65C2-37B0-41A8-A92F-A73CA235A107}"/>
              </a:ext>
            </a:extLst>
          </p:cNvPr>
          <p:cNvSpPr txBox="1">
            <a:spLocks/>
          </p:cNvSpPr>
          <p:nvPr/>
        </p:nvSpPr>
        <p:spPr bwMode="gray">
          <a:xfrm>
            <a:off x="5184949" y="2336124"/>
            <a:ext cx="5631981" cy="57706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bar chart of top most confirmed cases of ten USA States. When hover on each bar, it will display exact figure.</a:t>
            </a:r>
          </a:p>
          <a:p>
            <a:endParaRPr lang="en-GB" sz="1800" dirty="0"/>
          </a:p>
        </p:txBody>
      </p:sp>
      <p:sp>
        <p:nvSpPr>
          <p:cNvPr id="5" name="Title 1">
            <a:extLst>
              <a:ext uri="{FF2B5EF4-FFF2-40B4-BE49-F238E27FC236}">
                <a16:creationId xmlns:a16="http://schemas.microsoft.com/office/drawing/2014/main" id="{78A807F6-074B-4480-9D9E-94D274765FAE}"/>
              </a:ext>
            </a:extLst>
          </p:cNvPr>
          <p:cNvSpPr txBox="1">
            <a:spLocks/>
          </p:cNvSpPr>
          <p:nvPr/>
        </p:nvSpPr>
        <p:spPr bwMode="gray">
          <a:xfrm>
            <a:off x="792399" y="5512992"/>
            <a:ext cx="5525525" cy="633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ea typeface="+mj-lt"/>
                <a:cs typeface="+mj-lt"/>
              </a:rPr>
              <a:t>Displays as a bar chart of top most recovered of ten USA States. When hover on each bar, it will display exact figure.</a:t>
            </a:r>
          </a:p>
          <a:p>
            <a:endParaRPr lang="en-GB" sz="1800" dirty="0"/>
          </a:p>
        </p:txBody>
      </p:sp>
    </p:spTree>
    <p:extLst>
      <p:ext uri="{BB962C8B-B14F-4D97-AF65-F5344CB8AC3E}">
        <p14:creationId xmlns:p14="http://schemas.microsoft.com/office/powerpoint/2010/main" val="242975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a:ea typeface="+mj-lt"/>
                <a:cs typeface="+mj-lt"/>
              </a:rPr>
              <a:t>USA States (Deaths &amp; Tests)</a:t>
            </a:r>
            <a:endParaRPr lang="en-US" sz="3600">
              <a:ea typeface="+mj-lt"/>
              <a:cs typeface="+mj-lt"/>
            </a:endParaRPr>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8</a:t>
            </a:r>
            <a:endParaRPr lang="en-US" sz="2800" dirty="0"/>
          </a:p>
        </p:txBody>
      </p:sp>
      <p:pic>
        <p:nvPicPr>
          <p:cNvPr id="7" name="Picture 7" descr="Chart, bar chart&#10;&#10;Description automatically generated">
            <a:extLst>
              <a:ext uri="{FF2B5EF4-FFF2-40B4-BE49-F238E27FC236}">
                <a16:creationId xmlns:a16="http://schemas.microsoft.com/office/drawing/2014/main" id="{D2BDBEDF-A682-44BF-A403-2C1773C26071}"/>
              </a:ext>
            </a:extLst>
          </p:cNvPr>
          <p:cNvPicPr>
            <a:picLocks noChangeAspect="1"/>
          </p:cNvPicPr>
          <p:nvPr/>
        </p:nvPicPr>
        <p:blipFill>
          <a:blip r:embed="rId2"/>
          <a:stretch>
            <a:fillRect/>
          </a:stretch>
        </p:blipFill>
        <p:spPr>
          <a:xfrm>
            <a:off x="1065007" y="1680339"/>
            <a:ext cx="4165301" cy="2411770"/>
          </a:xfrm>
          <a:prstGeom prst="rect">
            <a:avLst/>
          </a:prstGeom>
        </p:spPr>
      </p:pic>
      <p:pic>
        <p:nvPicPr>
          <p:cNvPr id="9" name="Picture 9" descr="Chart&#10;&#10;Description automatically generated">
            <a:extLst>
              <a:ext uri="{FF2B5EF4-FFF2-40B4-BE49-F238E27FC236}">
                <a16:creationId xmlns:a16="http://schemas.microsoft.com/office/drawing/2014/main" id="{69B1E5CF-65A1-45BC-96CE-35A6607D61E5}"/>
              </a:ext>
            </a:extLst>
          </p:cNvPr>
          <p:cNvPicPr>
            <a:picLocks noChangeAspect="1"/>
          </p:cNvPicPr>
          <p:nvPr/>
        </p:nvPicPr>
        <p:blipFill>
          <a:blip r:embed="rId3"/>
          <a:stretch>
            <a:fillRect/>
          </a:stretch>
        </p:blipFill>
        <p:spPr>
          <a:xfrm>
            <a:off x="6627606" y="3513694"/>
            <a:ext cx="4280349" cy="2416332"/>
          </a:xfrm>
          <a:prstGeom prst="rect">
            <a:avLst/>
          </a:prstGeom>
        </p:spPr>
      </p:pic>
      <p:sp>
        <p:nvSpPr>
          <p:cNvPr id="5" name="Title 1">
            <a:extLst>
              <a:ext uri="{FF2B5EF4-FFF2-40B4-BE49-F238E27FC236}">
                <a16:creationId xmlns:a16="http://schemas.microsoft.com/office/drawing/2014/main" id="{9195D768-96CB-4B0D-8506-6BFF70473F39}"/>
              </a:ext>
            </a:extLst>
          </p:cNvPr>
          <p:cNvSpPr txBox="1">
            <a:spLocks/>
          </p:cNvSpPr>
          <p:nvPr/>
        </p:nvSpPr>
        <p:spPr bwMode="gray">
          <a:xfrm>
            <a:off x="5263390" y="2313712"/>
            <a:ext cx="5631981" cy="57706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bar chart of top most deaths of ten USA States. When hover on each bar, </a:t>
            </a:r>
            <a:r>
              <a:rPr lang="en-GB" sz="1800" dirty="0">
                <a:ea typeface="+mj-lt"/>
                <a:cs typeface="+mj-lt"/>
              </a:rPr>
              <a:t>it will display exact figure.</a:t>
            </a:r>
          </a:p>
          <a:p>
            <a:endParaRPr lang="en-GB" sz="2000" dirty="0"/>
          </a:p>
        </p:txBody>
      </p:sp>
      <p:sp>
        <p:nvSpPr>
          <p:cNvPr id="8" name="Title 1">
            <a:extLst>
              <a:ext uri="{FF2B5EF4-FFF2-40B4-BE49-F238E27FC236}">
                <a16:creationId xmlns:a16="http://schemas.microsoft.com/office/drawing/2014/main" id="{9108BCFA-2BD9-4F3A-A6B9-6B6ADFA3EAD2}"/>
              </a:ext>
            </a:extLst>
          </p:cNvPr>
          <p:cNvSpPr txBox="1">
            <a:spLocks/>
          </p:cNvSpPr>
          <p:nvPr/>
        </p:nvSpPr>
        <p:spPr bwMode="gray">
          <a:xfrm>
            <a:off x="1346935" y="5602639"/>
            <a:ext cx="5525525" cy="633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bar chart of top most tests of ten USA States. When hover on each bar, it will display exact figure.</a:t>
            </a:r>
          </a:p>
          <a:p>
            <a:endParaRPr lang="en-GB" sz="1800" dirty="0"/>
          </a:p>
        </p:txBody>
      </p:sp>
    </p:spTree>
    <p:extLst>
      <p:ext uri="{BB962C8B-B14F-4D97-AF65-F5344CB8AC3E}">
        <p14:creationId xmlns:p14="http://schemas.microsoft.com/office/powerpoint/2010/main" val="331858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BE3A-F405-40AE-967D-5CF60D89BE4B}"/>
              </a:ext>
            </a:extLst>
          </p:cNvPr>
          <p:cNvSpPr>
            <a:spLocks noGrp="1"/>
          </p:cNvSpPr>
          <p:nvPr>
            <p:ph type="ctrTitle"/>
          </p:nvPr>
        </p:nvSpPr>
        <p:spPr>
          <a:xfrm>
            <a:off x="959211" y="603697"/>
            <a:ext cx="8825658" cy="874015"/>
          </a:xfrm>
        </p:spPr>
        <p:txBody>
          <a:bodyPr/>
          <a:lstStyle/>
          <a:p>
            <a:r>
              <a:rPr lang="en-GB" sz="3600">
                <a:ea typeface="+mj-lt"/>
                <a:cs typeface="+mj-lt"/>
              </a:rPr>
              <a:t>USA Country Timeseries</a:t>
            </a:r>
            <a:endParaRPr lang="en-US" sz="3600"/>
          </a:p>
        </p:txBody>
      </p:sp>
      <p:cxnSp>
        <p:nvCxnSpPr>
          <p:cNvPr id="4" name="Straight Arrow Connector 3">
            <a:extLst>
              <a:ext uri="{FF2B5EF4-FFF2-40B4-BE49-F238E27FC236}">
                <a16:creationId xmlns:a16="http://schemas.microsoft.com/office/drawing/2014/main" id="{EC1BBA7B-0C3E-48DF-9C4F-32A5743D90C5}"/>
              </a:ext>
            </a:extLst>
          </p:cNvPr>
          <p:cNvCxnSpPr/>
          <p:nvPr/>
        </p:nvCxnSpPr>
        <p:spPr>
          <a:xfrm flipV="1">
            <a:off x="1066800" y="1419837"/>
            <a:ext cx="9752202" cy="48935"/>
          </a:xfrm>
          <a:prstGeom prst="straightConnector1">
            <a:avLst/>
          </a:prstGeom>
        </p:spPr>
        <p:style>
          <a:lnRef idx="1">
            <a:schemeClr val="accent5"/>
          </a:lnRef>
          <a:fillRef idx="0">
            <a:schemeClr val="accent5"/>
          </a:fillRef>
          <a:effectRef idx="0">
            <a:schemeClr val="accent5"/>
          </a:effectRef>
          <a:fontRef idx="minor">
            <a:schemeClr val="tx1"/>
          </a:fontRef>
        </p:style>
      </p:cxnSp>
      <p:sp>
        <p:nvSpPr>
          <p:cNvPr id="636" name="Title 1">
            <a:extLst>
              <a:ext uri="{FF2B5EF4-FFF2-40B4-BE49-F238E27FC236}">
                <a16:creationId xmlns:a16="http://schemas.microsoft.com/office/drawing/2014/main" id="{966D8CDE-D4C0-4DDC-8EBA-FD6CAA954E53}"/>
              </a:ext>
            </a:extLst>
          </p:cNvPr>
          <p:cNvSpPr txBox="1">
            <a:spLocks/>
          </p:cNvSpPr>
          <p:nvPr/>
        </p:nvSpPr>
        <p:spPr bwMode="gray">
          <a:xfrm>
            <a:off x="6305795" y="1741807"/>
            <a:ext cx="4526299" cy="418766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1400"/>
          </a:p>
        </p:txBody>
      </p:sp>
      <p:sp>
        <p:nvSpPr>
          <p:cNvPr id="639" name="Title 1">
            <a:extLst>
              <a:ext uri="{FF2B5EF4-FFF2-40B4-BE49-F238E27FC236}">
                <a16:creationId xmlns:a16="http://schemas.microsoft.com/office/drawing/2014/main" id="{E0EA75D6-F153-446E-A431-70A020CA0235}"/>
              </a:ext>
            </a:extLst>
          </p:cNvPr>
          <p:cNvSpPr txBox="1">
            <a:spLocks/>
          </p:cNvSpPr>
          <p:nvPr/>
        </p:nvSpPr>
        <p:spPr bwMode="gray">
          <a:xfrm>
            <a:off x="10591171" y="266737"/>
            <a:ext cx="632411" cy="8180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9</a:t>
            </a:r>
            <a:endParaRPr lang="en-US" sz="2800" dirty="0"/>
          </a:p>
        </p:txBody>
      </p:sp>
      <p:pic>
        <p:nvPicPr>
          <p:cNvPr id="3" name="Picture 4" descr="Chart, histogram&#10;&#10;Description automatically generated">
            <a:extLst>
              <a:ext uri="{FF2B5EF4-FFF2-40B4-BE49-F238E27FC236}">
                <a16:creationId xmlns:a16="http://schemas.microsoft.com/office/drawing/2014/main" id="{0AC1C6AF-77D0-4870-808C-81F508B0FA72}"/>
              </a:ext>
            </a:extLst>
          </p:cNvPr>
          <p:cNvPicPr>
            <a:picLocks noChangeAspect="1"/>
          </p:cNvPicPr>
          <p:nvPr/>
        </p:nvPicPr>
        <p:blipFill>
          <a:blip r:embed="rId2"/>
          <a:stretch>
            <a:fillRect/>
          </a:stretch>
        </p:blipFill>
        <p:spPr>
          <a:xfrm>
            <a:off x="6304429" y="3437016"/>
            <a:ext cx="4917142" cy="2673380"/>
          </a:xfrm>
          <a:prstGeom prst="rect">
            <a:avLst/>
          </a:prstGeom>
        </p:spPr>
      </p:pic>
      <p:pic>
        <p:nvPicPr>
          <p:cNvPr id="5" name="Picture 5">
            <a:extLst>
              <a:ext uri="{FF2B5EF4-FFF2-40B4-BE49-F238E27FC236}">
                <a16:creationId xmlns:a16="http://schemas.microsoft.com/office/drawing/2014/main" id="{3BA4A69B-AE5A-4776-A29F-3229A0926BEA}"/>
              </a:ext>
            </a:extLst>
          </p:cNvPr>
          <p:cNvPicPr>
            <a:picLocks noChangeAspect="1"/>
          </p:cNvPicPr>
          <p:nvPr/>
        </p:nvPicPr>
        <p:blipFill>
          <a:blip r:embed="rId3"/>
          <a:stretch>
            <a:fillRect/>
          </a:stretch>
        </p:blipFill>
        <p:spPr>
          <a:xfrm>
            <a:off x="1054474" y="1686260"/>
            <a:ext cx="4821891" cy="2560996"/>
          </a:xfrm>
          <a:prstGeom prst="rect">
            <a:avLst/>
          </a:prstGeom>
        </p:spPr>
      </p:pic>
      <p:sp>
        <p:nvSpPr>
          <p:cNvPr id="6" name="Title 1">
            <a:extLst>
              <a:ext uri="{FF2B5EF4-FFF2-40B4-BE49-F238E27FC236}">
                <a16:creationId xmlns:a16="http://schemas.microsoft.com/office/drawing/2014/main" id="{6AE14C15-4607-4A13-A0FA-2C54A79DDD3E}"/>
              </a:ext>
            </a:extLst>
          </p:cNvPr>
          <p:cNvSpPr txBox="1">
            <a:spLocks/>
          </p:cNvSpPr>
          <p:nvPr/>
        </p:nvSpPr>
        <p:spPr bwMode="gray">
          <a:xfrm>
            <a:off x="5946948" y="2291301"/>
            <a:ext cx="5480700" cy="86841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dirty="0">
                <a:ea typeface="+mj-lt"/>
                <a:cs typeface="+mj-lt"/>
              </a:rPr>
              <a:t>Displays as a line chart of first five month's confirmed cases and deaths of USA </a:t>
            </a:r>
            <a:r>
              <a:rPr lang="en-GB" sz="1800">
                <a:ea typeface="+mj-lt"/>
                <a:cs typeface="+mj-lt"/>
              </a:rPr>
              <a:t>Country. When hover on each line, it will </a:t>
            </a:r>
            <a:r>
              <a:rPr lang="en-GB" sz="1800" dirty="0">
                <a:ea typeface="+mj-lt"/>
                <a:cs typeface="+mj-lt"/>
              </a:rPr>
              <a:t>display exact figure.</a:t>
            </a:r>
          </a:p>
          <a:p>
            <a:endParaRPr lang="en-GB" sz="2000" dirty="0"/>
          </a:p>
        </p:txBody>
      </p:sp>
      <p:sp>
        <p:nvSpPr>
          <p:cNvPr id="12" name="Title 1">
            <a:extLst>
              <a:ext uri="{FF2B5EF4-FFF2-40B4-BE49-F238E27FC236}">
                <a16:creationId xmlns:a16="http://schemas.microsoft.com/office/drawing/2014/main" id="{24B5779D-27FD-44ED-9805-ED4C2FB9437E}"/>
              </a:ext>
            </a:extLst>
          </p:cNvPr>
          <p:cNvSpPr txBox="1">
            <a:spLocks/>
          </p:cNvSpPr>
          <p:nvPr/>
        </p:nvSpPr>
        <p:spPr bwMode="gray">
          <a:xfrm>
            <a:off x="1470198" y="5473771"/>
            <a:ext cx="5480700" cy="86841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a:ea typeface="+mj-lt"/>
                <a:cs typeface="+mj-lt"/>
              </a:rPr>
              <a:t>Displays as a line chart of last five month's </a:t>
            </a:r>
            <a:r>
              <a:rPr lang="en-GB" sz="1800" dirty="0">
                <a:ea typeface="+mj-lt"/>
                <a:cs typeface="+mj-lt"/>
              </a:rPr>
              <a:t>confirmed cases and deaths of USA Country. When hover on each line, it will display exact figure.</a:t>
            </a:r>
          </a:p>
          <a:p>
            <a:endParaRPr lang="en-GB" sz="2000" dirty="0"/>
          </a:p>
        </p:txBody>
      </p:sp>
    </p:spTree>
    <p:extLst>
      <p:ext uri="{BB962C8B-B14F-4D97-AF65-F5344CB8AC3E}">
        <p14:creationId xmlns:p14="http://schemas.microsoft.com/office/powerpoint/2010/main" val="3521735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COVID-19 PANDEMIC</vt:lpstr>
      <vt:lpstr>Description</vt:lpstr>
      <vt:lpstr>Basic Design</vt:lpstr>
      <vt:lpstr>API Datasets to Tables</vt:lpstr>
      <vt:lpstr>Countries (Cases &amp; Recovered)</vt:lpstr>
      <vt:lpstr>Countries (Deaths &amp; Tests)</vt:lpstr>
      <vt:lpstr>USA States(Cases &amp; Recovered)</vt:lpstr>
      <vt:lpstr>USA States (Deaths &amp; Tests)</vt:lpstr>
      <vt:lpstr>USA Country Timeseries</vt:lpstr>
      <vt:lpstr>USA Choropleth Map</vt:lpstr>
      <vt:lpstr>World's Choropleth Map</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351</cp:revision>
  <dcterms:created xsi:type="dcterms:W3CDTF">2021-03-11T17:07:22Z</dcterms:created>
  <dcterms:modified xsi:type="dcterms:W3CDTF">2021-03-15T14:15:52Z</dcterms:modified>
</cp:coreProperties>
</file>