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8/20/2024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8/20/2024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8/20/2024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8/20/2024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8/20/2024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8/20/2024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8/20/2024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8/20/2024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8/20/2024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8/20/2024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8/20/2024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8/20/2024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8/20/2024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2052057"/>
            <a:ext cx="3203509" cy="3426237"/>
          </a:xfrm>
          <a:prstGeom prst="rect">
            <a:avLst/>
          </a:prstGeom>
        </p:spPr>
      </p:pic>
      <p:sp>
        <p:nvSpPr>
          <p:cNvPr id="4" name="Subtitle 3"/>
          <p:cNvSpPr>
            <a:spLocks noGrp="1"/>
          </p:cNvSpPr>
          <p:nvPr>
            <p:ph type="subTitle" idx="1"/>
          </p:nvPr>
        </p:nvSpPr>
        <p:spPr>
          <a:xfrm>
            <a:off x="1525833" y="547762"/>
            <a:ext cx="8534400" cy="956983"/>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44905"/>
            <a:ext cx="10351995" cy="1202393"/>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331286" y="1224803"/>
            <a:ext cx="6675344" cy="5425331"/>
          </a:xfrm>
          <a:prstGeom prst="rect">
            <a:avLst/>
          </a:prstGeom>
          <a:noFill/>
        </p:spPr>
        <p:txBody>
          <a:bodyPr wrap="square" lIns="91440" tIns="45720" rIns="91440" bIns="45720" rtlCol="0" anchor="t">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a:ea typeface="ＭＳ Ｐゴシック"/>
                <a:cs typeface="Arial"/>
              </a:rPr>
              <a:t>Problem Statement ID – SIH1752</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a:ea typeface="ＭＳ Ｐゴシック"/>
                <a:cs typeface="Arial"/>
              </a:rPr>
              <a:t>Problem Statement Title- </a:t>
            </a:r>
            <a:endParaRPr lang="en-US" sz="1000" dirty="0">
              <a:solidFill>
                <a:srgbClr val="212529"/>
              </a:solidFill>
              <a:latin typeface="Calibri"/>
              <a:cs typeface="Calibri"/>
            </a:endParaRPr>
          </a:p>
          <a:p>
            <a:pPr algn="just">
              <a:lnSpc>
                <a:spcPct val="200000"/>
              </a:lnSpc>
            </a:pPr>
            <a:r>
              <a:rPr lang="en-US" sz="2400" b="1" dirty="0">
                <a:latin typeface="Arial"/>
                <a:ea typeface="ＭＳ Ｐゴシック"/>
                <a:cs typeface="Arial"/>
              </a:rPr>
              <a:t>   Dashboard for </a:t>
            </a:r>
            <a:r>
              <a:rPr lang="en-US" sz="2400" b="1" dirty="0" err="1">
                <a:latin typeface="Arial"/>
                <a:ea typeface="ＭＳ Ｐゴシック"/>
                <a:cs typeface="Arial"/>
              </a:rPr>
              <a:t>Swachhta</a:t>
            </a:r>
            <a:r>
              <a:rPr lang="en-US" sz="2400" b="1" dirty="0">
                <a:latin typeface="Arial"/>
                <a:ea typeface="ＭＳ Ｐゴシック"/>
                <a:cs typeface="Arial"/>
              </a:rPr>
              <a:t> and </a:t>
            </a:r>
            <a:r>
              <a:rPr lang="en-US" sz="2400" b="1" dirty="0" err="1">
                <a:latin typeface="Arial"/>
                <a:ea typeface="ＭＳ Ｐゴシック"/>
                <a:cs typeface="Arial"/>
              </a:rPr>
              <a:t>LiFE</a:t>
            </a:r>
            <a:endParaRPr lang="en-US" sz="1000" dirty="0" err="1">
              <a:solidFill>
                <a:srgbClr val="212529"/>
              </a:solidFill>
              <a:latin typeface="Calibri"/>
              <a:cs typeface="Calibri"/>
            </a:endParaRPr>
          </a:p>
          <a:p>
            <a:pPr marL="285750" indent="-285750" algn="just">
              <a:lnSpc>
                <a:spcPct val="200000"/>
              </a:lnSpc>
              <a:buFont typeface="Arial" panose="020B0604020202020204" pitchFamily="34" charset="0"/>
              <a:buChar char="•"/>
            </a:pPr>
            <a:r>
              <a:rPr lang="en-US" sz="2400" b="1" dirty="0">
                <a:latin typeface="Arial"/>
                <a:ea typeface="ＭＳ Ｐゴシック"/>
                <a:cs typeface="Arial"/>
              </a:rPr>
              <a:t>Theme-  Clean &amp; Green Technology</a:t>
            </a:r>
          </a:p>
          <a:p>
            <a:pPr marL="285750" indent="-285750" algn="just">
              <a:lnSpc>
                <a:spcPct val="200000"/>
              </a:lnSpc>
              <a:buFont typeface="Arial" panose="020B0604020202020204" pitchFamily="34" charset="0"/>
              <a:buChar char="•"/>
            </a:pPr>
            <a:r>
              <a:rPr lang="en-US" sz="2400" b="1" dirty="0">
                <a:latin typeface="Arial"/>
                <a:ea typeface="ＭＳ Ｐゴシック"/>
                <a:cs typeface="Arial"/>
              </a:rPr>
              <a:t>PS Category- Software</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a:ea typeface="ＭＳ Ｐゴシック"/>
                <a:cs typeface="Arial"/>
              </a:rPr>
              <a:t>Team ID- </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a:ea typeface="ＭＳ Ｐゴシック"/>
                <a:cs typeface="Arial"/>
              </a:rPr>
              <a:t>Team Name- </a:t>
            </a:r>
            <a:r>
              <a:rPr lang="en-US" sz="2400" b="1" dirty="0" err="1">
                <a:latin typeface="Arial"/>
                <a:ea typeface="ＭＳ Ｐゴシック"/>
                <a:cs typeface="Arial"/>
              </a:rPr>
              <a:t>EcoEngineers</a:t>
            </a:r>
            <a:endParaRPr lang="en-IN" sz="2400" b="1" dirty="0" err="1">
              <a:latin typeface="Arial"/>
              <a:ea typeface="ＭＳ Ｐゴシック"/>
              <a:cs typeface="Arial"/>
            </a:endParaRPr>
          </a:p>
        </p:txBody>
      </p:sp>
      <p:pic>
        <p:nvPicPr>
          <p:cNvPr id="13" name="Google Shape;93;p2"/>
          <p:cNvPicPr preferRelativeResize="0"/>
          <p:nvPr/>
        </p:nvPicPr>
        <p:blipFill rotWithShape="1">
          <a:blip r:embed="rId3">
            <a:alphaModFix/>
          </a:blip>
          <a:srcRect/>
          <a:stretch/>
        </p:blipFill>
        <p:spPr>
          <a:xfrm>
            <a:off x="9874006" y="0"/>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38176" y="-470647"/>
            <a:ext cx="11017622" cy="1367118"/>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IDEA TITLE</a:t>
            </a:r>
          </a:p>
        </p:txBody>
      </p:sp>
      <p:sp>
        <p:nvSpPr>
          <p:cNvPr id="15362" name="TextBox 8"/>
          <p:cNvSpPr txBox="1">
            <a:spLocks noChangeArrowheads="1"/>
          </p:cNvSpPr>
          <p:nvPr/>
        </p:nvSpPr>
        <p:spPr bwMode="auto">
          <a:xfrm>
            <a:off x="-1" y="963346"/>
            <a:ext cx="12191999" cy="584775"/>
          </a:xfrm>
          <a:prstGeom prst="rect">
            <a:avLst/>
          </a:prstGeom>
          <a:noFill/>
          <a:ln w="9525">
            <a:noFill/>
            <a:miter lim="800000"/>
            <a:headEnd/>
            <a:tailEnd/>
          </a:ln>
        </p:spPr>
        <p:txBody>
          <a:bodyPr wrap="square" lIns="91440" tIns="45720" rIns="91440" bIns="45720" anchor="t">
            <a:spAutoFit/>
          </a:bodyPr>
          <a:lstStyle/>
          <a:p>
            <a:pPr marL="342900" indent="-342900">
              <a:buFont typeface="Wingdings" panose="05000000000000000000" pitchFamily="2" charset="2"/>
              <a:buChar char="v"/>
            </a:pPr>
            <a:r>
              <a:rPr lang="en-US" sz="3200" b="1" u="sng" dirty="0">
                <a:solidFill>
                  <a:schemeClr val="tx2"/>
                </a:solidFill>
                <a:latin typeface="Arial" pitchFamily="34" charset="0"/>
                <a:cs typeface="Arial" pitchFamily="34" charset="0"/>
              </a:rPr>
              <a:t>Proposed Solution (Describe your Idea/Solution/Prototype)</a:t>
            </a:r>
            <a:endParaRPr lang="en-US" sz="3200" u="sng" dirty="0">
              <a:solidFill>
                <a:schemeClr val="tx2"/>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945424" y="26590"/>
            <a:ext cx="2246575" cy="1149075"/>
          </a:xfrm>
          <a:prstGeom prst="rect">
            <a:avLst/>
          </a:prstGeom>
          <a:noFill/>
          <a:ln>
            <a:noFill/>
          </a:ln>
        </p:spPr>
      </p:pic>
      <p:pic>
        <p:nvPicPr>
          <p:cNvPr id="10" name="Picture 9" descr="A diagram of a circular arrow&#10;&#10;Description automatically generated with medium confidence">
            <a:extLst>
              <a:ext uri="{FF2B5EF4-FFF2-40B4-BE49-F238E27FC236}">
                <a16:creationId xmlns:a16="http://schemas.microsoft.com/office/drawing/2014/main" id="{536DB44A-BFA1-E5F7-2C97-198C06B7E07D}"/>
              </a:ext>
            </a:extLst>
          </p:cNvPr>
          <p:cNvPicPr>
            <a:picLocks noChangeAspect="1"/>
          </p:cNvPicPr>
          <p:nvPr/>
        </p:nvPicPr>
        <p:blipFill>
          <a:blip r:embed="rId4"/>
          <a:stretch>
            <a:fillRect/>
          </a:stretch>
        </p:blipFill>
        <p:spPr>
          <a:xfrm>
            <a:off x="6060532" y="2042328"/>
            <a:ext cx="5919018" cy="3818227"/>
          </a:xfrm>
          <a:prstGeom prst="rect">
            <a:avLst/>
          </a:prstGeom>
        </p:spPr>
      </p:pic>
      <p:sp>
        <p:nvSpPr>
          <p:cNvPr id="13" name="Rectangle 3">
            <a:extLst>
              <a:ext uri="{FF2B5EF4-FFF2-40B4-BE49-F238E27FC236}">
                <a16:creationId xmlns:a16="http://schemas.microsoft.com/office/drawing/2014/main" id="{B4BE1CC4-871D-16EF-1B18-E8067058C566}"/>
              </a:ext>
            </a:extLst>
          </p:cNvPr>
          <p:cNvSpPr>
            <a:spLocks noChangeArrowheads="1"/>
          </p:cNvSpPr>
          <p:nvPr/>
        </p:nvSpPr>
        <p:spPr bwMode="auto">
          <a:xfrm>
            <a:off x="138176" y="1860341"/>
            <a:ext cx="591901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SwachhTech</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is an innovative platform that uses advanced technologies to improve cleanliness and environmental practices.</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uses </a:t>
            </a:r>
            <a:r>
              <a:rPr kumimoji="0" lang="en-US" altLang="en-US" sz="1800" b="1" i="0" u="none" strike="noStrike" cap="none" normalizeH="0" baseline="0" dirty="0">
                <a:ln>
                  <a:noFill/>
                </a:ln>
                <a:solidFill>
                  <a:schemeClr val="tx1"/>
                </a:solidFill>
                <a:effectLst/>
                <a:latin typeface="Arial" panose="020B0604020202020204" pitchFamily="34" charset="0"/>
              </a:rPr>
              <a:t>image-driven insights, AI algorithms</a:t>
            </a:r>
            <a:r>
              <a:rPr kumimoji="0" lang="en-US" altLang="en-US" sz="1800" b="0" i="0" u="none" strike="noStrike" cap="none" normalizeH="0" baseline="0" dirty="0">
                <a:ln>
                  <a:noFill/>
                </a:ln>
                <a:solidFill>
                  <a:schemeClr val="tx1"/>
                </a:solidFill>
                <a:effectLst/>
                <a:latin typeface="Arial" panose="020B0604020202020204" pitchFamily="34" charset="0"/>
              </a:rPr>
              <a:t>, and an intuitive dashboard to monitor cleanliness levels, adherence to </a:t>
            </a:r>
            <a:r>
              <a:rPr kumimoji="0" lang="en-US" altLang="en-US" sz="1800" b="0" i="0" u="none" strike="noStrike" cap="none" normalizeH="0" baseline="0" dirty="0" err="1">
                <a:ln>
                  <a:noFill/>
                </a:ln>
                <a:solidFill>
                  <a:schemeClr val="tx1"/>
                </a:solidFill>
                <a:effectLst/>
                <a:latin typeface="Arial" panose="020B0604020202020204" pitchFamily="34" charset="0"/>
              </a:rPr>
              <a:t>Swachhta</a:t>
            </a:r>
            <a:r>
              <a:rPr kumimoji="0" lang="en-US" altLang="en-US" sz="1800" b="0" i="0" u="none" strike="noStrike" cap="none" normalizeH="0" baseline="0" dirty="0">
                <a:ln>
                  <a:noFill/>
                </a:ln>
                <a:solidFill>
                  <a:schemeClr val="tx1"/>
                </a:solidFill>
                <a:effectLst/>
                <a:latin typeface="Arial" panose="020B0604020202020204" pitchFamily="34" charset="0"/>
              </a:rPr>
              <a:t> protocols, and identify anomalies.</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dashboard provides </a:t>
            </a:r>
            <a:r>
              <a:rPr kumimoji="0" lang="en-US" altLang="en-US" sz="1800" b="1" i="0" u="none" strike="noStrike" cap="none" normalizeH="0" baseline="0" dirty="0">
                <a:ln>
                  <a:noFill/>
                </a:ln>
                <a:solidFill>
                  <a:schemeClr val="tx1"/>
                </a:solidFill>
                <a:effectLst/>
                <a:latin typeface="Arial" panose="020B0604020202020204" pitchFamily="34" charset="0"/>
              </a:rPr>
              <a:t>real-time alerts, actionable insights </a:t>
            </a:r>
            <a:r>
              <a:rPr kumimoji="0" lang="en-US" altLang="en-US" sz="1800" i="0" u="none" strike="noStrike" cap="none" normalizeH="0" baseline="0" dirty="0">
                <a:ln>
                  <a:noFill/>
                </a:ln>
                <a:solidFill>
                  <a:schemeClr val="tx1"/>
                </a:solidFill>
                <a:effectLst/>
                <a:latin typeface="Arial" panose="020B0604020202020204" pitchFamily="34" charset="0"/>
              </a:rPr>
              <a:t>for local teams</a:t>
            </a:r>
            <a:r>
              <a:rPr kumimoji="0" lang="en-US" altLang="en-US" sz="1800" b="0" i="0" u="none" strike="noStrike" cap="none" normalizeH="0" baseline="0" dirty="0">
                <a:ln>
                  <a:noFill/>
                </a:ln>
                <a:solidFill>
                  <a:schemeClr val="tx1"/>
                </a:solidFill>
                <a:effectLst/>
                <a:latin typeface="Arial" panose="020B0604020202020204" pitchFamily="34" charset="0"/>
              </a:rPr>
              <a:t>, administrators and citizens.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empowers local champions to take ownership and drive positive change, </a:t>
            </a:r>
            <a:r>
              <a:rPr kumimoji="0" lang="en-US" altLang="en-US" sz="1800" b="1" i="0" u="none" strike="noStrike" cap="none" normalizeH="0" baseline="0" dirty="0">
                <a:ln>
                  <a:noFill/>
                </a:ln>
                <a:solidFill>
                  <a:schemeClr val="tx1"/>
                </a:solidFill>
                <a:effectLst/>
                <a:latin typeface="Arial" panose="020B0604020202020204" pitchFamily="34" charset="0"/>
              </a:rPr>
              <a:t>aiming for a greener future</a:t>
            </a:r>
            <a:r>
              <a:rPr kumimoji="0" lang="en-US" altLang="en-US" sz="1800" b="0" i="0" u="none" strike="noStrike" cap="none" normalizeH="0" baseline="0" dirty="0">
                <a:ln>
                  <a:noFill/>
                </a:ln>
                <a:solidFill>
                  <a:schemeClr val="tx1"/>
                </a:solidFill>
                <a:effectLst/>
                <a:latin typeface="Arial" panose="020B0604020202020204" pitchFamily="34" charset="0"/>
              </a:rPr>
              <a:t> with a nationwide network committed to </a:t>
            </a:r>
            <a:r>
              <a:rPr kumimoji="0" lang="en-US" altLang="en-US" sz="1800" b="0" i="0" u="none" strike="noStrike" cap="none" normalizeH="0" baseline="0" dirty="0" err="1">
                <a:ln>
                  <a:noFill/>
                </a:ln>
                <a:solidFill>
                  <a:schemeClr val="tx1"/>
                </a:solidFill>
                <a:effectLst/>
                <a:latin typeface="Arial" panose="020B0604020202020204" pitchFamily="34" charset="0"/>
              </a:rPr>
              <a:t>Swachhta</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4" name="Oval 13" descr="Your startup LOGO">
            <a:extLst>
              <a:ext uri="{FF2B5EF4-FFF2-40B4-BE49-F238E27FC236}">
                <a16:creationId xmlns:a16="http://schemas.microsoft.com/office/drawing/2014/main" id="{C5D44E7D-9EB0-871D-73C6-57F3A283EC55}"/>
              </a:ext>
              <a:ext uri="{C183D7F6-B498-43B3-948B-1728B52AA6E4}">
                <adec:decorative xmlns:adec="http://schemas.microsoft.com/office/drawing/2017/decorative" val="0"/>
              </a:ext>
            </a:extLst>
          </p:cNvPr>
          <p:cNvSpPr/>
          <p:nvPr/>
        </p:nvSpPr>
        <p:spPr>
          <a:xfrm>
            <a:off x="138175" y="41818"/>
            <a:ext cx="1567853" cy="978205"/>
          </a:xfrm>
          <a:prstGeom prst="ellipse">
            <a:avLst/>
          </a:prstGeom>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US" dirty="0">
                <a:latin typeface="Times New Roman"/>
                <a:cs typeface="Calibri"/>
              </a:rPr>
              <a:t>Eco</a:t>
            </a:r>
          </a:p>
          <a:p>
            <a:pPr algn="ctr"/>
            <a:r>
              <a:rPr lang="en-US" dirty="0">
                <a:latin typeface="Times New Roman"/>
                <a:cs typeface="Calibri"/>
              </a:rPr>
              <a:t>Engineers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96645" y="117170"/>
            <a:ext cx="1567853" cy="978205"/>
          </a:xfrm>
          <a:prstGeom prst="ellipse">
            <a:avLst/>
          </a:prstGeom>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US" dirty="0">
                <a:latin typeface="Times New Roman"/>
                <a:cs typeface="Calibri"/>
              </a:rPr>
              <a:t>Eco</a:t>
            </a:r>
          </a:p>
          <a:p>
            <a:pPr algn="ctr"/>
            <a:r>
              <a:rPr lang="en-US" dirty="0">
                <a:latin typeface="Times New Roman"/>
                <a:cs typeface="Calibri"/>
              </a:rPr>
              <a:t>Engineers</a:t>
            </a:r>
          </a:p>
        </p:txBody>
      </p:sp>
      <p:pic>
        <p:nvPicPr>
          <p:cNvPr id="4" name="Picture 3" descr="A diagram of a computer&#10;&#10;Description automatically generated">
            <a:extLst>
              <a:ext uri="{FF2B5EF4-FFF2-40B4-BE49-F238E27FC236}">
                <a16:creationId xmlns:a16="http://schemas.microsoft.com/office/drawing/2014/main" id="{038EDCFD-7945-942B-D3FF-4EF1461A06B6}"/>
              </a:ext>
            </a:extLst>
          </p:cNvPr>
          <p:cNvPicPr>
            <a:picLocks noChangeAspect="1"/>
          </p:cNvPicPr>
          <p:nvPr/>
        </p:nvPicPr>
        <p:blipFill>
          <a:blip r:embed="rId4"/>
          <a:stretch>
            <a:fillRect/>
          </a:stretch>
        </p:blipFill>
        <p:spPr>
          <a:xfrm>
            <a:off x="196645" y="2871019"/>
            <a:ext cx="4584905" cy="3347221"/>
          </a:xfrm>
          <a:prstGeom prst="rect">
            <a:avLst/>
          </a:prstGeom>
        </p:spPr>
      </p:pic>
      <p:pic>
        <p:nvPicPr>
          <p:cNvPr id="13" name="Picture 12" descr="A diagram of a funnel&#10;&#10;Description automatically generated">
            <a:extLst>
              <a:ext uri="{FF2B5EF4-FFF2-40B4-BE49-F238E27FC236}">
                <a16:creationId xmlns:a16="http://schemas.microsoft.com/office/drawing/2014/main" id="{003A9DEA-15C1-B1B3-AA8E-974F0CADB716}"/>
              </a:ext>
            </a:extLst>
          </p:cNvPr>
          <p:cNvPicPr>
            <a:picLocks noChangeAspect="1"/>
          </p:cNvPicPr>
          <p:nvPr/>
        </p:nvPicPr>
        <p:blipFill>
          <a:blip r:embed="rId5"/>
          <a:stretch>
            <a:fillRect/>
          </a:stretch>
        </p:blipFill>
        <p:spPr>
          <a:xfrm>
            <a:off x="5341989" y="2490684"/>
            <a:ext cx="6141299" cy="3864078"/>
          </a:xfrm>
          <a:prstGeom prst="rect">
            <a:avLst/>
          </a:prstGeom>
        </p:spPr>
      </p:pic>
      <p:sp>
        <p:nvSpPr>
          <p:cNvPr id="14" name="TextBox 13">
            <a:extLst>
              <a:ext uri="{FF2B5EF4-FFF2-40B4-BE49-F238E27FC236}">
                <a16:creationId xmlns:a16="http://schemas.microsoft.com/office/drawing/2014/main" id="{A8A495FD-110E-7CAA-C2AA-0E71E5B91827}"/>
              </a:ext>
            </a:extLst>
          </p:cNvPr>
          <p:cNvSpPr txBox="1"/>
          <p:nvPr/>
        </p:nvSpPr>
        <p:spPr>
          <a:xfrm>
            <a:off x="609600" y="1230451"/>
            <a:ext cx="10873688" cy="1200329"/>
          </a:xfrm>
          <a:prstGeom prst="rect">
            <a:avLst/>
          </a:prstGeom>
          <a:noFill/>
        </p:spPr>
        <p:txBody>
          <a:bodyPr wrap="square" rtlCol="0">
            <a:spAutoFit/>
          </a:bodyPr>
          <a:lstStyle/>
          <a:p>
            <a:r>
              <a:rPr lang="en-US" b="1" dirty="0" err="1"/>
              <a:t>SwachhTech</a:t>
            </a:r>
            <a:r>
              <a:rPr lang="en-US" dirty="0"/>
              <a:t> takes a technical route, utilizing </a:t>
            </a:r>
            <a:r>
              <a:rPr lang="en-US" b="1" dirty="0"/>
              <a:t>AI-driven image analysis</a:t>
            </a:r>
            <a:r>
              <a:rPr lang="en-US" dirty="0"/>
              <a:t> with geolocation data. We use these images to detect </a:t>
            </a:r>
            <a:r>
              <a:rPr lang="en-US" b="1" dirty="0"/>
              <a:t>cleanliness levels, monitor protocol adherence </a:t>
            </a:r>
            <a:r>
              <a:rPr lang="en-US" dirty="0"/>
              <a:t>and</a:t>
            </a:r>
            <a:r>
              <a:rPr lang="en-US" b="1" dirty="0"/>
              <a:t> alert</a:t>
            </a:r>
            <a:r>
              <a:rPr lang="en-US" dirty="0"/>
              <a:t> on anomalies with our algorithms. This geolocation context magnified analyses, complemented by a user-friendly dashboard for on-the-spot choices.</a:t>
            </a:r>
          </a:p>
          <a:p>
            <a:endParaRPr lang="en-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Oval 1" descr="Your startup LOGO">
            <a:extLst>
              <a:ext uri="{FF2B5EF4-FFF2-40B4-BE49-F238E27FC236}">
                <a16:creationId xmlns:a16="http://schemas.microsoft.com/office/drawing/2014/main" id="{4B45907F-EC7F-7CE9-95DD-F803D1C78C4B}"/>
              </a:ext>
              <a:ext uri="{C183D7F6-B498-43B3-948B-1728B52AA6E4}">
                <adec:decorative xmlns:adec="http://schemas.microsoft.com/office/drawing/2017/decorative" val="0"/>
              </a:ext>
            </a:extLst>
          </p:cNvPr>
          <p:cNvSpPr/>
          <p:nvPr/>
        </p:nvSpPr>
        <p:spPr>
          <a:xfrm>
            <a:off x="120344" y="81376"/>
            <a:ext cx="1567853" cy="978205"/>
          </a:xfrm>
          <a:prstGeom prst="ellipse">
            <a:avLst/>
          </a:prstGeom>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US" dirty="0">
                <a:latin typeface="Times New Roman"/>
                <a:cs typeface="Calibri"/>
              </a:rPr>
              <a:t>Eco</a:t>
            </a:r>
          </a:p>
          <a:p>
            <a:pPr algn="ctr"/>
            <a:r>
              <a:rPr lang="en-US" dirty="0">
                <a:latin typeface="Times New Roman"/>
                <a:cs typeface="Calibri"/>
              </a:rPr>
              <a:t>Engineers</a:t>
            </a:r>
          </a:p>
        </p:txBody>
      </p:sp>
      <p:sp>
        <p:nvSpPr>
          <p:cNvPr id="4" name="TextBox 3">
            <a:extLst>
              <a:ext uri="{FF2B5EF4-FFF2-40B4-BE49-F238E27FC236}">
                <a16:creationId xmlns:a16="http://schemas.microsoft.com/office/drawing/2014/main" id="{9EC45E9E-1060-0B5B-A54B-633A5E55727F}"/>
              </a:ext>
            </a:extLst>
          </p:cNvPr>
          <p:cNvSpPr txBox="1"/>
          <p:nvPr/>
        </p:nvSpPr>
        <p:spPr>
          <a:xfrm>
            <a:off x="609600" y="1095375"/>
            <a:ext cx="10756787" cy="1938992"/>
          </a:xfrm>
          <a:prstGeom prst="rect">
            <a:avLst/>
          </a:prstGeom>
          <a:noFill/>
        </p:spPr>
        <p:txBody>
          <a:bodyPr wrap="square" rtlCol="0">
            <a:spAutoFit/>
          </a:bodyPr>
          <a:lstStyle/>
          <a:p>
            <a:pPr marL="342900" indent="-342900">
              <a:buFont typeface="Arial" panose="020B0604020202020204" pitchFamily="34" charset="0"/>
              <a:buChar char="•"/>
            </a:pPr>
            <a:r>
              <a:rPr lang="en-US" sz="2000" b="1" dirty="0"/>
              <a:t>Feasibility Analysis: </a:t>
            </a:r>
            <a:r>
              <a:rPr lang="en-US" sz="2000" dirty="0"/>
              <a:t>Daily cleanliness indicator data collected at different post office centers. Real-time updates to have sense of single version get View Profile as Page. Enhancing data quality and generalizability of AI models to disparate types of the data.</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Viability Analysis: </a:t>
            </a:r>
            <a:r>
              <a:rPr lang="en-US" sz="2000" dirty="0"/>
              <a:t>Accurate cleanliness forecasts are an efficient investment in AI/ML that has economic, social and political implications. </a:t>
            </a:r>
            <a:endParaRPr lang="en-ID" sz="2000" dirty="0"/>
          </a:p>
        </p:txBody>
      </p:sp>
      <p:pic>
        <p:nvPicPr>
          <p:cNvPr id="13" name="Picture 12" descr="A diagram of a company&#10;&#10;Description automatically generated">
            <a:extLst>
              <a:ext uri="{FF2B5EF4-FFF2-40B4-BE49-F238E27FC236}">
                <a16:creationId xmlns:a16="http://schemas.microsoft.com/office/drawing/2014/main" id="{2F25DA78-0B75-9375-F6FC-11347F6FF85E}"/>
              </a:ext>
            </a:extLst>
          </p:cNvPr>
          <p:cNvPicPr>
            <a:picLocks noChangeAspect="1"/>
          </p:cNvPicPr>
          <p:nvPr/>
        </p:nvPicPr>
        <p:blipFill>
          <a:blip r:embed="rId4"/>
          <a:stretch>
            <a:fillRect/>
          </a:stretch>
        </p:blipFill>
        <p:spPr>
          <a:xfrm>
            <a:off x="422480" y="3237313"/>
            <a:ext cx="5456188" cy="2819641"/>
          </a:xfrm>
          <a:prstGeom prst="rect">
            <a:avLst/>
          </a:prstGeom>
        </p:spPr>
      </p:pic>
      <p:pic>
        <p:nvPicPr>
          <p:cNvPr id="16" name="Picture 15" descr="A diagram of a building&#10;&#10;Description automatically generated with medium confidence">
            <a:extLst>
              <a:ext uri="{FF2B5EF4-FFF2-40B4-BE49-F238E27FC236}">
                <a16:creationId xmlns:a16="http://schemas.microsoft.com/office/drawing/2014/main" id="{44274CCC-C3C9-740C-BEB4-9B2A344C4A94}"/>
              </a:ext>
            </a:extLst>
          </p:cNvPr>
          <p:cNvPicPr>
            <a:picLocks noChangeAspect="1"/>
          </p:cNvPicPr>
          <p:nvPr/>
        </p:nvPicPr>
        <p:blipFill>
          <a:blip r:embed="rId5"/>
          <a:stretch>
            <a:fillRect/>
          </a:stretch>
        </p:blipFill>
        <p:spPr>
          <a:xfrm>
            <a:off x="6313334" y="2847963"/>
            <a:ext cx="4538875" cy="3405766"/>
          </a:xfrm>
          <a:prstGeom prst="rect">
            <a:avLst/>
          </a:prstGeom>
        </p:spPr>
      </p:pic>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Oval 1" descr="Your startup LOGO">
            <a:extLst>
              <a:ext uri="{FF2B5EF4-FFF2-40B4-BE49-F238E27FC236}">
                <a16:creationId xmlns:a16="http://schemas.microsoft.com/office/drawing/2014/main" id="{72259A00-74A8-AA2B-BE72-90260F2B7947}"/>
              </a:ext>
              <a:ext uri="{C183D7F6-B498-43B3-948B-1728B52AA6E4}">
                <adec:decorative xmlns:adec="http://schemas.microsoft.com/office/drawing/2017/decorative" val="0"/>
              </a:ext>
            </a:extLst>
          </p:cNvPr>
          <p:cNvSpPr/>
          <p:nvPr/>
        </p:nvSpPr>
        <p:spPr>
          <a:xfrm>
            <a:off x="227269" y="166810"/>
            <a:ext cx="1567853" cy="978205"/>
          </a:xfrm>
          <a:prstGeom prst="ellipse">
            <a:avLst/>
          </a:prstGeom>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US" dirty="0">
                <a:latin typeface="Times New Roman"/>
                <a:cs typeface="Calibri"/>
              </a:rPr>
              <a:t>Eco</a:t>
            </a:r>
          </a:p>
          <a:p>
            <a:pPr algn="ctr"/>
            <a:r>
              <a:rPr lang="en-US" dirty="0">
                <a:latin typeface="Times New Roman"/>
                <a:cs typeface="Calibri"/>
              </a:rPr>
              <a:t>Engineers</a:t>
            </a:r>
          </a:p>
        </p:txBody>
      </p:sp>
      <p:pic>
        <p:nvPicPr>
          <p:cNvPr id="4" name="Picture 3" descr="A diagram of a diagram&#10;&#10;Description automatically generated with medium confidence">
            <a:extLst>
              <a:ext uri="{FF2B5EF4-FFF2-40B4-BE49-F238E27FC236}">
                <a16:creationId xmlns:a16="http://schemas.microsoft.com/office/drawing/2014/main" id="{5CBB7A26-5F9C-5710-8205-367B21825519}"/>
              </a:ext>
            </a:extLst>
          </p:cNvPr>
          <p:cNvPicPr>
            <a:picLocks noChangeAspect="1"/>
          </p:cNvPicPr>
          <p:nvPr/>
        </p:nvPicPr>
        <p:blipFill>
          <a:blip r:embed="rId4"/>
          <a:stretch>
            <a:fillRect/>
          </a:stretch>
        </p:blipFill>
        <p:spPr>
          <a:xfrm>
            <a:off x="619433" y="3025264"/>
            <a:ext cx="4866967" cy="3229373"/>
          </a:xfrm>
          <a:prstGeom prst="rect">
            <a:avLst/>
          </a:prstGeom>
        </p:spPr>
      </p:pic>
      <p:pic>
        <p:nvPicPr>
          <p:cNvPr id="13" name="Picture 12" descr="A diagram of security cameras&#10;&#10;Description automatically generated with medium confidence">
            <a:extLst>
              <a:ext uri="{FF2B5EF4-FFF2-40B4-BE49-F238E27FC236}">
                <a16:creationId xmlns:a16="http://schemas.microsoft.com/office/drawing/2014/main" id="{5C92A5A1-05E9-47E4-013C-FB5CAAEE4857}"/>
              </a:ext>
            </a:extLst>
          </p:cNvPr>
          <p:cNvPicPr>
            <a:picLocks noChangeAspect="1"/>
          </p:cNvPicPr>
          <p:nvPr/>
        </p:nvPicPr>
        <p:blipFill>
          <a:blip r:embed="rId5"/>
          <a:stretch>
            <a:fillRect/>
          </a:stretch>
        </p:blipFill>
        <p:spPr>
          <a:xfrm>
            <a:off x="6189406" y="3010015"/>
            <a:ext cx="4866967" cy="3239627"/>
          </a:xfrm>
          <a:prstGeom prst="rect">
            <a:avLst/>
          </a:prstGeom>
        </p:spPr>
      </p:pic>
      <p:sp>
        <p:nvSpPr>
          <p:cNvPr id="14" name="TextBox 13">
            <a:extLst>
              <a:ext uri="{FF2B5EF4-FFF2-40B4-BE49-F238E27FC236}">
                <a16:creationId xmlns:a16="http://schemas.microsoft.com/office/drawing/2014/main" id="{DB476AD0-2E87-A05F-7EA1-83A0DEFA25F0}"/>
              </a:ext>
            </a:extLst>
          </p:cNvPr>
          <p:cNvSpPr txBox="1"/>
          <p:nvPr/>
        </p:nvSpPr>
        <p:spPr>
          <a:xfrm>
            <a:off x="609601" y="1230451"/>
            <a:ext cx="10972800" cy="2308324"/>
          </a:xfrm>
          <a:prstGeom prst="rect">
            <a:avLst/>
          </a:prstGeom>
          <a:noFill/>
        </p:spPr>
        <p:txBody>
          <a:bodyPr wrap="square" rtlCol="0">
            <a:spAutoFit/>
          </a:bodyPr>
          <a:lstStyle/>
          <a:p>
            <a:pPr marL="285750" indent="-285750">
              <a:buFont typeface="Arial" panose="020B0604020202020204" pitchFamily="34" charset="0"/>
              <a:buChar char="•"/>
            </a:pPr>
            <a:r>
              <a:rPr lang="en-US" dirty="0" err="1"/>
              <a:t>SwachhTech</a:t>
            </a:r>
            <a:r>
              <a:rPr lang="en-US" dirty="0"/>
              <a:t> offers efficient resource utilization, risk mitigation and sustainable use in the long term. Automated alerts and an intuitive interface will make it easier for the project team to push back quickly against any challenges that might arise, aiding in a more proactive approach.</a:t>
            </a:r>
          </a:p>
          <a:p>
            <a:pPr marL="285750" indent="-285750">
              <a:buFont typeface="Arial" panose="020B0604020202020204" pitchFamily="34" charset="0"/>
              <a:buChar char="•"/>
            </a:pPr>
            <a:r>
              <a:rPr lang="en-US" dirty="0" err="1"/>
              <a:t>SwachhTech</a:t>
            </a:r>
            <a:r>
              <a:rPr lang="en-US" dirty="0"/>
              <a:t> benefits like maintaining cleanliness and hygiene in post offices, leading to a cleaner environment, reduction of hygiene-related risks for public health safety issues and monitoring the functionality at an operational level.</a:t>
            </a:r>
          </a:p>
          <a:p>
            <a:endParaRPr lang="en-US" dirty="0"/>
          </a:p>
          <a:p>
            <a:endParaRPr lang="en-ID" dirty="0"/>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462116" y="2269088"/>
            <a:ext cx="10894142" cy="3139321"/>
          </a:xfrm>
          <a:prstGeom prst="rect">
            <a:avLst/>
          </a:prstGeom>
          <a:noFill/>
          <a:ln w="9525">
            <a:noFill/>
            <a:miter lim="800000"/>
            <a:headEnd/>
            <a:tailEnd/>
          </a:ln>
        </p:spPr>
        <p:txBody>
          <a:bodyPr wrap="square" lIns="91440" tIns="45720" rIns="91440" bIns="45720" anchor="t">
            <a:spAutoFit/>
          </a:bodyPr>
          <a:lstStyle/>
          <a:p>
            <a:pPr marL="457200" indent="-457200" algn="just">
              <a:buFont typeface="Arial" panose="020B0604020202020204" pitchFamily="34" charset="0"/>
              <a:buChar char="•"/>
              <a:defRPr/>
            </a:pPr>
            <a:r>
              <a:rPr lang="en-US" dirty="0">
                <a:solidFill>
                  <a:prstClr val="black"/>
                </a:solidFill>
                <a:latin typeface="Calibri"/>
                <a:ea typeface="ＭＳ Ｐゴシック"/>
                <a:cs typeface="Calibri"/>
              </a:rPr>
              <a:t>Journal of Communication Management. </a:t>
            </a:r>
            <a:r>
              <a:rPr lang="en-US" dirty="0" err="1">
                <a:solidFill>
                  <a:prstClr val="black"/>
                </a:solidFill>
                <a:latin typeface="Calibri"/>
                <a:ea typeface="ＭＳ Ｐゴシック"/>
                <a:cs typeface="Calibri"/>
              </a:rPr>
              <a:t>Amerendra</a:t>
            </a:r>
            <a:r>
              <a:rPr lang="en-US" dirty="0">
                <a:solidFill>
                  <a:prstClr val="black"/>
                </a:solidFill>
                <a:latin typeface="Calibri"/>
                <a:ea typeface="ＭＳ Ｐゴシック"/>
                <a:cs typeface="Calibri"/>
              </a:rPr>
              <a:t> Kumar Dash and Rajendra Kumar Dash. Published on 5 May 2021. (emerald.com)</a:t>
            </a:r>
            <a:endParaRPr lang="en-US" dirty="0">
              <a:solidFill>
                <a:prstClr val="black"/>
              </a:solidFill>
              <a:latin typeface="Calibri"/>
              <a:ea typeface="ＭＳ Ｐゴシック"/>
              <a:cs typeface="Calibri" pitchFamily="34" charset="0"/>
            </a:endParaRPr>
          </a:p>
          <a:p>
            <a:pPr marL="457200" indent="-457200" algn="just">
              <a:buFont typeface="Arial" panose="020B0604020202020204" pitchFamily="34" charset="0"/>
              <a:buChar char="•"/>
              <a:defRPr/>
            </a:pPr>
            <a:r>
              <a:rPr lang="en-US" dirty="0">
                <a:solidFill>
                  <a:prstClr val="black"/>
                </a:solidFill>
                <a:latin typeface="Calibri"/>
                <a:ea typeface="ＭＳ Ｐゴシック"/>
                <a:cs typeface="Calibri" pitchFamily="34" charset="0"/>
              </a:rPr>
              <a:t>Ministry of  Communications. Department of Posts exceeds its targets for </a:t>
            </a:r>
            <a:r>
              <a:rPr lang="en-US" dirty="0" err="1">
                <a:solidFill>
                  <a:prstClr val="black"/>
                </a:solidFill>
                <a:latin typeface="Calibri"/>
                <a:ea typeface="ＭＳ Ｐゴシック"/>
                <a:cs typeface="Calibri" pitchFamily="34" charset="0"/>
              </a:rPr>
              <a:t>Swachhta</a:t>
            </a:r>
            <a:r>
              <a:rPr lang="en-US" dirty="0">
                <a:solidFill>
                  <a:prstClr val="black"/>
                </a:solidFill>
                <a:latin typeface="Calibri"/>
                <a:ea typeface="ＭＳ Ｐゴシック"/>
                <a:cs typeface="Calibri" pitchFamily="34" charset="0"/>
              </a:rPr>
              <a:t> and pending matters by end of Special Campaign 3.0. Posted on 1 Nov 2023. (pib.gov.in)</a:t>
            </a:r>
          </a:p>
          <a:p>
            <a:pPr marL="457200" indent="-457200" algn="just">
              <a:buFont typeface="Arial" panose="020B0604020202020204" pitchFamily="34" charset="0"/>
              <a:buChar char="•"/>
              <a:defRPr/>
            </a:pPr>
            <a:r>
              <a:rPr lang="en-US" dirty="0">
                <a:solidFill>
                  <a:prstClr val="black"/>
                </a:solidFill>
                <a:latin typeface="Calibri"/>
                <a:ea typeface="ＭＳ Ｐゴシック"/>
                <a:cs typeface="Calibri" pitchFamily="34" charset="0"/>
              </a:rPr>
              <a:t>Green and sustainable AI research: an integrated thematic and topic modeling analysis. Raghu Raman, </a:t>
            </a:r>
            <a:r>
              <a:rPr lang="en-US" dirty="0" err="1">
                <a:solidFill>
                  <a:prstClr val="black"/>
                </a:solidFill>
                <a:latin typeface="Calibri"/>
                <a:ea typeface="ＭＳ Ｐゴシック"/>
                <a:cs typeface="Calibri" pitchFamily="34" charset="0"/>
              </a:rPr>
              <a:t>Debidutta</a:t>
            </a:r>
            <a:r>
              <a:rPr lang="en-US" dirty="0">
                <a:solidFill>
                  <a:prstClr val="black"/>
                </a:solidFill>
                <a:latin typeface="Calibri"/>
                <a:ea typeface="ＭＳ Ｐゴシック"/>
                <a:cs typeface="Calibri" pitchFamily="34" charset="0"/>
              </a:rPr>
              <a:t> </a:t>
            </a:r>
            <a:r>
              <a:rPr lang="en-US" dirty="0" err="1">
                <a:solidFill>
                  <a:prstClr val="black"/>
                </a:solidFill>
                <a:latin typeface="Calibri"/>
                <a:ea typeface="ＭＳ Ｐゴシック"/>
                <a:cs typeface="Calibri" pitchFamily="34" charset="0"/>
              </a:rPr>
              <a:t>Pattnaik</a:t>
            </a:r>
            <a:r>
              <a:rPr lang="en-US" dirty="0">
                <a:solidFill>
                  <a:prstClr val="black"/>
                </a:solidFill>
                <a:latin typeface="Calibri"/>
                <a:ea typeface="ＭＳ Ｐゴシック"/>
                <a:cs typeface="Calibri" pitchFamily="34" charset="0"/>
              </a:rPr>
              <a:t>, Hiran H. </a:t>
            </a:r>
            <a:r>
              <a:rPr lang="en-US" dirty="0" err="1">
                <a:solidFill>
                  <a:prstClr val="black"/>
                </a:solidFill>
                <a:latin typeface="Calibri"/>
                <a:ea typeface="ＭＳ Ｐゴシック"/>
                <a:cs typeface="Calibri" pitchFamily="34" charset="0"/>
              </a:rPr>
              <a:t>Lathabai</a:t>
            </a:r>
            <a:r>
              <a:rPr lang="en-US" dirty="0">
                <a:solidFill>
                  <a:prstClr val="black"/>
                </a:solidFill>
                <a:latin typeface="Calibri"/>
                <a:ea typeface="ＭＳ Ｐゴシック"/>
                <a:cs typeface="Calibri" pitchFamily="34" charset="0"/>
              </a:rPr>
              <a:t>, Chandan Kumar, Kannan Govindan &amp; Prema </a:t>
            </a:r>
            <a:r>
              <a:rPr lang="en-US" dirty="0" err="1">
                <a:solidFill>
                  <a:prstClr val="black"/>
                </a:solidFill>
                <a:latin typeface="Calibri"/>
                <a:ea typeface="ＭＳ Ｐゴシック"/>
                <a:cs typeface="Calibri" pitchFamily="34" charset="0"/>
              </a:rPr>
              <a:t>Nedungadi</a:t>
            </a:r>
            <a:r>
              <a:rPr lang="en-US" dirty="0">
                <a:solidFill>
                  <a:prstClr val="black"/>
                </a:solidFill>
                <a:latin typeface="Calibri"/>
                <a:ea typeface="ＭＳ Ｐゴシック"/>
                <a:cs typeface="Calibri" pitchFamily="34" charset="0"/>
              </a:rPr>
              <a:t>. Journal of Big Data volume 11, Article number: 55 (2024)  </a:t>
            </a:r>
          </a:p>
          <a:p>
            <a:pPr marL="457200" indent="-457200" algn="just">
              <a:buFont typeface="Arial" panose="020B0604020202020204" pitchFamily="34" charset="0"/>
              <a:buChar char="•"/>
              <a:defRPr/>
            </a:pPr>
            <a:r>
              <a:rPr lang="en-US" dirty="0">
                <a:solidFill>
                  <a:prstClr val="black"/>
                </a:solidFill>
                <a:latin typeface="Calibri"/>
                <a:ea typeface="ＭＳ Ｐゴシック"/>
                <a:cs typeface="Calibri" pitchFamily="34" charset="0"/>
              </a:rPr>
              <a:t>The Role Of Artificial Intelligence (AI) And Green Technology In The Development Of Smart And Sustainable Towns. May 2024. Educational Administration Theory and Practice journal 30(5)</a:t>
            </a:r>
          </a:p>
          <a:p>
            <a:pPr algn="just">
              <a:defRPr/>
            </a:pPr>
            <a:endParaRPr lang="en-US" dirty="0">
              <a:solidFill>
                <a:prstClr val="black"/>
              </a:solidFill>
              <a:latin typeface="Calibri"/>
              <a:ea typeface="ＭＳ Ｐゴシック"/>
              <a:cs typeface="Calibri" pitchFamily="34" charset="0"/>
            </a:endParaRPr>
          </a:p>
          <a:p>
            <a:pPr marL="457200" indent="-457200" algn="just">
              <a:buFont typeface="Arial" panose="020B0604020202020204" pitchFamily="34" charset="0"/>
              <a:buChar char="•"/>
              <a:defRPr/>
            </a:pPr>
            <a:endParaRPr lang="en-US" dirty="0">
              <a:solidFill>
                <a:prstClr val="black"/>
              </a:solidFill>
              <a:latin typeface="Calibri"/>
              <a:ea typeface="ＭＳ Ｐゴシック"/>
              <a:cs typeface="Calibri"/>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Oval 1" descr="Your startup LOGO">
            <a:extLst>
              <a:ext uri="{FF2B5EF4-FFF2-40B4-BE49-F238E27FC236}">
                <a16:creationId xmlns:a16="http://schemas.microsoft.com/office/drawing/2014/main" id="{63E052B6-F6FC-4A19-D8E2-44E8D056FFBA}"/>
              </a:ext>
              <a:ext uri="{C183D7F6-B498-43B3-948B-1728B52AA6E4}">
                <adec:decorative xmlns:adec="http://schemas.microsoft.com/office/drawing/2017/decorative" val="0"/>
              </a:ext>
            </a:extLst>
          </p:cNvPr>
          <p:cNvSpPr/>
          <p:nvPr/>
        </p:nvSpPr>
        <p:spPr>
          <a:xfrm>
            <a:off x="141514" y="166810"/>
            <a:ext cx="1567853" cy="978205"/>
          </a:xfrm>
          <a:prstGeom prst="ellipse">
            <a:avLst/>
          </a:prstGeom>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US" dirty="0">
                <a:latin typeface="Times New Roman"/>
                <a:cs typeface="Calibri"/>
              </a:rPr>
              <a:t>Eco</a:t>
            </a:r>
          </a:p>
          <a:p>
            <a:pPr algn="ctr"/>
            <a:r>
              <a:rPr lang="en-US" dirty="0">
                <a:latin typeface="Times New Roman"/>
                <a:cs typeface="Calibri"/>
              </a:rPr>
              <a:t>Engineers</a:t>
            </a:r>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7652</TotalTime>
  <Words>524</Words>
  <Application>Microsoft Office PowerPoint</Application>
  <PresentationFormat>Widescreen</PresentationFormat>
  <Paragraphs>59</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ＭＳ Ｐゴシック</vt:lpstr>
      <vt:lpstr>Arial</vt:lpstr>
      <vt:lpstr>Calibri</vt:lpstr>
      <vt:lpstr>Garamond</vt:lpstr>
      <vt:lpstr>Times New Roman</vt:lpstr>
      <vt:lpstr>TradeGothic</vt:lpstr>
      <vt:lpstr>Wingdings</vt:lpstr>
      <vt:lpstr>Office Theme</vt:lpstr>
      <vt:lpstr>SMART INDIA HACKATHON 2024</vt:lpstr>
      <vt:lpstr> IDEA TITLE</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Bhavesh Lahole</cp:lastModifiedBy>
  <cp:revision>211</cp:revision>
  <dcterms:created xsi:type="dcterms:W3CDTF">2013-12-12T18:46:50Z</dcterms:created>
  <dcterms:modified xsi:type="dcterms:W3CDTF">2024-08-20T11:59:56Z</dcterms:modified>
  <cp:category/>
</cp:coreProperties>
</file>