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62" r:id="rId4"/>
    <p:sldId id="258" r:id="rId5"/>
    <p:sldId id="259" r:id="rId6"/>
    <p:sldId id="264" r:id="rId7"/>
    <p:sldId id="265" r:id="rId8"/>
    <p:sldId id="263" r:id="rId9"/>
    <p:sldId id="260" r:id="rId10"/>
    <p:sldId id="261" r:id="rId11"/>
  </p:sldIdLst>
  <p:sldSz cx="9144000" cy="5143500" type="screen16x9"/>
  <p:notesSz cx="6858000" cy="9144000"/>
  <p:embeddedFontLst>
    <p:embeddedFont>
      <p:font typeface="Georgia" panose="02040502050405020303" pitchFamily="18" charset="0"/>
      <p:regular r:id="rId13"/>
      <p:bold r:id="rId14"/>
      <p:italic r:id="rId15"/>
      <p:boldItalic r:id="rId16"/>
    </p:embeddedFont>
    <p:embeddedFont>
      <p:font typeface="Roboto" panose="020B0604020202020204" charset="0"/>
      <p:regular r:id="rId17"/>
      <p:bold r:id="rId18"/>
      <p:italic r:id="rId19"/>
      <p:boldItalic r:id="rId20"/>
    </p:embeddedFont>
    <p:embeddedFont>
      <p:font typeface="Roboto Slab"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7094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46661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cxnSp>
        <p:nvCxnSpPr>
          <p:cNvPr id="10" name="Google Shape;10;p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p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 name="Google Shape;12;p2"/>
          <p:cNvSpPr txBox="1">
            <a:spLocks noGrp="1"/>
          </p:cNvSpPr>
          <p:nvPr>
            <p:ph type="body" idx="1"/>
          </p:nvPr>
        </p:nvSpPr>
        <p:spPr>
          <a:xfrm>
            <a:off x="880425" y="1489825"/>
            <a:ext cx="6827100" cy="2711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3"/>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6" name="Google Shape;16;p3"/>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cxnSp>
        <p:nvCxnSpPr>
          <p:cNvPr id="22" name="Google Shape;22;p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3" name="Google Shape;23;p4"/>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880425" y="1489825"/>
            <a:ext cx="6827100" cy="2711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haveshlohana/humanteamwebsit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p:nvPr/>
        </p:nvSpPr>
        <p:spPr>
          <a:xfrm>
            <a:off x="1170875" y="1704475"/>
            <a:ext cx="6418500" cy="792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a:solidFill>
                  <a:srgbClr val="FFFFFF"/>
                </a:solidFill>
                <a:latin typeface="Roboto Slab"/>
                <a:ea typeface="Roboto Slab"/>
                <a:cs typeface="Roboto Slab"/>
                <a:sym typeface="Roboto Slab"/>
              </a:rPr>
              <a:t>Human Team Foundation</a:t>
            </a:r>
            <a:endParaRPr sz="3200" b="0" i="0" u="none" strike="noStrike" cap="none">
              <a:solidFill>
                <a:srgbClr val="FFFFFF"/>
              </a:solidFill>
              <a:latin typeface="Roboto Slab"/>
              <a:ea typeface="Roboto Slab"/>
              <a:cs typeface="Roboto Slab"/>
              <a:sym typeface="Roboto Slab"/>
            </a:endParaRPr>
          </a:p>
        </p:txBody>
      </p:sp>
      <p:sp>
        <p:nvSpPr>
          <p:cNvPr id="64" name="Google Shape;64;p13"/>
          <p:cNvSpPr txBox="1"/>
          <p:nvPr/>
        </p:nvSpPr>
        <p:spPr>
          <a:xfrm>
            <a:off x="1560625" y="2656625"/>
            <a:ext cx="3729900" cy="2174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a:solidFill>
                  <a:srgbClr val="FFFFFF"/>
                </a:solidFill>
                <a:latin typeface="Roboto"/>
                <a:ea typeface="Roboto"/>
                <a:cs typeface="Roboto"/>
                <a:sym typeface="Roboto"/>
              </a:rPr>
              <a:t>Team details</a:t>
            </a:r>
            <a:endParaRPr sz="1800">
              <a:solidFill>
                <a:srgbClr val="FFFFFF"/>
              </a:solidFill>
              <a:latin typeface="Roboto"/>
              <a:ea typeface="Roboto"/>
              <a:cs typeface="Roboto"/>
              <a:sym typeface="Roboto"/>
            </a:endParaRPr>
          </a:p>
          <a:p>
            <a:pPr marL="0" marR="0" lvl="0" indent="0" algn="l" rtl="0">
              <a:lnSpc>
                <a:spcPct val="115000"/>
              </a:lnSpc>
              <a:spcBef>
                <a:spcPts val="1600"/>
              </a:spcBef>
              <a:spcAft>
                <a:spcPts val="0"/>
              </a:spcAft>
              <a:buClr>
                <a:srgbClr val="000000"/>
              </a:buClr>
              <a:buSzPts val="1800"/>
              <a:buFont typeface="Arial"/>
              <a:buNone/>
            </a:pPr>
            <a:r>
              <a:rPr lang="en" sz="1800">
                <a:solidFill>
                  <a:srgbClr val="FFFFFF"/>
                </a:solidFill>
                <a:latin typeface="Roboto"/>
                <a:ea typeface="Roboto"/>
                <a:cs typeface="Roboto"/>
                <a:sym typeface="Roboto"/>
              </a:rPr>
              <a:t>Team Name: CodeOverflow</a:t>
            </a:r>
            <a:endParaRPr sz="1800">
              <a:solidFill>
                <a:srgbClr val="FFFFFF"/>
              </a:solidFill>
              <a:latin typeface="Roboto"/>
              <a:ea typeface="Roboto"/>
              <a:cs typeface="Roboto"/>
              <a:sym typeface="Roboto"/>
            </a:endParaRPr>
          </a:p>
          <a:p>
            <a:pPr marL="0" marR="0" lvl="0" indent="0" algn="l" rtl="0">
              <a:lnSpc>
                <a:spcPct val="115000"/>
              </a:lnSpc>
              <a:spcBef>
                <a:spcPts val="1600"/>
              </a:spcBef>
              <a:spcAft>
                <a:spcPts val="0"/>
              </a:spcAft>
              <a:buClr>
                <a:srgbClr val="000000"/>
              </a:buClr>
              <a:buSzPts val="1800"/>
              <a:buFont typeface="Arial"/>
              <a:buNone/>
            </a:pPr>
            <a:r>
              <a:rPr lang="en" sz="1800">
                <a:solidFill>
                  <a:srgbClr val="FFFFFF"/>
                </a:solidFill>
                <a:latin typeface="Roboto"/>
                <a:ea typeface="Roboto"/>
                <a:cs typeface="Roboto"/>
                <a:sym typeface="Roboto"/>
              </a:rPr>
              <a:t>Team Member: Bhavesh Lohana</a:t>
            </a:r>
            <a:endParaRPr sz="1800">
              <a:solidFill>
                <a:srgbClr val="FFFFFF"/>
              </a:solidFill>
              <a:latin typeface="Roboto"/>
              <a:ea typeface="Roboto"/>
              <a:cs typeface="Roboto"/>
              <a:sym typeface="Roboto"/>
            </a:endParaRPr>
          </a:p>
          <a:p>
            <a:pPr marL="0" marR="0" lvl="0" indent="0" algn="l" rtl="0">
              <a:lnSpc>
                <a:spcPct val="115000"/>
              </a:lnSpc>
              <a:spcBef>
                <a:spcPts val="1600"/>
              </a:spcBef>
              <a:spcAft>
                <a:spcPts val="1600"/>
              </a:spcAft>
              <a:buClr>
                <a:srgbClr val="000000"/>
              </a:buClr>
              <a:buSzPts val="1800"/>
              <a:buFont typeface="Arial"/>
              <a:buNone/>
            </a:pPr>
            <a:endParaRPr sz="1800">
              <a:solidFill>
                <a:srgbClr val="FFFFFF"/>
              </a:solidFill>
              <a:latin typeface="Roboto"/>
              <a:ea typeface="Roboto"/>
              <a:cs typeface="Roboto"/>
              <a:sym typeface="Roboto"/>
            </a:endParaRPr>
          </a:p>
        </p:txBody>
      </p:sp>
      <p:sp>
        <p:nvSpPr>
          <p:cNvPr id="65" name="Google Shape;65;p13"/>
          <p:cNvSpPr txBox="1"/>
          <p:nvPr/>
        </p:nvSpPr>
        <p:spPr>
          <a:xfrm>
            <a:off x="1170875" y="189100"/>
            <a:ext cx="6543600" cy="8871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2400"/>
              <a:buFont typeface="Arial"/>
              <a:buNone/>
            </a:pPr>
            <a:r>
              <a:rPr lang="en" sz="2400" b="0" i="0" u="none" strike="noStrike" cap="none">
                <a:solidFill>
                  <a:srgbClr val="FFFFFF"/>
                </a:solidFill>
                <a:latin typeface="Georgia"/>
                <a:ea typeface="Georgia"/>
                <a:cs typeface="Georgia"/>
                <a:sym typeface="Georgia"/>
              </a:rPr>
              <a:t>Vivekanand Education Society’s Institute of Technology, Computer Department</a:t>
            </a:r>
            <a:endParaRPr sz="2400" b="0" i="0" u="none" strike="noStrike" cap="none">
              <a:solidFill>
                <a:srgbClr val="FFFFFF"/>
              </a:solidFill>
              <a:latin typeface="Georgia"/>
              <a:ea typeface="Georgia"/>
              <a:cs typeface="Georgia"/>
              <a:sym typeface="Georgia"/>
            </a:endParaRPr>
          </a:p>
        </p:txBody>
      </p:sp>
      <p:pic>
        <p:nvPicPr>
          <p:cNvPr id="66" name="Google Shape;66;p13"/>
          <p:cNvPicPr preferRelativeResize="0"/>
          <p:nvPr/>
        </p:nvPicPr>
        <p:blipFill rotWithShape="1">
          <a:blip r:embed="rId3">
            <a:alphaModFix/>
          </a:blip>
          <a:srcRect/>
          <a:stretch/>
        </p:blipFill>
        <p:spPr>
          <a:xfrm>
            <a:off x="77550" y="142875"/>
            <a:ext cx="1204075" cy="1204075"/>
          </a:xfrm>
          <a:prstGeom prst="rect">
            <a:avLst/>
          </a:prstGeom>
          <a:noFill/>
          <a:ln>
            <a:noFill/>
          </a:ln>
        </p:spPr>
      </p:pic>
      <p:pic>
        <p:nvPicPr>
          <p:cNvPr id="67" name="Google Shape;67;p13"/>
          <p:cNvPicPr preferRelativeResize="0"/>
          <p:nvPr/>
        </p:nvPicPr>
        <p:blipFill rotWithShape="1">
          <a:blip r:embed="rId4">
            <a:alphaModFix/>
          </a:blip>
          <a:srcRect/>
          <a:stretch/>
        </p:blipFill>
        <p:spPr>
          <a:xfrm>
            <a:off x="7714475" y="105900"/>
            <a:ext cx="1278026" cy="1278026"/>
          </a:xfrm>
          <a:prstGeom prst="rect">
            <a:avLst/>
          </a:prstGeom>
          <a:noFill/>
          <a:ln>
            <a:noFill/>
          </a:ln>
        </p:spPr>
      </p:pic>
      <p:sp>
        <p:nvSpPr>
          <p:cNvPr id="68" name="Google Shape;68;p13"/>
          <p:cNvSpPr txBox="1"/>
          <p:nvPr/>
        </p:nvSpPr>
        <p:spPr>
          <a:xfrm>
            <a:off x="7589388" y="4703725"/>
            <a:ext cx="1528200" cy="25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Github Repository Link</a:t>
            </a:r>
            <a:endParaRPr/>
          </a:p>
        </p:txBody>
      </p:sp>
      <p:sp>
        <p:nvSpPr>
          <p:cNvPr id="100" name="Google Shape;100;p18"/>
          <p:cNvSpPr txBox="1">
            <a:spLocks noGrp="1"/>
          </p:cNvSpPr>
          <p:nvPr>
            <p:ph type="body" idx="1"/>
          </p:nvPr>
        </p:nvSpPr>
        <p:spPr>
          <a:xfrm>
            <a:off x="880425" y="1489825"/>
            <a:ext cx="6827100" cy="27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b="1" u="sng">
                <a:solidFill>
                  <a:schemeClr val="hlink"/>
                </a:solidFill>
                <a:hlinkClick r:id="rId3"/>
              </a:rPr>
              <a:t>https://github.com/bhaveshlohana/humanteamwebsite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Abstract</a:t>
            </a:r>
            <a:endParaRPr/>
          </a:p>
        </p:txBody>
      </p:sp>
      <p:sp>
        <p:nvSpPr>
          <p:cNvPr id="74" name="Google Shape;74;p14"/>
          <p:cNvSpPr txBox="1">
            <a:spLocks noGrp="1"/>
          </p:cNvSpPr>
          <p:nvPr>
            <p:ph type="body" idx="1"/>
          </p:nvPr>
        </p:nvSpPr>
        <p:spPr>
          <a:xfrm>
            <a:off x="880425" y="1489825"/>
            <a:ext cx="6827100" cy="27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For this problem, I have decided to use the minimalist approach. As its an NGO website, it would be better to not clutter it with many technologies and use with the reliable ones. Further, to increase the reach, effective SEO would be used. The website would strictly revolve around the chief aim of the Human Team Foundation. And, an admin page for the ease of adding and editing the events articles quickly.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dirty="0"/>
              <a:t>Abstract</a:t>
            </a:r>
            <a:r>
              <a:rPr lang="en" sz="2000" dirty="0"/>
              <a:t>(Continued)</a:t>
            </a:r>
            <a:endParaRPr sz="2000" dirty="0"/>
          </a:p>
        </p:txBody>
      </p:sp>
      <p:sp>
        <p:nvSpPr>
          <p:cNvPr id="74" name="Google Shape;74;p14"/>
          <p:cNvSpPr txBox="1">
            <a:spLocks noGrp="1"/>
          </p:cNvSpPr>
          <p:nvPr>
            <p:ph type="body" idx="1"/>
          </p:nvPr>
        </p:nvSpPr>
        <p:spPr>
          <a:xfrm>
            <a:off x="880425" y="1489824"/>
            <a:ext cx="8050924" cy="3316091"/>
          </a:xfrm>
          <a:prstGeom prst="rect">
            <a:avLst/>
          </a:prstGeom>
          <a:noFill/>
          <a:ln>
            <a:noFill/>
          </a:ln>
        </p:spPr>
        <p:txBody>
          <a:bodyPr spcFirstLastPara="1" wrap="square" lIns="91425" tIns="91425" rIns="91425" bIns="91425" anchor="t" anchorCtr="0">
            <a:noAutofit/>
          </a:bodyPr>
          <a:lstStyle/>
          <a:p>
            <a:pPr marL="285750" indent="-285750">
              <a:spcAft>
                <a:spcPts val="1600"/>
              </a:spcAft>
            </a:pPr>
            <a:r>
              <a:rPr lang="en-IN" dirty="0"/>
              <a:t>Home: Organised sections, proper navbar and footer.</a:t>
            </a:r>
          </a:p>
          <a:p>
            <a:pPr marL="285750" indent="-285750">
              <a:spcAft>
                <a:spcPts val="1600"/>
              </a:spcAft>
            </a:pPr>
            <a:r>
              <a:rPr lang="en-IN" dirty="0"/>
              <a:t>Events: Collapsible future and past events.</a:t>
            </a:r>
          </a:p>
          <a:p>
            <a:pPr marL="285750" indent="-285750">
              <a:spcAft>
                <a:spcPts val="1600"/>
              </a:spcAft>
            </a:pPr>
            <a:r>
              <a:rPr lang="en-IN" dirty="0"/>
              <a:t>About Us: Founder details, member information and location.</a:t>
            </a:r>
          </a:p>
          <a:p>
            <a:pPr marL="285750" indent="-285750">
              <a:spcAft>
                <a:spcPts val="1600"/>
              </a:spcAft>
            </a:pPr>
            <a:r>
              <a:rPr lang="en-IN" dirty="0"/>
              <a:t>Donate: Multiple ways of donation with transaction saved in database. </a:t>
            </a:r>
          </a:p>
          <a:p>
            <a:pPr marL="285750" indent="-285750">
              <a:spcAft>
                <a:spcPts val="1600"/>
              </a:spcAft>
            </a:pPr>
            <a:r>
              <a:rPr lang="en-IN" dirty="0"/>
              <a:t>Sponsors: Dedicated page for sponsors so as to encourage more audience to be featured.</a:t>
            </a:r>
          </a:p>
          <a:p>
            <a:pPr marL="285750" indent="-285750">
              <a:spcAft>
                <a:spcPts val="1600"/>
              </a:spcAft>
            </a:pPr>
            <a:endParaRPr lang="en-IN" dirty="0"/>
          </a:p>
        </p:txBody>
      </p:sp>
    </p:spTree>
    <p:extLst>
      <p:ext uri="{BB962C8B-B14F-4D97-AF65-F5344CB8AC3E}">
        <p14:creationId xmlns:p14="http://schemas.microsoft.com/office/powerpoint/2010/main" val="312861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Proposed Architecture</a:t>
            </a:r>
            <a:endParaRPr/>
          </a:p>
          <a:p>
            <a:pPr marL="0" lvl="0" indent="0" algn="l" rtl="0">
              <a:lnSpc>
                <a:spcPct val="100000"/>
              </a:lnSpc>
              <a:spcBef>
                <a:spcPts val="0"/>
              </a:spcBef>
              <a:spcAft>
                <a:spcPts val="0"/>
              </a:spcAft>
              <a:buSzPts val="3000"/>
              <a:buNone/>
            </a:pPr>
            <a:r>
              <a:rPr lang="en"/>
              <a:t>(Diagram/Example/Flowchart/Etc)</a:t>
            </a:r>
            <a:endParaRPr/>
          </a:p>
        </p:txBody>
      </p:sp>
      <p:sp>
        <p:nvSpPr>
          <p:cNvPr id="80" name="Google Shape;80;p15"/>
          <p:cNvSpPr txBox="1">
            <a:spLocks noGrp="1"/>
          </p:cNvSpPr>
          <p:nvPr>
            <p:ph type="body" idx="1"/>
          </p:nvPr>
        </p:nvSpPr>
        <p:spPr>
          <a:xfrm>
            <a:off x="2659606" y="1496913"/>
            <a:ext cx="2214900" cy="3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dirty="0"/>
          </a:p>
        </p:txBody>
      </p:sp>
      <p:pic>
        <p:nvPicPr>
          <p:cNvPr id="5" name="Picture 4">
            <a:extLst>
              <a:ext uri="{FF2B5EF4-FFF2-40B4-BE49-F238E27FC236}">
                <a16:creationId xmlns:a16="http://schemas.microsoft.com/office/drawing/2014/main" id="{BB6D53BB-688F-46EC-98CB-82F3A8C27DE9}"/>
              </a:ext>
            </a:extLst>
          </p:cNvPr>
          <p:cNvPicPr>
            <a:picLocks noChangeAspect="1"/>
          </p:cNvPicPr>
          <p:nvPr/>
        </p:nvPicPr>
        <p:blipFill>
          <a:blip r:embed="rId3"/>
          <a:stretch>
            <a:fillRect/>
          </a:stretch>
        </p:blipFill>
        <p:spPr>
          <a:xfrm>
            <a:off x="1613497" y="1144125"/>
            <a:ext cx="5512571" cy="37781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Technology Stack</a:t>
            </a:r>
            <a:endParaRPr/>
          </a:p>
        </p:txBody>
      </p:sp>
      <p:sp>
        <p:nvSpPr>
          <p:cNvPr id="87" name="Google Shape;87;p16"/>
          <p:cNvSpPr txBox="1">
            <a:spLocks noGrp="1"/>
          </p:cNvSpPr>
          <p:nvPr>
            <p:ph type="body" idx="1"/>
          </p:nvPr>
        </p:nvSpPr>
        <p:spPr>
          <a:xfrm>
            <a:off x="880425" y="1489825"/>
            <a:ext cx="2334300" cy="50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LAMP STACK</a:t>
            </a:r>
            <a:endParaRPr sz="1300" dirty="0"/>
          </a:p>
        </p:txBody>
      </p:sp>
      <p:pic>
        <p:nvPicPr>
          <p:cNvPr id="3" name="Picture 2">
            <a:extLst>
              <a:ext uri="{FF2B5EF4-FFF2-40B4-BE49-F238E27FC236}">
                <a16:creationId xmlns:a16="http://schemas.microsoft.com/office/drawing/2014/main" id="{76D4F57A-6862-4161-80CF-0FB478B844B0}"/>
              </a:ext>
            </a:extLst>
          </p:cNvPr>
          <p:cNvPicPr>
            <a:picLocks noChangeAspect="1"/>
          </p:cNvPicPr>
          <p:nvPr/>
        </p:nvPicPr>
        <p:blipFill>
          <a:blip r:embed="rId3"/>
          <a:stretch>
            <a:fillRect/>
          </a:stretch>
        </p:blipFill>
        <p:spPr>
          <a:xfrm>
            <a:off x="3764701" y="1144125"/>
            <a:ext cx="4676775" cy="3629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D6599B-7FC8-4D77-A364-8A7FCF34FEFE}"/>
              </a:ext>
            </a:extLst>
          </p:cNvPr>
          <p:cNvSpPr>
            <a:spLocks noGrp="1"/>
          </p:cNvSpPr>
          <p:nvPr>
            <p:ph type="title"/>
          </p:nvPr>
        </p:nvSpPr>
        <p:spPr>
          <a:xfrm>
            <a:off x="140507" y="-187050"/>
            <a:ext cx="8222100" cy="907500"/>
          </a:xfrm>
        </p:spPr>
        <p:txBody>
          <a:bodyPr/>
          <a:lstStyle/>
          <a:p>
            <a:pPr algn="l"/>
            <a:r>
              <a:rPr lang="en-US" sz="3000" dirty="0"/>
              <a:t>Prototype</a:t>
            </a:r>
            <a:endParaRPr lang="en-IN" sz="3000" dirty="0"/>
          </a:p>
        </p:txBody>
      </p:sp>
      <p:pic>
        <p:nvPicPr>
          <p:cNvPr id="6" name="Picture 5">
            <a:extLst>
              <a:ext uri="{FF2B5EF4-FFF2-40B4-BE49-F238E27FC236}">
                <a16:creationId xmlns:a16="http://schemas.microsoft.com/office/drawing/2014/main" id="{10B5055B-CB0C-4449-A0B3-02F4823AC274}"/>
              </a:ext>
            </a:extLst>
          </p:cNvPr>
          <p:cNvPicPr>
            <a:picLocks noChangeAspect="1"/>
          </p:cNvPicPr>
          <p:nvPr/>
        </p:nvPicPr>
        <p:blipFill>
          <a:blip r:embed="rId2"/>
          <a:stretch>
            <a:fillRect/>
          </a:stretch>
        </p:blipFill>
        <p:spPr>
          <a:xfrm>
            <a:off x="330094" y="793899"/>
            <a:ext cx="2449206" cy="4082902"/>
          </a:xfrm>
          <a:prstGeom prst="rect">
            <a:avLst/>
          </a:prstGeom>
        </p:spPr>
      </p:pic>
      <p:pic>
        <p:nvPicPr>
          <p:cNvPr id="8" name="Picture 7">
            <a:extLst>
              <a:ext uri="{FF2B5EF4-FFF2-40B4-BE49-F238E27FC236}">
                <a16:creationId xmlns:a16="http://schemas.microsoft.com/office/drawing/2014/main" id="{2824CA64-26E0-4901-9105-A603004469CC}"/>
              </a:ext>
            </a:extLst>
          </p:cNvPr>
          <p:cNvPicPr>
            <a:picLocks noChangeAspect="1"/>
          </p:cNvPicPr>
          <p:nvPr/>
        </p:nvPicPr>
        <p:blipFill>
          <a:blip r:embed="rId3"/>
          <a:stretch>
            <a:fillRect/>
          </a:stretch>
        </p:blipFill>
        <p:spPr>
          <a:xfrm>
            <a:off x="6164949" y="780841"/>
            <a:ext cx="2376539" cy="4095960"/>
          </a:xfrm>
          <a:prstGeom prst="rect">
            <a:avLst/>
          </a:prstGeom>
        </p:spPr>
      </p:pic>
      <p:pic>
        <p:nvPicPr>
          <p:cNvPr id="10" name="Picture 9">
            <a:extLst>
              <a:ext uri="{FF2B5EF4-FFF2-40B4-BE49-F238E27FC236}">
                <a16:creationId xmlns:a16="http://schemas.microsoft.com/office/drawing/2014/main" id="{F774C91E-78C0-44C7-B253-C9E3BEFD35C3}"/>
              </a:ext>
            </a:extLst>
          </p:cNvPr>
          <p:cNvPicPr>
            <a:picLocks noChangeAspect="1"/>
          </p:cNvPicPr>
          <p:nvPr/>
        </p:nvPicPr>
        <p:blipFill>
          <a:blip r:embed="rId4"/>
          <a:stretch>
            <a:fillRect/>
          </a:stretch>
        </p:blipFill>
        <p:spPr>
          <a:xfrm>
            <a:off x="3364255" y="793899"/>
            <a:ext cx="2215738" cy="4082902"/>
          </a:xfrm>
          <a:prstGeom prst="rect">
            <a:avLst/>
          </a:prstGeom>
        </p:spPr>
      </p:pic>
    </p:spTree>
    <p:extLst>
      <p:ext uri="{BB962C8B-B14F-4D97-AF65-F5344CB8AC3E}">
        <p14:creationId xmlns:p14="http://schemas.microsoft.com/office/powerpoint/2010/main" val="3975042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42C0-C9BB-45AF-A324-E726962C049B}"/>
              </a:ext>
            </a:extLst>
          </p:cNvPr>
          <p:cNvSpPr>
            <a:spLocks noGrp="1"/>
          </p:cNvSpPr>
          <p:nvPr>
            <p:ph type="title"/>
          </p:nvPr>
        </p:nvSpPr>
        <p:spPr>
          <a:xfrm>
            <a:off x="69624" y="-177264"/>
            <a:ext cx="8222100" cy="907500"/>
          </a:xfrm>
        </p:spPr>
        <p:txBody>
          <a:bodyPr/>
          <a:lstStyle/>
          <a:p>
            <a:pPr algn="l"/>
            <a:r>
              <a:rPr lang="en-US" sz="3000" dirty="0"/>
              <a:t>Prototype(Continued)</a:t>
            </a:r>
            <a:endParaRPr lang="en-IN" sz="3000" dirty="0"/>
          </a:p>
        </p:txBody>
      </p:sp>
      <p:pic>
        <p:nvPicPr>
          <p:cNvPr id="4" name="Picture 3">
            <a:extLst>
              <a:ext uri="{FF2B5EF4-FFF2-40B4-BE49-F238E27FC236}">
                <a16:creationId xmlns:a16="http://schemas.microsoft.com/office/drawing/2014/main" id="{E7A86CFE-AE88-4A56-A336-6F00D328C360}"/>
              </a:ext>
            </a:extLst>
          </p:cNvPr>
          <p:cNvPicPr>
            <a:picLocks noChangeAspect="1"/>
          </p:cNvPicPr>
          <p:nvPr/>
        </p:nvPicPr>
        <p:blipFill>
          <a:blip r:embed="rId2"/>
          <a:stretch>
            <a:fillRect/>
          </a:stretch>
        </p:blipFill>
        <p:spPr>
          <a:xfrm>
            <a:off x="4980768" y="641948"/>
            <a:ext cx="2359974" cy="4381570"/>
          </a:xfrm>
          <a:prstGeom prst="rect">
            <a:avLst/>
          </a:prstGeom>
        </p:spPr>
      </p:pic>
      <p:pic>
        <p:nvPicPr>
          <p:cNvPr id="8" name="Picture 7">
            <a:extLst>
              <a:ext uri="{FF2B5EF4-FFF2-40B4-BE49-F238E27FC236}">
                <a16:creationId xmlns:a16="http://schemas.microsoft.com/office/drawing/2014/main" id="{2B0395BE-C1B4-46B4-AE1B-39A5F6B23C98}"/>
              </a:ext>
            </a:extLst>
          </p:cNvPr>
          <p:cNvPicPr>
            <a:picLocks noChangeAspect="1"/>
          </p:cNvPicPr>
          <p:nvPr/>
        </p:nvPicPr>
        <p:blipFill>
          <a:blip r:embed="rId3"/>
          <a:stretch>
            <a:fillRect/>
          </a:stretch>
        </p:blipFill>
        <p:spPr>
          <a:xfrm>
            <a:off x="476497" y="659219"/>
            <a:ext cx="2359974" cy="4364299"/>
          </a:xfrm>
          <a:prstGeom prst="rect">
            <a:avLst/>
          </a:prstGeom>
        </p:spPr>
      </p:pic>
    </p:spTree>
    <p:extLst>
      <p:ext uri="{BB962C8B-B14F-4D97-AF65-F5344CB8AC3E}">
        <p14:creationId xmlns:p14="http://schemas.microsoft.com/office/powerpoint/2010/main" val="16481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IN" dirty="0"/>
              <a:t>What more could be added?</a:t>
            </a:r>
            <a:endParaRPr dirty="0"/>
          </a:p>
        </p:txBody>
      </p:sp>
      <p:sp>
        <p:nvSpPr>
          <p:cNvPr id="100" name="Google Shape;100;p18"/>
          <p:cNvSpPr txBox="1">
            <a:spLocks noGrp="1"/>
          </p:cNvSpPr>
          <p:nvPr>
            <p:ph type="body" idx="1"/>
          </p:nvPr>
        </p:nvSpPr>
        <p:spPr>
          <a:xfrm>
            <a:off x="333154" y="1489824"/>
            <a:ext cx="8422946" cy="3557097"/>
          </a:xfrm>
          <a:prstGeom prst="rect">
            <a:avLst/>
          </a:prstGeom>
          <a:noFill/>
          <a:ln>
            <a:noFill/>
          </a:ln>
        </p:spPr>
        <p:txBody>
          <a:bodyPr spcFirstLastPara="1" wrap="square" lIns="91425" tIns="91425" rIns="91425" bIns="91425" anchor="t" anchorCtr="0">
            <a:noAutofit/>
          </a:bodyPr>
          <a:lstStyle/>
          <a:p>
            <a:pPr marL="285750" indent="-285750">
              <a:spcAft>
                <a:spcPts val="1600"/>
              </a:spcAft>
            </a:pPr>
            <a:r>
              <a:rPr lang="en-IN" b="1" dirty="0"/>
              <a:t>SMTP Mail - To send an acknowledgment mail to user after they donate.</a:t>
            </a:r>
          </a:p>
          <a:p>
            <a:pPr marL="285750" indent="-285750">
              <a:spcAft>
                <a:spcPts val="1600"/>
              </a:spcAft>
            </a:pPr>
            <a:r>
              <a:rPr lang="en-IN" b="1" dirty="0"/>
              <a:t>Volunteer Program page</a:t>
            </a:r>
          </a:p>
          <a:p>
            <a:pPr marL="285750" indent="-285750">
              <a:spcAft>
                <a:spcPts val="1600"/>
              </a:spcAft>
            </a:pPr>
            <a:r>
              <a:rPr lang="en-IN" b="1" dirty="0"/>
              <a:t>AI Chatbot - To solve queries quickly.</a:t>
            </a:r>
          </a:p>
          <a:p>
            <a:pPr marL="285750" indent="-285750">
              <a:spcAft>
                <a:spcPts val="1600"/>
              </a:spcAft>
            </a:pPr>
            <a:r>
              <a:rPr lang="en-IN" b="1" dirty="0"/>
              <a:t>Admin Panel – To supervise the entire working of the website</a:t>
            </a:r>
          </a:p>
          <a:p>
            <a:pPr marL="285750" indent="-285750">
              <a:spcAft>
                <a:spcPts val="1600"/>
              </a:spcAft>
            </a:pPr>
            <a:r>
              <a:rPr lang="en-IN" b="1" dirty="0"/>
              <a:t>Build an app using the website.</a:t>
            </a:r>
          </a:p>
          <a:p>
            <a:pPr marL="285750" indent="-285750">
              <a:spcAft>
                <a:spcPts val="1600"/>
              </a:spcAft>
            </a:pPr>
            <a:r>
              <a:rPr lang="en-IN" b="1" dirty="0"/>
              <a:t>FAQ Page</a:t>
            </a:r>
          </a:p>
          <a:p>
            <a:pPr marL="285750" indent="-285750">
              <a:spcAft>
                <a:spcPts val="1600"/>
              </a:spcAft>
            </a:pPr>
            <a:endParaRPr b="1" dirty="0"/>
          </a:p>
        </p:txBody>
      </p:sp>
    </p:spTree>
    <p:extLst>
      <p:ext uri="{BB962C8B-B14F-4D97-AF65-F5344CB8AC3E}">
        <p14:creationId xmlns:p14="http://schemas.microsoft.com/office/powerpoint/2010/main" val="203923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Conclusion</a:t>
            </a:r>
            <a:endParaRPr/>
          </a:p>
        </p:txBody>
      </p:sp>
      <p:sp>
        <p:nvSpPr>
          <p:cNvPr id="94" name="Google Shape;94;p17"/>
          <p:cNvSpPr txBox="1">
            <a:spLocks noGrp="1"/>
          </p:cNvSpPr>
          <p:nvPr>
            <p:ph type="body" idx="1"/>
          </p:nvPr>
        </p:nvSpPr>
        <p:spPr>
          <a:xfrm>
            <a:off x="825325" y="1737825"/>
            <a:ext cx="6827100" cy="27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The end result will be a website which lets everything transparent between the foundation and its user. The events, sponsors page, and transaction details will be readily available to both the user and the foundation. The website would be much faster using LAMP stack. Separate Sponsor page would attract more donators.</a:t>
            </a:r>
            <a:endParaRPr dirty="0"/>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308</Words>
  <Application>Microsoft Office PowerPoint</Application>
  <PresentationFormat>On-screen Show (16:9)</PresentationFormat>
  <Paragraphs>30</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 Slab</vt:lpstr>
      <vt:lpstr>Roboto</vt:lpstr>
      <vt:lpstr>Georgia</vt:lpstr>
      <vt:lpstr>Arial</vt:lpstr>
      <vt:lpstr>Marina</vt:lpstr>
      <vt:lpstr>PowerPoint Presentation</vt:lpstr>
      <vt:lpstr>Abstract</vt:lpstr>
      <vt:lpstr>Abstract(Continued)</vt:lpstr>
      <vt:lpstr>Proposed Architecture (Diagram/Example/Flowchart/Etc)</vt:lpstr>
      <vt:lpstr>Technology Stack</vt:lpstr>
      <vt:lpstr>Prototype</vt:lpstr>
      <vt:lpstr>Prototype(Continued)</vt:lpstr>
      <vt:lpstr>What more could be added?</vt:lpstr>
      <vt:lpstr>Conclusion</vt:lpstr>
      <vt:lpstr>Github Repository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bhavesh lohana</cp:lastModifiedBy>
  <cp:revision>8</cp:revision>
  <dcterms:modified xsi:type="dcterms:W3CDTF">2020-11-19T06:48:05Z</dcterms:modified>
</cp:coreProperties>
</file>