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75" r:id="rId4"/>
    <p:sldId id="278" r:id="rId5"/>
    <p:sldId id="279" r:id="rId6"/>
    <p:sldId id="258" r:id="rId7"/>
    <p:sldId id="280" r:id="rId8"/>
    <p:sldId id="281" r:id="rId9"/>
    <p:sldId id="340" r:id="rId10"/>
    <p:sldId id="259" r:id="rId11"/>
    <p:sldId id="286" r:id="rId12"/>
    <p:sldId id="341" r:id="rId13"/>
    <p:sldId id="260" r:id="rId14"/>
    <p:sldId id="337" r:id="rId15"/>
    <p:sldId id="261" r:id="rId16"/>
    <p:sldId id="297" r:id="rId17"/>
    <p:sldId id="331" r:id="rId18"/>
    <p:sldId id="324" r:id="rId19"/>
    <p:sldId id="263" r:id="rId20"/>
    <p:sldId id="300" r:id="rId21"/>
    <p:sldId id="301" r:id="rId22"/>
    <p:sldId id="264" r:id="rId23"/>
    <p:sldId id="303" r:id="rId24"/>
    <p:sldId id="266" r:id="rId25"/>
    <p:sldId id="306" r:id="rId26"/>
    <p:sldId id="307" r:id="rId27"/>
    <p:sldId id="333" r:id="rId28"/>
    <p:sldId id="267" r:id="rId29"/>
    <p:sldId id="309" r:id="rId30"/>
    <p:sldId id="268" r:id="rId31"/>
    <p:sldId id="318" r:id="rId32"/>
    <p:sldId id="325" r:id="rId33"/>
    <p:sldId id="326" r:id="rId34"/>
    <p:sldId id="269" r:id="rId35"/>
    <p:sldId id="320" r:id="rId36"/>
    <p:sldId id="311" r:id="rId37"/>
    <p:sldId id="312" r:id="rId38"/>
    <p:sldId id="322" r:id="rId39"/>
    <p:sldId id="270" r:id="rId40"/>
    <p:sldId id="313" r:id="rId41"/>
    <p:sldId id="314" r:id="rId42"/>
    <p:sldId id="273" r:id="rId43"/>
    <p:sldId id="317" r:id="rId44"/>
    <p:sldId id="339" r:id="rId45"/>
    <p:sldId id="274" r:id="rId46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  <a:srgbClr val="000066"/>
    <a:srgbClr val="009DD9"/>
    <a:srgbClr val="0F6FC6"/>
    <a:srgbClr val="660066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4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2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6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9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1A2865-3315-453F-BA59-DF470BAE6D63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058BB1-479A-45B1-A6C9-114BC565CF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43A8C-BCE8-D6AC-5BC5-54C346F0CCB0}"/>
              </a:ext>
            </a:extLst>
          </p:cNvPr>
          <p:cNvSpPr txBox="1"/>
          <p:nvPr/>
        </p:nvSpPr>
        <p:spPr>
          <a:xfrm>
            <a:off x="914398" y="1863512"/>
            <a:ext cx="88464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50000"/>
                  </a:schemeClr>
                </a:solidFill>
              </a:rPr>
              <a:t>Medical &amp; Health Department</a:t>
            </a:r>
          </a:p>
          <a:p>
            <a:r>
              <a:rPr lang="en-IN" sz="4800" b="1" dirty="0">
                <a:solidFill>
                  <a:schemeClr val="accent2">
                    <a:lumMod val="50000"/>
                  </a:schemeClr>
                </a:solidFill>
              </a:rPr>
              <a:t>July 2022 Review Meeting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743420-C530-23E6-10EB-EC1A784A3E06}"/>
              </a:ext>
            </a:extLst>
          </p:cNvPr>
          <p:cNvCxnSpPr/>
          <p:nvPr/>
        </p:nvCxnSpPr>
        <p:spPr>
          <a:xfrm>
            <a:off x="914398" y="3704735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2DC06C-4540-772C-CD21-1DA848DB8008}"/>
              </a:ext>
            </a:extLst>
          </p:cNvPr>
          <p:cNvSpPr txBox="1"/>
          <p:nvPr/>
        </p:nvSpPr>
        <p:spPr>
          <a:xfrm>
            <a:off x="980388" y="3883966"/>
            <a:ext cx="781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418AB3"/>
                </a:solidFill>
              </a:rPr>
              <a:t>05.08.2022 @ Collectorate, Jayashankar Bhupalpally District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FC614-90E6-BE1D-FFD4-872242C3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16" y="297522"/>
            <a:ext cx="1971675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14AEA-DAB9-87DB-7AB4-2E36FFE7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9" y="206420"/>
            <a:ext cx="1580118" cy="15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9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1423884"/>
            <a:ext cx="57081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National Tuberculosis </a:t>
            </a:r>
          </a:p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Elimination Programme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558618"/>
            <a:ext cx="561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Programme Officer Dr M </a:t>
            </a:r>
            <a:r>
              <a:rPr lang="en-IN" sz="2400" b="1" dirty="0" err="1">
                <a:solidFill>
                  <a:schemeClr val="tx2">
                    <a:lumMod val="50000"/>
                  </a:schemeClr>
                </a:solidFill>
              </a:rPr>
              <a:t>Kommuraiah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400" b="1" baseline="-25000" dirty="0">
                <a:solidFill>
                  <a:schemeClr val="tx2">
                    <a:lumMod val="50000"/>
                  </a:schemeClr>
                </a:solidFill>
              </a:rPr>
              <a:t>MBBS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5C7A9-E591-8762-1FB4-5819AD6C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68" y="1061650"/>
            <a:ext cx="4000544" cy="40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3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CC584-5F2C-2232-3F8D-859D0C016D0F}"/>
              </a:ext>
            </a:extLst>
          </p:cNvPr>
          <p:cNvSpPr txBox="1"/>
          <p:nvPr/>
        </p:nvSpPr>
        <p:spPr>
          <a:xfrm>
            <a:off x="401490" y="196271"/>
            <a:ext cx="1026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TB Notification in Jayashankar Bhupalpally District for the period of January 2022 to July 2022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892079-D584-E22D-DAD5-B87298446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39708"/>
              </p:ext>
            </p:extLst>
          </p:nvPr>
        </p:nvGraphicFramePr>
        <p:xfrm>
          <a:off x="551876" y="659876"/>
          <a:ext cx="11099654" cy="5410977"/>
        </p:xfrm>
        <a:graphic>
          <a:graphicData uri="http://schemas.openxmlformats.org/drawingml/2006/table">
            <a:tbl>
              <a:tblPr/>
              <a:tblGrid>
                <a:gridCol w="781207">
                  <a:extLst>
                    <a:ext uri="{9D8B030D-6E8A-4147-A177-3AD203B41FA5}">
                      <a16:colId xmlns:a16="http://schemas.microsoft.com/office/drawing/2014/main" val="811643427"/>
                    </a:ext>
                  </a:extLst>
                </a:gridCol>
                <a:gridCol w="911409">
                  <a:extLst>
                    <a:ext uri="{9D8B030D-6E8A-4147-A177-3AD203B41FA5}">
                      <a16:colId xmlns:a16="http://schemas.microsoft.com/office/drawing/2014/main" val="3985544043"/>
                    </a:ext>
                  </a:extLst>
                </a:gridCol>
                <a:gridCol w="1856168">
                  <a:extLst>
                    <a:ext uri="{9D8B030D-6E8A-4147-A177-3AD203B41FA5}">
                      <a16:colId xmlns:a16="http://schemas.microsoft.com/office/drawing/2014/main" val="1143068403"/>
                    </a:ext>
                  </a:extLst>
                </a:gridCol>
                <a:gridCol w="1225484">
                  <a:extLst>
                    <a:ext uri="{9D8B030D-6E8A-4147-A177-3AD203B41FA5}">
                      <a16:colId xmlns:a16="http://schemas.microsoft.com/office/drawing/2014/main" val="2971370474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490992261"/>
                    </a:ext>
                  </a:extLst>
                </a:gridCol>
                <a:gridCol w="1175094">
                  <a:extLst>
                    <a:ext uri="{9D8B030D-6E8A-4147-A177-3AD203B41FA5}">
                      <a16:colId xmlns:a16="http://schemas.microsoft.com/office/drawing/2014/main" val="977157513"/>
                    </a:ext>
                  </a:extLst>
                </a:gridCol>
                <a:gridCol w="1399662">
                  <a:extLst>
                    <a:ext uri="{9D8B030D-6E8A-4147-A177-3AD203B41FA5}">
                      <a16:colId xmlns:a16="http://schemas.microsoft.com/office/drawing/2014/main" val="992341844"/>
                    </a:ext>
                  </a:extLst>
                </a:gridCol>
                <a:gridCol w="1204362">
                  <a:extLst>
                    <a:ext uri="{9D8B030D-6E8A-4147-A177-3AD203B41FA5}">
                      <a16:colId xmlns:a16="http://schemas.microsoft.com/office/drawing/2014/main" val="525161481"/>
                    </a:ext>
                  </a:extLst>
                </a:gridCol>
                <a:gridCol w="1481039">
                  <a:extLst>
                    <a:ext uri="{9D8B030D-6E8A-4147-A177-3AD203B41FA5}">
                      <a16:colId xmlns:a16="http://schemas.microsoft.com/office/drawing/2014/main" val="3295021171"/>
                    </a:ext>
                  </a:extLst>
                </a:gridCol>
              </a:tblGrid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 No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 Name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Name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Notification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UDST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TB HIV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Success Rate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Validation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 Collection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561879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Azamnagar(24*7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80145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Bhupalpally(UPHC)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1443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231235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Chelpur(24*7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79570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effectLst/>
                          <a:latin typeface="Calibri" panose="020F0502020204030204" pitchFamily="34" charset="0"/>
                        </a:rPr>
                        <a:t>Ghanpur (</a:t>
                      </a:r>
                      <a:r>
                        <a:rPr lang="en-IN" sz="1300" b="0" i="0" u="none" strike="noStrike" dirty="0" err="1">
                          <a:effectLst/>
                          <a:latin typeface="Calibri" panose="020F0502020204030204" pitchFamily="34" charset="0"/>
                        </a:rPr>
                        <a:t>Mulug</a:t>
                      </a:r>
                      <a:r>
                        <a:rPr lang="en-IN" sz="1300" b="0" i="0" u="none" strike="noStrike" dirty="0">
                          <a:effectLst/>
                          <a:latin typeface="Calibri" panose="020F0502020204030204" pitchFamily="34" charset="0"/>
                        </a:rPr>
                        <a:t>)(24*7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836453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Ambatipally(24*7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406063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effectLst/>
                          <a:latin typeface="Calibri" panose="020F0502020204030204" pitchFamily="34" charset="0"/>
                        </a:rPr>
                        <a:t>CHC Mahadevpur(CHC)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50491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Kaleswaram(PHC)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50012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effectLst/>
                          <a:latin typeface="Calibri" panose="020F0502020204030204" pitchFamily="34" charset="0"/>
                        </a:rPr>
                        <a:t>Kataram(24*7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948217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Maha Muthram(24*7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40933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Thadicharla(PHC)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84814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CHC Chityal(CHC)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042810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Mogullapally(PHC)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1369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79176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Regonda(24*7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1266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55048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Velishala(24*7 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673933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Vodithala(PHC)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37013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effectLst/>
                          <a:latin typeface="Calibri" panose="020F0502020204030204" pitchFamily="34" charset="0"/>
                        </a:rPr>
                        <a:t>8565</a:t>
                      </a:r>
                    </a:p>
                  </a:txBody>
                  <a:tcPr marL="6972" marR="6972" marT="6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15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184B8F-3CCD-8932-2688-25CA26A07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47076"/>
              </p:ext>
            </p:extLst>
          </p:nvPr>
        </p:nvGraphicFramePr>
        <p:xfrm>
          <a:off x="2030805" y="1525550"/>
          <a:ext cx="6839818" cy="2094342"/>
        </p:xfrm>
        <a:graphic>
          <a:graphicData uri="http://schemas.openxmlformats.org/drawingml/2006/table">
            <a:tbl>
              <a:tblPr/>
              <a:tblGrid>
                <a:gridCol w="615145">
                  <a:extLst>
                    <a:ext uri="{9D8B030D-6E8A-4147-A177-3AD203B41FA5}">
                      <a16:colId xmlns:a16="http://schemas.microsoft.com/office/drawing/2014/main" val="2630610561"/>
                    </a:ext>
                  </a:extLst>
                </a:gridCol>
                <a:gridCol w="2196943">
                  <a:extLst>
                    <a:ext uri="{9D8B030D-6E8A-4147-A177-3AD203B41FA5}">
                      <a16:colId xmlns:a16="http://schemas.microsoft.com/office/drawing/2014/main" val="3144425732"/>
                    </a:ext>
                  </a:extLst>
                </a:gridCol>
                <a:gridCol w="1318167">
                  <a:extLst>
                    <a:ext uri="{9D8B030D-6E8A-4147-A177-3AD203B41FA5}">
                      <a16:colId xmlns:a16="http://schemas.microsoft.com/office/drawing/2014/main" val="350260968"/>
                    </a:ext>
                  </a:extLst>
                </a:gridCol>
                <a:gridCol w="1435337">
                  <a:extLst>
                    <a:ext uri="{9D8B030D-6E8A-4147-A177-3AD203B41FA5}">
                      <a16:colId xmlns:a16="http://schemas.microsoft.com/office/drawing/2014/main" val="3021843217"/>
                    </a:ext>
                  </a:extLst>
                </a:gridCol>
                <a:gridCol w="1274226">
                  <a:extLst>
                    <a:ext uri="{9D8B030D-6E8A-4147-A177-3AD203B41FA5}">
                      <a16:colId xmlns:a16="http://schemas.microsoft.com/office/drawing/2014/main" val="3730797993"/>
                    </a:ext>
                  </a:extLst>
                </a:gridCol>
              </a:tblGrid>
              <a:tr h="69811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DBT Status from Jan 22 to July 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35313"/>
                  </a:ext>
                </a:extLst>
              </a:tr>
              <a:tr h="6981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Calibri" panose="020F0502020204030204" pitchFamily="34" charset="0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Calibri" panose="020F0502020204030204" pitchFamily="34" charset="0"/>
                        </a:rPr>
                        <a:t>Total Notified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Calibri" panose="020F0502020204030204" pitchFamily="34" charset="0"/>
                        </a:rPr>
                        <a:t>No of DBT Paid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52874"/>
                  </a:ext>
                </a:extLst>
              </a:tr>
              <a:tr h="6981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effectLst/>
                          <a:latin typeface="Calibri" panose="020F0502020204030204" pitchFamily="34" charset="0"/>
                        </a:rPr>
                        <a:t>Jayashankar Bhupalpally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55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8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6929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Non Communicable Diseases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558618"/>
            <a:ext cx="503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Programme Officer Dr S Gopinath </a:t>
            </a:r>
            <a:r>
              <a:rPr lang="en-IN" sz="2400" b="1" baseline="-25000" dirty="0">
                <a:solidFill>
                  <a:schemeClr val="tx2">
                    <a:lumMod val="50000"/>
                  </a:schemeClr>
                </a:solidFill>
              </a:rPr>
              <a:t>MBBS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D51ED-B5EA-1E64-1508-145B33EEA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519" y="975675"/>
            <a:ext cx="3844865" cy="42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5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2DA9EC-04FF-6032-BE91-FA0EB9803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94965"/>
              </p:ext>
            </p:extLst>
          </p:nvPr>
        </p:nvGraphicFramePr>
        <p:xfrm>
          <a:off x="399380" y="722478"/>
          <a:ext cx="11440685" cy="5442654"/>
        </p:xfrm>
        <a:graphic>
          <a:graphicData uri="http://schemas.openxmlformats.org/drawingml/2006/table">
            <a:tbl>
              <a:tblPr/>
              <a:tblGrid>
                <a:gridCol w="366521">
                  <a:extLst>
                    <a:ext uri="{9D8B030D-6E8A-4147-A177-3AD203B41FA5}">
                      <a16:colId xmlns:a16="http://schemas.microsoft.com/office/drawing/2014/main" val="3816611315"/>
                    </a:ext>
                  </a:extLst>
                </a:gridCol>
                <a:gridCol w="1937324">
                  <a:extLst>
                    <a:ext uri="{9D8B030D-6E8A-4147-A177-3AD203B41FA5}">
                      <a16:colId xmlns:a16="http://schemas.microsoft.com/office/drawing/2014/main" val="2190961342"/>
                    </a:ext>
                  </a:extLst>
                </a:gridCol>
                <a:gridCol w="968663">
                  <a:extLst>
                    <a:ext uri="{9D8B030D-6E8A-4147-A177-3AD203B41FA5}">
                      <a16:colId xmlns:a16="http://schemas.microsoft.com/office/drawing/2014/main" val="916810397"/>
                    </a:ext>
                  </a:extLst>
                </a:gridCol>
                <a:gridCol w="863942">
                  <a:extLst>
                    <a:ext uri="{9D8B030D-6E8A-4147-A177-3AD203B41FA5}">
                      <a16:colId xmlns:a16="http://schemas.microsoft.com/office/drawing/2014/main" val="3701540387"/>
                    </a:ext>
                  </a:extLst>
                </a:gridCol>
                <a:gridCol w="981752">
                  <a:extLst>
                    <a:ext uri="{9D8B030D-6E8A-4147-A177-3AD203B41FA5}">
                      <a16:colId xmlns:a16="http://schemas.microsoft.com/office/drawing/2014/main" val="3679680866"/>
                    </a:ext>
                  </a:extLst>
                </a:gridCol>
                <a:gridCol w="929392">
                  <a:extLst>
                    <a:ext uri="{9D8B030D-6E8A-4147-A177-3AD203B41FA5}">
                      <a16:colId xmlns:a16="http://schemas.microsoft.com/office/drawing/2014/main" val="2375239922"/>
                    </a:ext>
                  </a:extLst>
                </a:gridCol>
                <a:gridCol w="863942">
                  <a:extLst>
                    <a:ext uri="{9D8B030D-6E8A-4147-A177-3AD203B41FA5}">
                      <a16:colId xmlns:a16="http://schemas.microsoft.com/office/drawing/2014/main" val="1413179561"/>
                    </a:ext>
                  </a:extLst>
                </a:gridCol>
                <a:gridCol w="746132">
                  <a:extLst>
                    <a:ext uri="{9D8B030D-6E8A-4147-A177-3AD203B41FA5}">
                      <a16:colId xmlns:a16="http://schemas.microsoft.com/office/drawing/2014/main" val="2699883802"/>
                    </a:ext>
                  </a:extLst>
                </a:gridCol>
                <a:gridCol w="798491">
                  <a:extLst>
                    <a:ext uri="{9D8B030D-6E8A-4147-A177-3AD203B41FA5}">
                      <a16:colId xmlns:a16="http://schemas.microsoft.com/office/drawing/2014/main" val="2107266039"/>
                    </a:ext>
                  </a:extLst>
                </a:gridCol>
                <a:gridCol w="1191192">
                  <a:extLst>
                    <a:ext uri="{9D8B030D-6E8A-4147-A177-3AD203B41FA5}">
                      <a16:colId xmlns:a16="http://schemas.microsoft.com/office/drawing/2014/main" val="850190694"/>
                    </a:ext>
                  </a:extLst>
                </a:gridCol>
                <a:gridCol w="890122">
                  <a:extLst>
                    <a:ext uri="{9D8B030D-6E8A-4147-A177-3AD203B41FA5}">
                      <a16:colId xmlns:a16="http://schemas.microsoft.com/office/drawing/2014/main" val="954496213"/>
                    </a:ext>
                  </a:extLst>
                </a:gridCol>
                <a:gridCol w="903212">
                  <a:extLst>
                    <a:ext uri="{9D8B030D-6E8A-4147-A177-3AD203B41FA5}">
                      <a16:colId xmlns:a16="http://schemas.microsoft.com/office/drawing/2014/main" val="3582929274"/>
                    </a:ext>
                  </a:extLst>
                </a:gridCol>
              </a:tblGrid>
              <a:tr h="993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 No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PHC Name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Population Enrolled in VHR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ADP Completed Population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Target Population as per VHR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Screening Done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of Total Screening Done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Balance to be Screened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Balance to be Screened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No of Suspected for HTN &amp; DM and Referred to MO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HTN &amp; DM Balance at MO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balance at MO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54342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Ambatipally(24*7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7141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6957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92278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6870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6650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51548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Bhupalpally(UPHC)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31740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31229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46242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11682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11110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035798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(Mulug)(24*7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7803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7681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245668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Kaleswaram(PHC)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10088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9473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932299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17011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15872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1139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911213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 Muthram(24*7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12500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11744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97680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Mogullapally(PHC)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20370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20213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94749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34082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33699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417207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Thadicharla(PHC)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12369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11528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93784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Velishala(24*7 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14772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14189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24752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Vodithala(PHC)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16607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15802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36928"/>
                  </a:ext>
                </a:extLst>
              </a:tr>
              <a:tr h="3177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203035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196147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6888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27104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05" marR="6905" marT="69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6464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1E1729-C6B4-8507-D213-0C7EB4909E8B}"/>
              </a:ext>
            </a:extLst>
          </p:cNvPr>
          <p:cNvSpPr txBox="1"/>
          <p:nvPr/>
        </p:nvSpPr>
        <p:spPr>
          <a:xfrm>
            <a:off x="401491" y="196271"/>
            <a:ext cx="543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PHC Wise NCD Screening Report as on 04.08.2022:</a:t>
            </a:r>
          </a:p>
        </p:txBody>
      </p:sp>
    </p:spTree>
    <p:extLst>
      <p:ext uri="{BB962C8B-B14F-4D97-AF65-F5344CB8AC3E}">
        <p14:creationId xmlns:p14="http://schemas.microsoft.com/office/powerpoint/2010/main" val="429172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972214" y="1665339"/>
            <a:ext cx="51458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Integrated Health </a:t>
            </a:r>
          </a:p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Information Platform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558618"/>
            <a:ext cx="532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Programme Officer Dr B Ravi Kumar </a:t>
            </a:r>
            <a:r>
              <a:rPr lang="en-IN" sz="2400" b="1" baseline="-25000" dirty="0">
                <a:solidFill>
                  <a:schemeClr val="tx2">
                    <a:lumMod val="50000"/>
                  </a:schemeClr>
                </a:solidFill>
              </a:rPr>
              <a:t>MBBS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92264-8BD8-4EB2-4C5A-D53CF484E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20" y="1317051"/>
            <a:ext cx="4273535" cy="42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3C274-1875-3E23-F73D-CDADA345A9E1}"/>
              </a:ext>
            </a:extLst>
          </p:cNvPr>
          <p:cNvSpPr txBox="1"/>
          <p:nvPr/>
        </p:nvSpPr>
        <p:spPr>
          <a:xfrm>
            <a:off x="415106" y="159661"/>
            <a:ext cx="814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IHIP - S, P and L Form Reporting Status in the month of July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FBE51-1A20-FC69-1B2D-4B033665E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376362"/>
            <a:ext cx="118967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1A0F02-B7F8-A87A-C01F-C8726FE88887}"/>
              </a:ext>
            </a:extLst>
          </p:cNvPr>
          <p:cNvSpPr txBox="1"/>
          <p:nvPr/>
        </p:nvSpPr>
        <p:spPr>
          <a:xfrm>
            <a:off x="358545" y="348197"/>
            <a:ext cx="814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Case Reporting status in S, P and L Forms for the month of July 2022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52A0B0-FE65-190D-933F-4C60953DC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37665"/>
              </p:ext>
            </p:extLst>
          </p:nvPr>
        </p:nvGraphicFramePr>
        <p:xfrm>
          <a:off x="449983" y="897112"/>
          <a:ext cx="11248681" cy="5063776"/>
        </p:xfrm>
        <a:graphic>
          <a:graphicData uri="http://schemas.openxmlformats.org/drawingml/2006/table">
            <a:tbl>
              <a:tblPr/>
              <a:tblGrid>
                <a:gridCol w="1105440">
                  <a:extLst>
                    <a:ext uri="{9D8B030D-6E8A-4147-A177-3AD203B41FA5}">
                      <a16:colId xmlns:a16="http://schemas.microsoft.com/office/drawing/2014/main" val="2928702250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02391851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424345161"/>
                    </a:ext>
                  </a:extLst>
                </a:gridCol>
                <a:gridCol w="1093510">
                  <a:extLst>
                    <a:ext uri="{9D8B030D-6E8A-4147-A177-3AD203B41FA5}">
                      <a16:colId xmlns:a16="http://schemas.microsoft.com/office/drawing/2014/main" val="221159613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335744610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1834726622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2791302716"/>
                    </a:ext>
                  </a:extLst>
                </a:gridCol>
                <a:gridCol w="1244927">
                  <a:extLst>
                    <a:ext uri="{9D8B030D-6E8A-4147-A177-3AD203B41FA5}">
                      <a16:colId xmlns:a16="http://schemas.microsoft.com/office/drawing/2014/main" val="2591510824"/>
                    </a:ext>
                  </a:extLst>
                </a:gridCol>
                <a:gridCol w="781836">
                  <a:extLst>
                    <a:ext uri="{9D8B030D-6E8A-4147-A177-3AD203B41FA5}">
                      <a16:colId xmlns:a16="http://schemas.microsoft.com/office/drawing/2014/main" val="3454839102"/>
                    </a:ext>
                  </a:extLst>
                </a:gridCol>
              </a:tblGrid>
              <a:tr h="4659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Sub-district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Syndromic Surveillance Cases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Presumptive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Laboratory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41429"/>
                  </a:ext>
                </a:extLst>
              </a:tr>
              <a:tr h="4659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Persons Tested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Samples Tested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59511"/>
                  </a:ext>
                </a:extLst>
              </a:tr>
              <a:tr h="3443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488620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17154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Chityal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464485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(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Mulug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850443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75953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Mahadevpur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32353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Malharrao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40287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379959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MUTHARAM MAHADEVPUR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36467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Palimela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1949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233808"/>
                  </a:ext>
                </a:extLst>
              </a:tr>
              <a:tr h="344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Tekumatla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7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97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24145-E968-771C-B542-A824BBF90418}"/>
              </a:ext>
            </a:extLst>
          </p:cNvPr>
          <p:cNvSpPr txBox="1"/>
          <p:nvPr/>
        </p:nvSpPr>
        <p:spPr>
          <a:xfrm>
            <a:off x="415106" y="159661"/>
            <a:ext cx="814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Seasonal Diseases Report for the month of July 2022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9F113C-BB16-B096-2AA1-49B39FD5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19478"/>
              </p:ext>
            </p:extLst>
          </p:nvPr>
        </p:nvGraphicFramePr>
        <p:xfrm>
          <a:off x="1566142" y="832122"/>
          <a:ext cx="8445124" cy="4267782"/>
        </p:xfrm>
        <a:graphic>
          <a:graphicData uri="http://schemas.openxmlformats.org/drawingml/2006/table">
            <a:tbl>
              <a:tblPr/>
              <a:tblGrid>
                <a:gridCol w="6597082">
                  <a:extLst>
                    <a:ext uri="{9D8B030D-6E8A-4147-A177-3AD203B41FA5}">
                      <a16:colId xmlns:a16="http://schemas.microsoft.com/office/drawing/2014/main" val="924336107"/>
                    </a:ext>
                  </a:extLst>
                </a:gridCol>
                <a:gridCol w="1848042">
                  <a:extLst>
                    <a:ext uri="{9D8B030D-6E8A-4147-A177-3AD203B41FA5}">
                      <a16:colId xmlns:a16="http://schemas.microsoft.com/office/drawing/2014/main" val="3055906258"/>
                    </a:ext>
                  </a:extLst>
                </a:gridCol>
              </a:tblGrid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Acute Diarrhoeal Disease (including acute gastroenteritis)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45434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Fever of Unknown Origin (PUO)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156503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Acute Respiratory Infection (ARI) / Influenza Like Illness (ILI)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570224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Dog bite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03538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Snake bite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537866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Monkey Bite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914965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 Bite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975205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 Bite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966108"/>
                  </a:ext>
                </a:extLst>
              </a:tr>
              <a:tr h="47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Any Other Bite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4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7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4401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E-Aushadhi, OPD, </a:t>
            </a:r>
          </a:p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IPD &amp; Lab Test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77246" y="3695308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A28FD0-5DA0-C33B-8E16-FC047C94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421" y="1870435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40F90-6C06-750F-8E7A-D2628278E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23" y="1043625"/>
            <a:ext cx="4092019" cy="40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4901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2">
                    <a:lumMod val="25000"/>
                  </a:schemeClr>
                </a:solidFill>
              </a:rPr>
              <a:t>Maternal Health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558618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Programme Officer Dr M Sridevi </a:t>
            </a:r>
            <a:r>
              <a:rPr lang="en-IN" sz="2400" b="1" baseline="-25000" dirty="0">
                <a:solidFill>
                  <a:schemeClr val="tx2">
                    <a:lumMod val="50000"/>
                  </a:schemeClr>
                </a:solidFill>
              </a:rPr>
              <a:t>MBBS, DGO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84B96-18C1-DFAE-64F2-4D3B1972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58" y="933257"/>
            <a:ext cx="4345754" cy="43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FB6FD-8907-0A93-DB2D-3B0DA38139FB}"/>
              </a:ext>
            </a:extLst>
          </p:cNvPr>
          <p:cNvSpPr txBox="1"/>
          <p:nvPr/>
        </p:nvSpPr>
        <p:spPr>
          <a:xfrm>
            <a:off x="491650" y="187945"/>
            <a:ext cx="893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eAushadhi Patient Count Month Wise Report from January 2022 to July 2022: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CAB141-10B1-A796-A011-88F661DF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00698"/>
              </p:ext>
            </p:extLst>
          </p:nvPr>
        </p:nvGraphicFramePr>
        <p:xfrm>
          <a:off x="622731" y="733898"/>
          <a:ext cx="11038225" cy="5365242"/>
        </p:xfrm>
        <a:graphic>
          <a:graphicData uri="http://schemas.openxmlformats.org/drawingml/2006/table">
            <a:tbl>
              <a:tblPr/>
              <a:tblGrid>
                <a:gridCol w="701743">
                  <a:extLst>
                    <a:ext uri="{9D8B030D-6E8A-4147-A177-3AD203B41FA5}">
                      <a16:colId xmlns:a16="http://schemas.microsoft.com/office/drawing/2014/main" val="2372731000"/>
                    </a:ext>
                  </a:extLst>
                </a:gridCol>
                <a:gridCol w="550015">
                  <a:extLst>
                    <a:ext uri="{9D8B030D-6E8A-4147-A177-3AD203B41FA5}">
                      <a16:colId xmlns:a16="http://schemas.microsoft.com/office/drawing/2014/main" val="212245266"/>
                    </a:ext>
                  </a:extLst>
                </a:gridCol>
                <a:gridCol w="1953501">
                  <a:extLst>
                    <a:ext uri="{9D8B030D-6E8A-4147-A177-3AD203B41FA5}">
                      <a16:colId xmlns:a16="http://schemas.microsoft.com/office/drawing/2014/main" val="3866632837"/>
                    </a:ext>
                  </a:extLst>
                </a:gridCol>
                <a:gridCol w="1270723">
                  <a:extLst>
                    <a:ext uri="{9D8B030D-6E8A-4147-A177-3AD203B41FA5}">
                      <a16:colId xmlns:a16="http://schemas.microsoft.com/office/drawing/2014/main" val="2673918140"/>
                    </a:ext>
                  </a:extLst>
                </a:gridCol>
                <a:gridCol w="948301">
                  <a:extLst>
                    <a:ext uri="{9D8B030D-6E8A-4147-A177-3AD203B41FA5}">
                      <a16:colId xmlns:a16="http://schemas.microsoft.com/office/drawing/2014/main" val="930362042"/>
                    </a:ext>
                  </a:extLst>
                </a:gridCol>
                <a:gridCol w="948301">
                  <a:extLst>
                    <a:ext uri="{9D8B030D-6E8A-4147-A177-3AD203B41FA5}">
                      <a16:colId xmlns:a16="http://schemas.microsoft.com/office/drawing/2014/main" val="3431925723"/>
                    </a:ext>
                  </a:extLst>
                </a:gridCol>
                <a:gridCol w="948301">
                  <a:extLst>
                    <a:ext uri="{9D8B030D-6E8A-4147-A177-3AD203B41FA5}">
                      <a16:colId xmlns:a16="http://schemas.microsoft.com/office/drawing/2014/main" val="2257481730"/>
                    </a:ext>
                  </a:extLst>
                </a:gridCol>
                <a:gridCol w="948301">
                  <a:extLst>
                    <a:ext uri="{9D8B030D-6E8A-4147-A177-3AD203B41FA5}">
                      <a16:colId xmlns:a16="http://schemas.microsoft.com/office/drawing/2014/main" val="2272880285"/>
                    </a:ext>
                  </a:extLst>
                </a:gridCol>
                <a:gridCol w="948301">
                  <a:extLst>
                    <a:ext uri="{9D8B030D-6E8A-4147-A177-3AD203B41FA5}">
                      <a16:colId xmlns:a16="http://schemas.microsoft.com/office/drawing/2014/main" val="1918769867"/>
                    </a:ext>
                  </a:extLst>
                </a:gridCol>
                <a:gridCol w="948301">
                  <a:extLst>
                    <a:ext uri="{9D8B030D-6E8A-4147-A177-3AD203B41FA5}">
                      <a16:colId xmlns:a16="http://schemas.microsoft.com/office/drawing/2014/main" val="175277193"/>
                    </a:ext>
                  </a:extLst>
                </a:gridCol>
                <a:gridCol w="872437">
                  <a:extLst>
                    <a:ext uri="{9D8B030D-6E8A-4147-A177-3AD203B41FA5}">
                      <a16:colId xmlns:a16="http://schemas.microsoft.com/office/drawing/2014/main" val="4156106203"/>
                    </a:ext>
                  </a:extLst>
                </a:gridCol>
              </a:tblGrid>
              <a:tr h="2980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Hod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S.No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HospitalName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HospitalType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JAN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FEB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MAR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MAY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JUN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JUL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05901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Ambatpalli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1835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1789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2082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2050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2297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2676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2775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827654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Azamnagar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916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1356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564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1205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811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1736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873176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Chelpur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565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726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2113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1455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2401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254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604597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Ghanpur(Mulugu)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868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646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1261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2237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2384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2287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988140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Kaleshwaram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232707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</a:rPr>
                        <a:t>Kataram </a:t>
                      </a:r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Phc</a:t>
                      </a:r>
                      <a:endParaRPr lang="en-IN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1576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2384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2483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2604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2152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2312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2231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325517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Mogullapalli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</a:rPr>
                        <a:t>Phc</a:t>
                      </a:r>
                      <a:endParaRPr lang="en-IN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822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945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565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1711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2674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2963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277158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Mutharam Mahad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1084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1217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1159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1260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1370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1801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1950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19734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Odithala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1371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1406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1490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1992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2430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2819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2863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030175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Regonda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760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883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2146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2528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2538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2459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627048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Tadicherla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2133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2230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2690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2846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2526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2180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2739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15036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DPH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Velishala 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1085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322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1035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1991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1895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1940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5174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NHM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Bhupalapally UPHC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UPHC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1369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1577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1700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1917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2474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2513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2594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39362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TSVVP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Bhupalpally CHC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CHC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2064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1961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1806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2059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2858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3577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2696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3764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TSVVP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Chityal Chc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CHC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2242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2328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2182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41830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TSVVP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Mahadevpur Chc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CHC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1718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1387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1062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628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4013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5084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</a:rPr>
                        <a:t>3575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263059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18291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18910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18473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22825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33489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Arial" panose="020B0604020202020204" pitchFamily="34" charset="0"/>
                        </a:rPr>
                        <a:t>37993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effectLst/>
                          <a:latin typeface="Arial" panose="020B0604020202020204" pitchFamily="34" charset="0"/>
                        </a:rPr>
                        <a:t>35244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6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7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C65AEB-B022-8661-32CE-8762C77BDC07}"/>
              </a:ext>
            </a:extLst>
          </p:cNvPr>
          <p:cNvSpPr txBox="1"/>
          <p:nvPr/>
        </p:nvSpPr>
        <p:spPr>
          <a:xfrm>
            <a:off x="419100" y="2772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Lab performance at PHCs /CHCs in July 2022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253D0D-BD92-3E74-F167-2FA783422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59450"/>
              </p:ext>
            </p:extLst>
          </p:nvPr>
        </p:nvGraphicFramePr>
        <p:xfrm>
          <a:off x="419100" y="809315"/>
          <a:ext cx="11458673" cy="5252116"/>
        </p:xfrm>
        <a:graphic>
          <a:graphicData uri="http://schemas.openxmlformats.org/drawingml/2006/table">
            <a:tbl>
              <a:tblPr/>
              <a:tblGrid>
                <a:gridCol w="671454">
                  <a:extLst>
                    <a:ext uri="{9D8B030D-6E8A-4147-A177-3AD203B41FA5}">
                      <a16:colId xmlns:a16="http://schemas.microsoft.com/office/drawing/2014/main" val="3733095816"/>
                    </a:ext>
                  </a:extLst>
                </a:gridCol>
                <a:gridCol w="1513825">
                  <a:extLst>
                    <a:ext uri="{9D8B030D-6E8A-4147-A177-3AD203B41FA5}">
                      <a16:colId xmlns:a16="http://schemas.microsoft.com/office/drawing/2014/main" val="815473544"/>
                    </a:ext>
                  </a:extLst>
                </a:gridCol>
                <a:gridCol w="598205">
                  <a:extLst>
                    <a:ext uri="{9D8B030D-6E8A-4147-A177-3AD203B41FA5}">
                      <a16:colId xmlns:a16="http://schemas.microsoft.com/office/drawing/2014/main" val="3401410969"/>
                    </a:ext>
                  </a:extLst>
                </a:gridCol>
                <a:gridCol w="500539">
                  <a:extLst>
                    <a:ext uri="{9D8B030D-6E8A-4147-A177-3AD203B41FA5}">
                      <a16:colId xmlns:a16="http://schemas.microsoft.com/office/drawing/2014/main" val="318804631"/>
                    </a:ext>
                  </a:extLst>
                </a:gridCol>
                <a:gridCol w="610414">
                  <a:extLst>
                    <a:ext uri="{9D8B030D-6E8A-4147-A177-3AD203B41FA5}">
                      <a16:colId xmlns:a16="http://schemas.microsoft.com/office/drawing/2014/main" val="2593911201"/>
                    </a:ext>
                  </a:extLst>
                </a:gridCol>
                <a:gridCol w="573788">
                  <a:extLst>
                    <a:ext uri="{9D8B030D-6E8A-4147-A177-3AD203B41FA5}">
                      <a16:colId xmlns:a16="http://schemas.microsoft.com/office/drawing/2014/main" val="4193634419"/>
                    </a:ext>
                  </a:extLst>
                </a:gridCol>
                <a:gridCol w="561579">
                  <a:extLst>
                    <a:ext uri="{9D8B030D-6E8A-4147-A177-3AD203B41FA5}">
                      <a16:colId xmlns:a16="http://schemas.microsoft.com/office/drawing/2014/main" val="248191338"/>
                    </a:ext>
                  </a:extLst>
                </a:gridCol>
                <a:gridCol w="573788">
                  <a:extLst>
                    <a:ext uri="{9D8B030D-6E8A-4147-A177-3AD203B41FA5}">
                      <a16:colId xmlns:a16="http://schemas.microsoft.com/office/drawing/2014/main" val="348467765"/>
                    </a:ext>
                  </a:extLst>
                </a:gridCol>
                <a:gridCol w="598205">
                  <a:extLst>
                    <a:ext uri="{9D8B030D-6E8A-4147-A177-3AD203B41FA5}">
                      <a16:colId xmlns:a16="http://schemas.microsoft.com/office/drawing/2014/main" val="4204075519"/>
                    </a:ext>
                  </a:extLst>
                </a:gridCol>
                <a:gridCol w="683663">
                  <a:extLst>
                    <a:ext uri="{9D8B030D-6E8A-4147-A177-3AD203B41FA5}">
                      <a16:colId xmlns:a16="http://schemas.microsoft.com/office/drawing/2014/main" val="3203409175"/>
                    </a:ext>
                  </a:extLst>
                </a:gridCol>
                <a:gridCol w="610414">
                  <a:extLst>
                    <a:ext uri="{9D8B030D-6E8A-4147-A177-3AD203B41FA5}">
                      <a16:colId xmlns:a16="http://schemas.microsoft.com/office/drawing/2014/main" val="314488977"/>
                    </a:ext>
                  </a:extLst>
                </a:gridCol>
                <a:gridCol w="634830">
                  <a:extLst>
                    <a:ext uri="{9D8B030D-6E8A-4147-A177-3AD203B41FA5}">
                      <a16:colId xmlns:a16="http://schemas.microsoft.com/office/drawing/2014/main" val="1166080229"/>
                    </a:ext>
                  </a:extLst>
                </a:gridCol>
                <a:gridCol w="573788">
                  <a:extLst>
                    <a:ext uri="{9D8B030D-6E8A-4147-A177-3AD203B41FA5}">
                      <a16:colId xmlns:a16="http://schemas.microsoft.com/office/drawing/2014/main" val="1416721749"/>
                    </a:ext>
                  </a:extLst>
                </a:gridCol>
                <a:gridCol w="454148">
                  <a:extLst>
                    <a:ext uri="{9D8B030D-6E8A-4147-A177-3AD203B41FA5}">
                      <a16:colId xmlns:a16="http://schemas.microsoft.com/office/drawing/2014/main" val="2012029435"/>
                    </a:ext>
                  </a:extLst>
                </a:gridCol>
                <a:gridCol w="561579">
                  <a:extLst>
                    <a:ext uri="{9D8B030D-6E8A-4147-A177-3AD203B41FA5}">
                      <a16:colId xmlns:a16="http://schemas.microsoft.com/office/drawing/2014/main" val="361794574"/>
                    </a:ext>
                  </a:extLst>
                </a:gridCol>
                <a:gridCol w="488330">
                  <a:extLst>
                    <a:ext uri="{9D8B030D-6E8A-4147-A177-3AD203B41FA5}">
                      <a16:colId xmlns:a16="http://schemas.microsoft.com/office/drawing/2014/main" val="553907620"/>
                    </a:ext>
                  </a:extLst>
                </a:gridCol>
                <a:gridCol w="395547">
                  <a:extLst>
                    <a:ext uri="{9D8B030D-6E8A-4147-A177-3AD203B41FA5}">
                      <a16:colId xmlns:a16="http://schemas.microsoft.com/office/drawing/2014/main" val="4049191368"/>
                    </a:ext>
                  </a:extLst>
                </a:gridCol>
                <a:gridCol w="854577">
                  <a:extLst>
                    <a:ext uri="{9D8B030D-6E8A-4147-A177-3AD203B41FA5}">
                      <a16:colId xmlns:a16="http://schemas.microsoft.com/office/drawing/2014/main" val="2051800298"/>
                    </a:ext>
                  </a:extLst>
                </a:gridCol>
              </a:tblGrid>
              <a:tr h="2234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Name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CBP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of Test Done in 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Reagents (Adequate /Inadeuate)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798308"/>
                  </a:ext>
                </a:extLst>
              </a:tr>
              <a:tr h="96813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ANC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Genaral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Hemo globin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Blood Group &amp; RH Typing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Malaria Parasite (MP)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Clotting Time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Bleeding Time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Urinary Sugar &amp; Albumin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Urinary Pregnancy Test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Blood Sugar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Sputum for ACID Fast Bacillus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Malarial Parasite (MP)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HIV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HBsAG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VDRL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08230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Ambatpally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554965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Azamnagar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5401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Bhupalpally (R)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30474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UPHC Bhupalpally (U)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568904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Chelpur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32472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Ghanpur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2033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Kaleshwaram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66475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Kataram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74087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Mahamutharam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4555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Mogullapally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94990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Regonda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086421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Thadicherla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169753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Velishala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413768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Vodithala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675491"/>
                  </a:ext>
                </a:extLst>
              </a:tr>
              <a:tr h="2234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CHC Chityala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09401"/>
                  </a:ext>
                </a:extLst>
              </a:tr>
              <a:tr h="23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CHC Mahadevpur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43854"/>
                  </a:ext>
                </a:extLst>
              </a:tr>
              <a:tr h="23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DH Bhupalpally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199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162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161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Adequate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335353"/>
                  </a:ext>
                </a:extLst>
              </a:tr>
              <a:tr h="2476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2150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4566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2510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1703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556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5228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635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2443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843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474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407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4" marR="5704" marT="57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3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3881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VHND &amp; VHSNC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429000"/>
            <a:ext cx="3471591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baseline="-25000" dirty="0">
                <a:solidFill>
                  <a:schemeClr val="tx2">
                    <a:lumMod val="50000"/>
                  </a:schemeClr>
                </a:solidFill>
              </a:rPr>
              <a:t>M </a:t>
            </a:r>
            <a:r>
              <a:rPr lang="en-IN" sz="3200" b="1" baseline="-25000" dirty="0" err="1">
                <a:solidFill>
                  <a:schemeClr val="tx2">
                    <a:lumMod val="50000"/>
                  </a:schemeClr>
                </a:solidFill>
              </a:rPr>
              <a:t>Venkatamma</a:t>
            </a:r>
            <a:r>
              <a:rPr lang="en-IN" sz="3200" b="1" baseline="-25000" dirty="0">
                <a:solidFill>
                  <a:schemeClr val="tx2">
                    <a:lumMod val="50000"/>
                  </a:schemeClr>
                </a:solidFill>
              </a:rPr>
              <a:t> DPHNO</a:t>
            </a:r>
          </a:p>
          <a:p>
            <a:r>
              <a:rPr lang="en-IN" sz="3200" b="1" baseline="-25000" dirty="0">
                <a:solidFill>
                  <a:schemeClr val="tx2">
                    <a:lumMod val="50000"/>
                  </a:schemeClr>
                </a:solidFill>
              </a:rPr>
              <a:t>Sri M Komuraiah Dy DM&amp;HO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0552-5E0D-E844-816E-845830B2F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2304"/>
            <a:ext cx="5115612" cy="57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3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B146D-0888-DC0D-B3F7-42BF9E0116D9}"/>
              </a:ext>
            </a:extLst>
          </p:cNvPr>
          <p:cNvSpPr txBox="1"/>
          <p:nvPr/>
        </p:nvSpPr>
        <p:spPr>
          <a:xfrm>
            <a:off x="392309" y="19240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VHND &amp; VHSNC Activities for the month of July 2022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A7CE54-8F92-FF5F-790C-28192F62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35189"/>
              </p:ext>
            </p:extLst>
          </p:nvPr>
        </p:nvGraphicFramePr>
        <p:xfrm>
          <a:off x="459475" y="744649"/>
          <a:ext cx="11163774" cy="5269648"/>
        </p:xfrm>
        <a:graphic>
          <a:graphicData uri="http://schemas.openxmlformats.org/drawingml/2006/table">
            <a:tbl>
              <a:tblPr/>
              <a:tblGrid>
                <a:gridCol w="695845">
                  <a:extLst>
                    <a:ext uri="{9D8B030D-6E8A-4147-A177-3AD203B41FA5}">
                      <a16:colId xmlns:a16="http://schemas.microsoft.com/office/drawing/2014/main" val="3226744131"/>
                    </a:ext>
                  </a:extLst>
                </a:gridCol>
                <a:gridCol w="1845502">
                  <a:extLst>
                    <a:ext uri="{9D8B030D-6E8A-4147-A177-3AD203B41FA5}">
                      <a16:colId xmlns:a16="http://schemas.microsoft.com/office/drawing/2014/main" val="2320314831"/>
                    </a:ext>
                  </a:extLst>
                </a:gridCol>
                <a:gridCol w="847116">
                  <a:extLst>
                    <a:ext uri="{9D8B030D-6E8A-4147-A177-3AD203B41FA5}">
                      <a16:colId xmlns:a16="http://schemas.microsoft.com/office/drawing/2014/main" val="2283636727"/>
                    </a:ext>
                  </a:extLst>
                </a:gridCol>
                <a:gridCol w="1149657">
                  <a:extLst>
                    <a:ext uri="{9D8B030D-6E8A-4147-A177-3AD203B41FA5}">
                      <a16:colId xmlns:a16="http://schemas.microsoft.com/office/drawing/2014/main" val="272689725"/>
                    </a:ext>
                  </a:extLst>
                </a:gridCol>
                <a:gridCol w="1195038">
                  <a:extLst>
                    <a:ext uri="{9D8B030D-6E8A-4147-A177-3AD203B41FA5}">
                      <a16:colId xmlns:a16="http://schemas.microsoft.com/office/drawing/2014/main" val="4021527112"/>
                    </a:ext>
                  </a:extLst>
                </a:gridCol>
                <a:gridCol w="922751">
                  <a:extLst>
                    <a:ext uri="{9D8B030D-6E8A-4147-A177-3AD203B41FA5}">
                      <a16:colId xmlns:a16="http://schemas.microsoft.com/office/drawing/2014/main" val="2530906566"/>
                    </a:ext>
                  </a:extLst>
                </a:gridCol>
                <a:gridCol w="1210165">
                  <a:extLst>
                    <a:ext uri="{9D8B030D-6E8A-4147-A177-3AD203B41FA5}">
                      <a16:colId xmlns:a16="http://schemas.microsoft.com/office/drawing/2014/main" val="1173113590"/>
                    </a:ext>
                  </a:extLst>
                </a:gridCol>
                <a:gridCol w="968132">
                  <a:extLst>
                    <a:ext uri="{9D8B030D-6E8A-4147-A177-3AD203B41FA5}">
                      <a16:colId xmlns:a16="http://schemas.microsoft.com/office/drawing/2014/main" val="1390533806"/>
                    </a:ext>
                  </a:extLst>
                </a:gridCol>
                <a:gridCol w="2329568">
                  <a:extLst>
                    <a:ext uri="{9D8B030D-6E8A-4147-A177-3AD203B41FA5}">
                      <a16:colId xmlns:a16="http://schemas.microsoft.com/office/drawing/2014/main" val="2396522243"/>
                    </a:ext>
                  </a:extLst>
                </a:gridCol>
              </a:tblGrid>
              <a:tr h="8055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Sl.No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the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of ASHAs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</a:t>
                      </a:r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Subcenters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Anganwadi Centers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No.of VHNDs Planned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VHNDs Conducted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 VHNDs Balance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Topics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480140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Ambatpally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1.Maternal  Health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667780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Azamnagar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2.Child Immunization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128533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Bupalpally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3.Nutrition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810750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PHC Chelpur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4.Family Planning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23869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Ghanpur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5.RTI/STI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0439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Kataram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6.Communicable diseases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86240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PHC Mahamutharam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7.Non Communicable diseases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637188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Mogullapally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8.Gender Ratio/SEX Ratio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190314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Regonda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9.Health Promotions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662280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Thadicherla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10.Sanitation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122278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Velishala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11.SSFP,SAM&amp;MAM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886812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PHC Vodithala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12.ANC Birth Plan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48675"/>
                  </a:ext>
                </a:extLst>
              </a:tr>
              <a:tr h="34339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</a:rPr>
                        <a:t>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</a:rPr>
                        <a:t>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</a:rPr>
                        <a:t>644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13.Immunazation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72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77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215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NVBDCP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558618"/>
            <a:ext cx="502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Programme Officer Dr V Umadevi </a:t>
            </a:r>
            <a:r>
              <a:rPr lang="en-IN" sz="2400" b="1" baseline="-25000" dirty="0">
                <a:solidFill>
                  <a:schemeClr val="tx2">
                    <a:lumMod val="50000"/>
                  </a:schemeClr>
                </a:solidFill>
              </a:rPr>
              <a:t>MBBS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554E5-D016-3195-DC72-D3FC75B3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07" y="1643386"/>
            <a:ext cx="4774073" cy="31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19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4EBAE2-3B14-B111-9F9B-38366959A2F1}"/>
              </a:ext>
            </a:extLst>
          </p:cNvPr>
          <p:cNvSpPr txBox="1"/>
          <p:nvPr/>
        </p:nvSpPr>
        <p:spPr>
          <a:xfrm>
            <a:off x="462618" y="24896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NVBDCP for the month of July 2022: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C79785-AC7A-A27B-324F-3EB2DA33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15381"/>
              </p:ext>
            </p:extLst>
          </p:nvPr>
        </p:nvGraphicFramePr>
        <p:xfrm>
          <a:off x="340069" y="618298"/>
          <a:ext cx="11462290" cy="5509132"/>
        </p:xfrm>
        <a:graphic>
          <a:graphicData uri="http://schemas.openxmlformats.org/drawingml/2006/table">
            <a:tbl>
              <a:tblPr/>
              <a:tblGrid>
                <a:gridCol w="550190">
                  <a:extLst>
                    <a:ext uri="{9D8B030D-6E8A-4147-A177-3AD203B41FA5}">
                      <a16:colId xmlns:a16="http://schemas.microsoft.com/office/drawing/2014/main" val="2935589716"/>
                    </a:ext>
                  </a:extLst>
                </a:gridCol>
                <a:gridCol w="1956230">
                  <a:extLst>
                    <a:ext uri="{9D8B030D-6E8A-4147-A177-3AD203B41FA5}">
                      <a16:colId xmlns:a16="http://schemas.microsoft.com/office/drawing/2014/main" val="1445065359"/>
                    </a:ext>
                  </a:extLst>
                </a:gridCol>
                <a:gridCol w="489057">
                  <a:extLst>
                    <a:ext uri="{9D8B030D-6E8A-4147-A177-3AD203B41FA5}">
                      <a16:colId xmlns:a16="http://schemas.microsoft.com/office/drawing/2014/main" val="985515147"/>
                    </a:ext>
                  </a:extLst>
                </a:gridCol>
                <a:gridCol w="489057">
                  <a:extLst>
                    <a:ext uri="{9D8B030D-6E8A-4147-A177-3AD203B41FA5}">
                      <a16:colId xmlns:a16="http://schemas.microsoft.com/office/drawing/2014/main" val="162960830"/>
                    </a:ext>
                  </a:extLst>
                </a:gridCol>
                <a:gridCol w="489057">
                  <a:extLst>
                    <a:ext uri="{9D8B030D-6E8A-4147-A177-3AD203B41FA5}">
                      <a16:colId xmlns:a16="http://schemas.microsoft.com/office/drawing/2014/main" val="2180725353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100563630"/>
                    </a:ext>
                  </a:extLst>
                </a:gridCol>
                <a:gridCol w="440152">
                  <a:extLst>
                    <a:ext uri="{9D8B030D-6E8A-4147-A177-3AD203B41FA5}">
                      <a16:colId xmlns:a16="http://schemas.microsoft.com/office/drawing/2014/main" val="3718374738"/>
                    </a:ext>
                  </a:extLst>
                </a:gridCol>
                <a:gridCol w="565474">
                  <a:extLst>
                    <a:ext uri="{9D8B030D-6E8A-4147-A177-3AD203B41FA5}">
                      <a16:colId xmlns:a16="http://schemas.microsoft.com/office/drawing/2014/main" val="1697275239"/>
                    </a:ext>
                  </a:extLst>
                </a:gridCol>
                <a:gridCol w="443209">
                  <a:extLst>
                    <a:ext uri="{9D8B030D-6E8A-4147-A177-3AD203B41FA5}">
                      <a16:colId xmlns:a16="http://schemas.microsoft.com/office/drawing/2014/main" val="3364089975"/>
                    </a:ext>
                  </a:extLst>
                </a:gridCol>
                <a:gridCol w="397359">
                  <a:extLst>
                    <a:ext uri="{9D8B030D-6E8A-4147-A177-3AD203B41FA5}">
                      <a16:colId xmlns:a16="http://schemas.microsoft.com/office/drawing/2014/main" val="712957413"/>
                    </a:ext>
                  </a:extLst>
                </a:gridCol>
                <a:gridCol w="473775">
                  <a:extLst>
                    <a:ext uri="{9D8B030D-6E8A-4147-A177-3AD203B41FA5}">
                      <a16:colId xmlns:a16="http://schemas.microsoft.com/office/drawing/2014/main" val="2382376629"/>
                    </a:ext>
                  </a:extLst>
                </a:gridCol>
                <a:gridCol w="473775">
                  <a:extLst>
                    <a:ext uri="{9D8B030D-6E8A-4147-A177-3AD203B41FA5}">
                      <a16:colId xmlns:a16="http://schemas.microsoft.com/office/drawing/2014/main" val="594149866"/>
                    </a:ext>
                  </a:extLst>
                </a:gridCol>
                <a:gridCol w="375964">
                  <a:extLst>
                    <a:ext uri="{9D8B030D-6E8A-4147-A177-3AD203B41FA5}">
                      <a16:colId xmlns:a16="http://schemas.microsoft.com/office/drawing/2014/main" val="1105825191"/>
                    </a:ext>
                  </a:extLst>
                </a:gridCol>
                <a:gridCol w="565474">
                  <a:extLst>
                    <a:ext uri="{9D8B030D-6E8A-4147-A177-3AD203B41FA5}">
                      <a16:colId xmlns:a16="http://schemas.microsoft.com/office/drawing/2014/main" val="3836858135"/>
                    </a:ext>
                  </a:extLst>
                </a:gridCol>
                <a:gridCol w="458491">
                  <a:extLst>
                    <a:ext uri="{9D8B030D-6E8A-4147-A177-3AD203B41FA5}">
                      <a16:colId xmlns:a16="http://schemas.microsoft.com/office/drawing/2014/main" val="2081871611"/>
                    </a:ext>
                  </a:extLst>
                </a:gridCol>
                <a:gridCol w="427925">
                  <a:extLst>
                    <a:ext uri="{9D8B030D-6E8A-4147-A177-3AD203B41FA5}">
                      <a16:colId xmlns:a16="http://schemas.microsoft.com/office/drawing/2014/main" val="1775945950"/>
                    </a:ext>
                  </a:extLst>
                </a:gridCol>
                <a:gridCol w="519624">
                  <a:extLst>
                    <a:ext uri="{9D8B030D-6E8A-4147-A177-3AD203B41FA5}">
                      <a16:colId xmlns:a16="http://schemas.microsoft.com/office/drawing/2014/main" val="3275334709"/>
                    </a:ext>
                  </a:extLst>
                </a:gridCol>
                <a:gridCol w="412643">
                  <a:extLst>
                    <a:ext uri="{9D8B030D-6E8A-4147-A177-3AD203B41FA5}">
                      <a16:colId xmlns:a16="http://schemas.microsoft.com/office/drawing/2014/main" val="4016668655"/>
                    </a:ext>
                  </a:extLst>
                </a:gridCol>
                <a:gridCol w="427925">
                  <a:extLst>
                    <a:ext uri="{9D8B030D-6E8A-4147-A177-3AD203B41FA5}">
                      <a16:colId xmlns:a16="http://schemas.microsoft.com/office/drawing/2014/main" val="3615603957"/>
                    </a:ext>
                  </a:extLst>
                </a:gridCol>
                <a:gridCol w="534907">
                  <a:extLst>
                    <a:ext uri="{9D8B030D-6E8A-4147-A177-3AD203B41FA5}">
                      <a16:colId xmlns:a16="http://schemas.microsoft.com/office/drawing/2014/main" val="2137896913"/>
                    </a:ext>
                  </a:extLst>
                </a:gridCol>
                <a:gridCol w="421812">
                  <a:extLst>
                    <a:ext uri="{9D8B030D-6E8A-4147-A177-3AD203B41FA5}">
                      <a16:colId xmlns:a16="http://schemas.microsoft.com/office/drawing/2014/main" val="1753740572"/>
                    </a:ext>
                  </a:extLst>
                </a:gridCol>
              </a:tblGrid>
              <a:tr h="2751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S.No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effectLst/>
                          <a:latin typeface="Arial" panose="020B0604020202020204" pitchFamily="34" charset="0"/>
                        </a:rPr>
                        <a:t>PHC Name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No of Sub Centers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No of Sub Centers Identified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No of High Risk Villages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22 up to July 2022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06102"/>
                  </a:ext>
                </a:extLst>
              </a:tr>
              <a:tr h="2751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No of RDT Test Done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No of BS Collection Done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Positives Cases in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No of RDT Test Done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No of BS Collection Done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Positives Cases in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92402"/>
                  </a:ext>
                </a:extLst>
              </a:tr>
              <a:tr h="2751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Malaria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Dengue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Chikungunya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No of Filaria Cases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Malaria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Dengue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Chikungunya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No of Filaria Cases</a:t>
                      </a:r>
                    </a:p>
                  </a:txBody>
                  <a:tcPr marL="6156" marR="6156" marT="6156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367409"/>
                  </a:ext>
                </a:extLst>
              </a:tr>
              <a:tr h="7302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PV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PV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51224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Ambatipally(24*7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72070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159761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Bhupalpally(UPHC)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617182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475930"/>
                  </a:ext>
                </a:extLst>
              </a:tr>
              <a:tr h="377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(Mulug)(24*7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997658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Kaleswaram(PHC)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91218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66544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 Muthram(24*7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91157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Mogullapally(PHC)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29363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88593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Thadicharla(PHC)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564407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Velishala(24*7 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53843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Vodithala(PHC)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55649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5087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27150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6156" marR="6156" marT="61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26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0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691E61-B832-2225-37D1-F0519B5124C3}"/>
              </a:ext>
            </a:extLst>
          </p:cNvPr>
          <p:cNvSpPr txBox="1"/>
          <p:nvPr/>
        </p:nvSpPr>
        <p:spPr>
          <a:xfrm>
            <a:off x="435990" y="2395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NVBDCP REPORT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E28AEA-8B6C-F18E-41B8-D2A470FFC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29966"/>
              </p:ext>
            </p:extLst>
          </p:nvPr>
        </p:nvGraphicFramePr>
        <p:xfrm>
          <a:off x="334404" y="608871"/>
          <a:ext cx="5380682" cy="5528466"/>
        </p:xfrm>
        <a:graphic>
          <a:graphicData uri="http://schemas.openxmlformats.org/drawingml/2006/table">
            <a:tbl>
              <a:tblPr/>
              <a:tblGrid>
                <a:gridCol w="345833">
                  <a:extLst>
                    <a:ext uri="{9D8B030D-6E8A-4147-A177-3AD203B41FA5}">
                      <a16:colId xmlns:a16="http://schemas.microsoft.com/office/drawing/2014/main" val="2977939697"/>
                    </a:ext>
                  </a:extLst>
                </a:gridCol>
                <a:gridCol w="2480456">
                  <a:extLst>
                    <a:ext uri="{9D8B030D-6E8A-4147-A177-3AD203B41FA5}">
                      <a16:colId xmlns:a16="http://schemas.microsoft.com/office/drawing/2014/main" val="2020050767"/>
                    </a:ext>
                  </a:extLst>
                </a:gridCol>
                <a:gridCol w="665430">
                  <a:extLst>
                    <a:ext uri="{9D8B030D-6E8A-4147-A177-3AD203B41FA5}">
                      <a16:colId xmlns:a16="http://schemas.microsoft.com/office/drawing/2014/main" val="1971620361"/>
                    </a:ext>
                  </a:extLst>
                </a:gridCol>
                <a:gridCol w="622499">
                  <a:extLst>
                    <a:ext uri="{9D8B030D-6E8A-4147-A177-3AD203B41FA5}">
                      <a16:colId xmlns:a16="http://schemas.microsoft.com/office/drawing/2014/main" val="2893141972"/>
                    </a:ext>
                  </a:extLst>
                </a:gridCol>
                <a:gridCol w="665430">
                  <a:extLst>
                    <a:ext uri="{9D8B030D-6E8A-4147-A177-3AD203B41FA5}">
                      <a16:colId xmlns:a16="http://schemas.microsoft.com/office/drawing/2014/main" val="2452445675"/>
                    </a:ext>
                  </a:extLst>
                </a:gridCol>
                <a:gridCol w="601034">
                  <a:extLst>
                    <a:ext uri="{9D8B030D-6E8A-4147-A177-3AD203B41FA5}">
                      <a16:colId xmlns:a16="http://schemas.microsoft.com/office/drawing/2014/main" val="1201308508"/>
                    </a:ext>
                  </a:extLst>
                </a:gridCol>
              </a:tblGrid>
              <a:tr h="2856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Particulars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22 to Jul 22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47435"/>
                  </a:ext>
                </a:extLst>
              </a:tr>
              <a:tr h="38656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Report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Tribal Area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Report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Tribal Area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960079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Fever Cases Recorded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5087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27150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66352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RDT Conducted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15646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37651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Positives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3384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BS Slides Taken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5087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27150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386431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690086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Passive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7343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260665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&amp; C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84055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PV Positives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RDT+Slides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478150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PF Positives (RDT+Slides)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65034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Malaria Cases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56637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cases Age Group (0-4 years)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932474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968886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15026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cases Age Group (5-15 years)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84595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70947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02758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cases Age Group (15 years above)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474090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5235"/>
                  </a:ext>
                </a:extLst>
              </a:tr>
              <a:tr h="2491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93" marR="6393" marT="63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122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F93641-E941-1BBC-1C4D-9F8AE6527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25666"/>
              </p:ext>
            </p:extLst>
          </p:nvPr>
        </p:nvGraphicFramePr>
        <p:xfrm>
          <a:off x="5973451" y="1310640"/>
          <a:ext cx="5640372" cy="2771162"/>
        </p:xfrm>
        <a:graphic>
          <a:graphicData uri="http://schemas.openxmlformats.org/drawingml/2006/table">
            <a:tbl>
              <a:tblPr/>
              <a:tblGrid>
                <a:gridCol w="323903">
                  <a:extLst>
                    <a:ext uri="{9D8B030D-6E8A-4147-A177-3AD203B41FA5}">
                      <a16:colId xmlns:a16="http://schemas.microsoft.com/office/drawing/2014/main" val="2720661770"/>
                    </a:ext>
                  </a:extLst>
                </a:gridCol>
                <a:gridCol w="2323163">
                  <a:extLst>
                    <a:ext uri="{9D8B030D-6E8A-4147-A177-3AD203B41FA5}">
                      <a16:colId xmlns:a16="http://schemas.microsoft.com/office/drawing/2014/main" val="1096743045"/>
                    </a:ext>
                  </a:extLst>
                </a:gridCol>
                <a:gridCol w="781833">
                  <a:extLst>
                    <a:ext uri="{9D8B030D-6E8A-4147-A177-3AD203B41FA5}">
                      <a16:colId xmlns:a16="http://schemas.microsoft.com/office/drawing/2014/main" val="2747036180"/>
                    </a:ext>
                  </a:extLst>
                </a:gridCol>
                <a:gridCol w="725989">
                  <a:extLst>
                    <a:ext uri="{9D8B030D-6E8A-4147-A177-3AD203B41FA5}">
                      <a16:colId xmlns:a16="http://schemas.microsoft.com/office/drawing/2014/main" val="3008078944"/>
                    </a:ext>
                  </a:extLst>
                </a:gridCol>
                <a:gridCol w="781833">
                  <a:extLst>
                    <a:ext uri="{9D8B030D-6E8A-4147-A177-3AD203B41FA5}">
                      <a16:colId xmlns:a16="http://schemas.microsoft.com/office/drawing/2014/main" val="268957630"/>
                    </a:ext>
                  </a:extLst>
                </a:gridCol>
                <a:gridCol w="703651">
                  <a:extLst>
                    <a:ext uri="{9D8B030D-6E8A-4147-A177-3AD203B41FA5}">
                      <a16:colId xmlns:a16="http://schemas.microsoft.com/office/drawing/2014/main" val="1192992879"/>
                    </a:ext>
                  </a:extLst>
                </a:gridCol>
              </a:tblGrid>
              <a:tr h="289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Dengue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626628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Chikungunya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11695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SC Population Effected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27127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ST Population Effected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904904"/>
                  </a:ext>
                </a:extLst>
              </a:tr>
              <a:tr h="2890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Pregnant Women Effected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151490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Cases treated with Act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184262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Malaria cases referred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92455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Deaths Reported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85580"/>
                  </a:ext>
                </a:extLst>
              </a:tr>
              <a:tr h="3314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 Dryday 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0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01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430030-5DD3-0DEE-B114-29ECAB0135B8}"/>
              </a:ext>
            </a:extLst>
          </p:cNvPr>
          <p:cNvSpPr txBox="1"/>
          <p:nvPr/>
        </p:nvSpPr>
        <p:spPr>
          <a:xfrm>
            <a:off x="435990" y="2395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Medical Camp Report in July 2022: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CADE26-FCE3-9D24-3865-5ABD4757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83506"/>
              </p:ext>
            </p:extLst>
          </p:nvPr>
        </p:nvGraphicFramePr>
        <p:xfrm>
          <a:off x="283745" y="733900"/>
          <a:ext cx="11480908" cy="5308681"/>
        </p:xfrm>
        <a:graphic>
          <a:graphicData uri="http://schemas.openxmlformats.org/drawingml/2006/table">
            <a:tbl>
              <a:tblPr/>
              <a:tblGrid>
                <a:gridCol w="354518">
                  <a:extLst>
                    <a:ext uri="{9D8B030D-6E8A-4147-A177-3AD203B41FA5}">
                      <a16:colId xmlns:a16="http://schemas.microsoft.com/office/drawing/2014/main" val="1546297039"/>
                    </a:ext>
                  </a:extLst>
                </a:gridCol>
                <a:gridCol w="1377164">
                  <a:extLst>
                    <a:ext uri="{9D8B030D-6E8A-4147-A177-3AD203B41FA5}">
                      <a16:colId xmlns:a16="http://schemas.microsoft.com/office/drawing/2014/main" val="2089568542"/>
                    </a:ext>
                  </a:extLst>
                </a:gridCol>
                <a:gridCol w="1104458">
                  <a:extLst>
                    <a:ext uri="{9D8B030D-6E8A-4147-A177-3AD203B41FA5}">
                      <a16:colId xmlns:a16="http://schemas.microsoft.com/office/drawing/2014/main" val="2729672404"/>
                    </a:ext>
                  </a:extLst>
                </a:gridCol>
                <a:gridCol w="763576">
                  <a:extLst>
                    <a:ext uri="{9D8B030D-6E8A-4147-A177-3AD203B41FA5}">
                      <a16:colId xmlns:a16="http://schemas.microsoft.com/office/drawing/2014/main" val="2114712107"/>
                    </a:ext>
                  </a:extLst>
                </a:gridCol>
                <a:gridCol w="913564">
                  <a:extLst>
                    <a:ext uri="{9D8B030D-6E8A-4147-A177-3AD203B41FA5}">
                      <a16:colId xmlns:a16="http://schemas.microsoft.com/office/drawing/2014/main" val="274503814"/>
                    </a:ext>
                  </a:extLst>
                </a:gridCol>
                <a:gridCol w="1009010">
                  <a:extLst>
                    <a:ext uri="{9D8B030D-6E8A-4147-A177-3AD203B41FA5}">
                      <a16:colId xmlns:a16="http://schemas.microsoft.com/office/drawing/2014/main" val="4099858120"/>
                    </a:ext>
                  </a:extLst>
                </a:gridCol>
                <a:gridCol w="709034">
                  <a:extLst>
                    <a:ext uri="{9D8B030D-6E8A-4147-A177-3AD203B41FA5}">
                      <a16:colId xmlns:a16="http://schemas.microsoft.com/office/drawing/2014/main" val="787597468"/>
                    </a:ext>
                  </a:extLst>
                </a:gridCol>
                <a:gridCol w="627223">
                  <a:extLst>
                    <a:ext uri="{9D8B030D-6E8A-4147-A177-3AD203B41FA5}">
                      <a16:colId xmlns:a16="http://schemas.microsoft.com/office/drawing/2014/main" val="3086059273"/>
                    </a:ext>
                  </a:extLst>
                </a:gridCol>
                <a:gridCol w="1022646">
                  <a:extLst>
                    <a:ext uri="{9D8B030D-6E8A-4147-A177-3AD203B41FA5}">
                      <a16:colId xmlns:a16="http://schemas.microsoft.com/office/drawing/2014/main" val="245820954"/>
                    </a:ext>
                  </a:extLst>
                </a:gridCol>
                <a:gridCol w="790846">
                  <a:extLst>
                    <a:ext uri="{9D8B030D-6E8A-4147-A177-3AD203B41FA5}">
                      <a16:colId xmlns:a16="http://schemas.microsoft.com/office/drawing/2014/main" val="4233748454"/>
                    </a:ext>
                  </a:extLst>
                </a:gridCol>
                <a:gridCol w="899929">
                  <a:extLst>
                    <a:ext uri="{9D8B030D-6E8A-4147-A177-3AD203B41FA5}">
                      <a16:colId xmlns:a16="http://schemas.microsoft.com/office/drawing/2014/main" val="4011417240"/>
                    </a:ext>
                  </a:extLst>
                </a:gridCol>
                <a:gridCol w="954470">
                  <a:extLst>
                    <a:ext uri="{9D8B030D-6E8A-4147-A177-3AD203B41FA5}">
                      <a16:colId xmlns:a16="http://schemas.microsoft.com/office/drawing/2014/main" val="3338537711"/>
                    </a:ext>
                  </a:extLst>
                </a:gridCol>
                <a:gridCol w="954470">
                  <a:extLst>
                    <a:ext uri="{9D8B030D-6E8A-4147-A177-3AD203B41FA5}">
                      <a16:colId xmlns:a16="http://schemas.microsoft.com/office/drawing/2014/main" val="328576091"/>
                    </a:ext>
                  </a:extLst>
                </a:gridCol>
              </a:tblGrid>
              <a:tr h="9694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NAME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HOUSES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MEDICAL CAMPS PLANNED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 CAMPS CONDUCTED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 CAMPS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OPD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BS COLLECTION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RDT TESTED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POSSITIVES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SOURCES IDENTIFIED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SOURCES REDUCTION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482418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AMBATPALLY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05688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100522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75289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399427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25530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34569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350681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KALESHWARAM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22743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73962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70811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28876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55165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40985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60198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60925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091520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THADICHERLA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29120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602337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93123"/>
                  </a:ext>
                </a:extLst>
              </a:tr>
              <a:tr h="3099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34630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11036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180845"/>
                  </a:ext>
                </a:extLst>
              </a:tr>
              <a:tr h="309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437824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113131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18365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2569</a:t>
                      </a:r>
                    </a:p>
                  </a:txBody>
                  <a:tcPr marL="7064" marR="7064" marT="70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99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4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1370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NLEP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558618"/>
            <a:ext cx="502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Programme Officer Dr V Umadevi </a:t>
            </a:r>
            <a:r>
              <a:rPr lang="en-IN" sz="2400" b="1" baseline="-25000" dirty="0">
                <a:solidFill>
                  <a:schemeClr val="tx2">
                    <a:lumMod val="50000"/>
                  </a:schemeClr>
                </a:solidFill>
              </a:rPr>
              <a:t>MBBS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29582-28EE-CAC9-04F5-580667FBF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08" y="1145514"/>
            <a:ext cx="4245204" cy="43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0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9D326-432D-B9B7-8423-85CB2C76028A}"/>
              </a:ext>
            </a:extLst>
          </p:cNvPr>
          <p:cNvSpPr txBox="1"/>
          <p:nvPr/>
        </p:nvSpPr>
        <p:spPr>
          <a:xfrm>
            <a:off x="365681" y="150231"/>
            <a:ext cx="1146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Facility Wise on Hand Cases and P.R. in NATIONAL LEPROSY ERADICATION PROGRAMME up to the month of July, 2022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66144-14FF-4599-9408-36AF85D19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61087"/>
              </p:ext>
            </p:extLst>
          </p:nvPr>
        </p:nvGraphicFramePr>
        <p:xfrm>
          <a:off x="365680" y="662915"/>
          <a:ext cx="11460634" cy="5473933"/>
        </p:xfrm>
        <a:graphic>
          <a:graphicData uri="http://schemas.openxmlformats.org/drawingml/2006/table">
            <a:tbl>
              <a:tblPr/>
              <a:tblGrid>
                <a:gridCol w="543849">
                  <a:extLst>
                    <a:ext uri="{9D8B030D-6E8A-4147-A177-3AD203B41FA5}">
                      <a16:colId xmlns:a16="http://schemas.microsoft.com/office/drawing/2014/main" val="1249907626"/>
                    </a:ext>
                  </a:extLst>
                </a:gridCol>
                <a:gridCol w="1366257">
                  <a:extLst>
                    <a:ext uri="{9D8B030D-6E8A-4147-A177-3AD203B41FA5}">
                      <a16:colId xmlns:a16="http://schemas.microsoft.com/office/drawing/2014/main" val="159504833"/>
                    </a:ext>
                  </a:extLst>
                </a:gridCol>
                <a:gridCol w="543849">
                  <a:extLst>
                    <a:ext uri="{9D8B030D-6E8A-4147-A177-3AD203B41FA5}">
                      <a16:colId xmlns:a16="http://schemas.microsoft.com/office/drawing/2014/main" val="3572691043"/>
                    </a:ext>
                  </a:extLst>
                </a:gridCol>
                <a:gridCol w="543849">
                  <a:extLst>
                    <a:ext uri="{9D8B030D-6E8A-4147-A177-3AD203B41FA5}">
                      <a16:colId xmlns:a16="http://schemas.microsoft.com/office/drawing/2014/main" val="607234472"/>
                    </a:ext>
                  </a:extLst>
                </a:gridCol>
                <a:gridCol w="583644">
                  <a:extLst>
                    <a:ext uri="{9D8B030D-6E8A-4147-A177-3AD203B41FA5}">
                      <a16:colId xmlns:a16="http://schemas.microsoft.com/office/drawing/2014/main" val="3614333969"/>
                    </a:ext>
                  </a:extLst>
                </a:gridCol>
                <a:gridCol w="583644">
                  <a:extLst>
                    <a:ext uri="{9D8B030D-6E8A-4147-A177-3AD203B41FA5}">
                      <a16:colId xmlns:a16="http://schemas.microsoft.com/office/drawing/2014/main" val="3333597180"/>
                    </a:ext>
                  </a:extLst>
                </a:gridCol>
                <a:gridCol w="583644">
                  <a:extLst>
                    <a:ext uri="{9D8B030D-6E8A-4147-A177-3AD203B41FA5}">
                      <a16:colId xmlns:a16="http://schemas.microsoft.com/office/drawing/2014/main" val="1124582707"/>
                    </a:ext>
                  </a:extLst>
                </a:gridCol>
                <a:gridCol w="623437">
                  <a:extLst>
                    <a:ext uri="{9D8B030D-6E8A-4147-A177-3AD203B41FA5}">
                      <a16:colId xmlns:a16="http://schemas.microsoft.com/office/drawing/2014/main" val="2412522135"/>
                    </a:ext>
                  </a:extLst>
                </a:gridCol>
                <a:gridCol w="623437">
                  <a:extLst>
                    <a:ext uri="{9D8B030D-6E8A-4147-A177-3AD203B41FA5}">
                      <a16:colId xmlns:a16="http://schemas.microsoft.com/office/drawing/2014/main" val="1356717679"/>
                    </a:ext>
                  </a:extLst>
                </a:gridCol>
                <a:gridCol w="623437">
                  <a:extLst>
                    <a:ext uri="{9D8B030D-6E8A-4147-A177-3AD203B41FA5}">
                      <a16:colId xmlns:a16="http://schemas.microsoft.com/office/drawing/2014/main" val="2260000594"/>
                    </a:ext>
                  </a:extLst>
                </a:gridCol>
                <a:gridCol w="623437">
                  <a:extLst>
                    <a:ext uri="{9D8B030D-6E8A-4147-A177-3AD203B41FA5}">
                      <a16:colId xmlns:a16="http://schemas.microsoft.com/office/drawing/2014/main" val="3925763399"/>
                    </a:ext>
                  </a:extLst>
                </a:gridCol>
                <a:gridCol w="570378">
                  <a:extLst>
                    <a:ext uri="{9D8B030D-6E8A-4147-A177-3AD203B41FA5}">
                      <a16:colId xmlns:a16="http://schemas.microsoft.com/office/drawing/2014/main" val="1283327127"/>
                    </a:ext>
                  </a:extLst>
                </a:gridCol>
                <a:gridCol w="570378">
                  <a:extLst>
                    <a:ext uri="{9D8B030D-6E8A-4147-A177-3AD203B41FA5}">
                      <a16:colId xmlns:a16="http://schemas.microsoft.com/office/drawing/2014/main" val="563385661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760317741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3884626948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3014391328"/>
                    </a:ext>
                  </a:extLst>
                </a:gridCol>
                <a:gridCol w="610173">
                  <a:extLst>
                    <a:ext uri="{9D8B030D-6E8A-4147-A177-3AD203B41FA5}">
                      <a16:colId xmlns:a16="http://schemas.microsoft.com/office/drawing/2014/main" val="4171496853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2252515275"/>
                    </a:ext>
                  </a:extLst>
                </a:gridCol>
              </a:tblGrid>
              <a:tr h="49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 No.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Institute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 at he End of Previous Month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b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Cases Detected</a:t>
                      </a:r>
                    </a:p>
                  </a:txBody>
                  <a:tcPr marL="7108" marR="7108" marT="71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b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 Discharged</a:t>
                      </a:r>
                    </a:p>
                  </a:txBody>
                  <a:tcPr marL="7108" marR="7108" marT="710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b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 Treated</a:t>
                      </a:r>
                    </a:p>
                  </a:txBody>
                  <a:tcPr marL="7108" marR="7108" marT="710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b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Hand Cases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P.R.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23321"/>
                  </a:ext>
                </a:extLst>
              </a:tr>
              <a:tr h="3316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33713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Ambatipally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472792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803273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902872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5544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2920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Kaleshwaram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170995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273315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204369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9769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Odithala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25615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65997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Thaticharla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636353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476560"/>
                  </a:ext>
                </a:extLst>
              </a:tr>
              <a:tr h="3316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7108" marR="7108" marT="710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013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B3338-B5BB-0D5F-A348-FA1DBCD290EF}"/>
              </a:ext>
            </a:extLst>
          </p:cNvPr>
          <p:cNvSpPr txBox="1"/>
          <p:nvPr/>
        </p:nvSpPr>
        <p:spPr>
          <a:xfrm>
            <a:off x="216815" y="268664"/>
            <a:ext cx="49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Maternal Health Indicators July 2022:</a:t>
            </a:r>
            <a:endParaRPr lang="en-IN" sz="2400" b="1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3C249C-EEF8-46A4-B88B-DCB3337A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07819"/>
              </p:ext>
            </p:extLst>
          </p:nvPr>
        </p:nvGraphicFramePr>
        <p:xfrm>
          <a:off x="455600" y="730329"/>
          <a:ext cx="11271342" cy="5491367"/>
        </p:xfrm>
        <a:graphic>
          <a:graphicData uri="http://schemas.openxmlformats.org/drawingml/2006/table">
            <a:tbl>
              <a:tblPr/>
              <a:tblGrid>
                <a:gridCol w="494187">
                  <a:extLst>
                    <a:ext uri="{9D8B030D-6E8A-4147-A177-3AD203B41FA5}">
                      <a16:colId xmlns:a16="http://schemas.microsoft.com/office/drawing/2014/main" val="2418630582"/>
                    </a:ext>
                  </a:extLst>
                </a:gridCol>
                <a:gridCol w="1921357">
                  <a:extLst>
                    <a:ext uri="{9D8B030D-6E8A-4147-A177-3AD203B41FA5}">
                      <a16:colId xmlns:a16="http://schemas.microsoft.com/office/drawing/2014/main" val="2457864343"/>
                    </a:ext>
                  </a:extLst>
                </a:gridCol>
                <a:gridCol w="770494">
                  <a:extLst>
                    <a:ext uri="{9D8B030D-6E8A-4147-A177-3AD203B41FA5}">
                      <a16:colId xmlns:a16="http://schemas.microsoft.com/office/drawing/2014/main" val="1792071342"/>
                    </a:ext>
                  </a:extLst>
                </a:gridCol>
                <a:gridCol w="780246">
                  <a:extLst>
                    <a:ext uri="{9D8B030D-6E8A-4147-A177-3AD203B41FA5}">
                      <a16:colId xmlns:a16="http://schemas.microsoft.com/office/drawing/2014/main" val="1902481189"/>
                    </a:ext>
                  </a:extLst>
                </a:gridCol>
                <a:gridCol w="643703">
                  <a:extLst>
                    <a:ext uri="{9D8B030D-6E8A-4147-A177-3AD203B41FA5}">
                      <a16:colId xmlns:a16="http://schemas.microsoft.com/office/drawing/2014/main" val="3926793784"/>
                    </a:ext>
                  </a:extLst>
                </a:gridCol>
                <a:gridCol w="604691">
                  <a:extLst>
                    <a:ext uri="{9D8B030D-6E8A-4147-A177-3AD203B41FA5}">
                      <a16:colId xmlns:a16="http://schemas.microsoft.com/office/drawing/2014/main" val="2475516112"/>
                    </a:ext>
                  </a:extLst>
                </a:gridCol>
                <a:gridCol w="624197">
                  <a:extLst>
                    <a:ext uri="{9D8B030D-6E8A-4147-A177-3AD203B41FA5}">
                      <a16:colId xmlns:a16="http://schemas.microsoft.com/office/drawing/2014/main" val="180077992"/>
                    </a:ext>
                  </a:extLst>
                </a:gridCol>
                <a:gridCol w="604691">
                  <a:extLst>
                    <a:ext uri="{9D8B030D-6E8A-4147-A177-3AD203B41FA5}">
                      <a16:colId xmlns:a16="http://schemas.microsoft.com/office/drawing/2014/main" val="2569678211"/>
                    </a:ext>
                  </a:extLst>
                </a:gridCol>
                <a:gridCol w="741234">
                  <a:extLst>
                    <a:ext uri="{9D8B030D-6E8A-4147-A177-3AD203B41FA5}">
                      <a16:colId xmlns:a16="http://schemas.microsoft.com/office/drawing/2014/main" val="3976662147"/>
                    </a:ext>
                  </a:extLst>
                </a:gridCol>
                <a:gridCol w="741234">
                  <a:extLst>
                    <a:ext uri="{9D8B030D-6E8A-4147-A177-3AD203B41FA5}">
                      <a16:colId xmlns:a16="http://schemas.microsoft.com/office/drawing/2014/main" val="1655824070"/>
                    </a:ext>
                  </a:extLst>
                </a:gridCol>
                <a:gridCol w="838766">
                  <a:extLst>
                    <a:ext uri="{9D8B030D-6E8A-4147-A177-3AD203B41FA5}">
                      <a16:colId xmlns:a16="http://schemas.microsoft.com/office/drawing/2014/main" val="3768070785"/>
                    </a:ext>
                  </a:extLst>
                </a:gridCol>
                <a:gridCol w="838765">
                  <a:extLst>
                    <a:ext uri="{9D8B030D-6E8A-4147-A177-3AD203B41FA5}">
                      <a16:colId xmlns:a16="http://schemas.microsoft.com/office/drawing/2014/main" val="2173186844"/>
                    </a:ext>
                  </a:extLst>
                </a:gridCol>
                <a:gridCol w="858271">
                  <a:extLst>
                    <a:ext uri="{9D8B030D-6E8A-4147-A177-3AD203B41FA5}">
                      <a16:colId xmlns:a16="http://schemas.microsoft.com/office/drawing/2014/main" val="1515906023"/>
                    </a:ext>
                  </a:extLst>
                </a:gridCol>
                <a:gridCol w="809506">
                  <a:extLst>
                    <a:ext uri="{9D8B030D-6E8A-4147-A177-3AD203B41FA5}">
                      <a16:colId xmlns:a16="http://schemas.microsoft.com/office/drawing/2014/main" val="4021792946"/>
                    </a:ext>
                  </a:extLst>
                </a:gridCol>
              </a:tblGrid>
              <a:tr h="2723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 No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Name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Reg against ELA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1st Trimester Reg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 1 %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 2 %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 3 %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 4%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Anmeic Cases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Deliveries in Govt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Deliveries in Pvt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71723"/>
                  </a:ext>
                </a:extLst>
              </a:tr>
              <a:tr h="5896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Govt Del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C-Sec in Govt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Govt Primi C-Sec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Pvt Del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C-Sec in Pvt Del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664840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Avg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819409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 Bhupalpally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21654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Ambatipally(24*7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417275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65960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Bhupalpally(UPHC)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8558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 Chityal(CHC)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49897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 Mahadevpur(CHC)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301782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01647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(Mulug)(24*7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96213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Kaleswaram(PHC)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213293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531206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 Muthram(24*7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282131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Mogullapally(PHC)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051432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87299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Thadicharla(PHC)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062303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Velishala(24*7 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479379"/>
                  </a:ext>
                </a:extLst>
              </a:tr>
              <a:tr h="2723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Vodithala(PHC)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000" marR="6000" marT="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5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5797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Aarogyasri, 108 and 102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1BE552-DA93-2202-8FB1-855CBFC2F069}"/>
              </a:ext>
            </a:extLst>
          </p:cNvPr>
          <p:cNvSpPr txBox="1"/>
          <p:nvPr/>
        </p:nvSpPr>
        <p:spPr>
          <a:xfrm>
            <a:off x="895545" y="3558618"/>
            <a:ext cx="1836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Coordinators</a:t>
            </a:r>
            <a:endParaRPr lang="en-IN" sz="2400" b="1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31E01-6241-98AB-8853-68000C6E8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30" y="1188466"/>
            <a:ext cx="4276725" cy="2219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17851-D416-F839-347A-0A47BF03C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30" y="3205113"/>
            <a:ext cx="4191882" cy="1795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308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8B92D3-120B-A305-51BD-44745D4FCDE7}"/>
              </a:ext>
            </a:extLst>
          </p:cNvPr>
          <p:cNvSpPr txBox="1"/>
          <p:nvPr/>
        </p:nvSpPr>
        <p:spPr>
          <a:xfrm>
            <a:off x="365681" y="150231"/>
            <a:ext cx="1146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Aarogyasri: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68C18A-C675-87BF-6276-A1BF1FDDA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17621"/>
              </p:ext>
            </p:extLst>
          </p:nvPr>
        </p:nvGraphicFramePr>
        <p:xfrm>
          <a:off x="459949" y="834726"/>
          <a:ext cx="4819061" cy="3690140"/>
        </p:xfrm>
        <a:graphic>
          <a:graphicData uri="http://schemas.openxmlformats.org/drawingml/2006/table">
            <a:tbl>
              <a:tblPr firstRow="1" firstCol="1" bandRow="1"/>
              <a:tblGrid>
                <a:gridCol w="463878">
                  <a:extLst>
                    <a:ext uri="{9D8B030D-6E8A-4147-A177-3AD203B41FA5}">
                      <a16:colId xmlns:a16="http://schemas.microsoft.com/office/drawing/2014/main" val="475173638"/>
                    </a:ext>
                  </a:extLst>
                </a:gridCol>
                <a:gridCol w="782425">
                  <a:extLst>
                    <a:ext uri="{9D8B030D-6E8A-4147-A177-3AD203B41FA5}">
                      <a16:colId xmlns:a16="http://schemas.microsoft.com/office/drawing/2014/main" val="1002888727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2769731838"/>
                    </a:ext>
                  </a:extLst>
                </a:gridCol>
                <a:gridCol w="782425">
                  <a:extLst>
                    <a:ext uri="{9D8B030D-6E8A-4147-A177-3AD203B41FA5}">
                      <a16:colId xmlns:a16="http://schemas.microsoft.com/office/drawing/2014/main" val="2079834363"/>
                    </a:ext>
                  </a:extLst>
                </a:gridCol>
                <a:gridCol w="838985">
                  <a:extLst>
                    <a:ext uri="{9D8B030D-6E8A-4147-A177-3AD203B41FA5}">
                      <a16:colId xmlns:a16="http://schemas.microsoft.com/office/drawing/2014/main" val="3539723098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3414356231"/>
                    </a:ext>
                  </a:extLst>
                </a:gridCol>
              </a:tblGrid>
              <a:tr h="981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Hospital Name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of Patients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Therapies Raised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8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Threpies Raised Amount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19120"/>
                  </a:ext>
                </a:extLst>
              </a:tr>
              <a:tr h="9030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3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July-22</a:t>
                      </a:r>
                      <a:endParaRPr lang="en-IN" sz="13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CHC - Mahadevpur</a:t>
                      </a:r>
                      <a:endParaRPr lang="en-IN" sz="13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601600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703168"/>
                  </a:ext>
                </a:extLst>
              </a:tr>
              <a:tr h="9030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July-22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CHC Chityala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3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3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71400</a:t>
                      </a:r>
                      <a:endParaRPr lang="en-IN" sz="13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724769"/>
                  </a:ext>
                </a:extLst>
              </a:tr>
              <a:tr h="90304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July-22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Area Hospital Bhupalapally</a:t>
                      </a:r>
                      <a:endParaRPr lang="en-IN" sz="13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Newly empaneled under Aarogyasri on 30-07-2022</a:t>
                      </a:r>
                      <a:endParaRPr lang="en-IN" sz="13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547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63D909-1FDB-EA0D-0D08-48E24D453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85881"/>
              </p:ext>
            </p:extLst>
          </p:nvPr>
        </p:nvGraphicFramePr>
        <p:xfrm>
          <a:off x="5904403" y="424206"/>
          <a:ext cx="5502029" cy="5250735"/>
        </p:xfrm>
        <a:graphic>
          <a:graphicData uri="http://schemas.openxmlformats.org/drawingml/2006/table">
            <a:tbl>
              <a:tblPr firstRow="1" firstCol="1" bandRow="1"/>
              <a:tblGrid>
                <a:gridCol w="759472">
                  <a:extLst>
                    <a:ext uri="{9D8B030D-6E8A-4147-A177-3AD203B41FA5}">
                      <a16:colId xmlns:a16="http://schemas.microsoft.com/office/drawing/2014/main" val="1290564471"/>
                    </a:ext>
                  </a:extLst>
                </a:gridCol>
                <a:gridCol w="3022192">
                  <a:extLst>
                    <a:ext uri="{9D8B030D-6E8A-4147-A177-3AD203B41FA5}">
                      <a16:colId xmlns:a16="http://schemas.microsoft.com/office/drawing/2014/main" val="454423774"/>
                    </a:ext>
                  </a:extLst>
                </a:gridCol>
                <a:gridCol w="1720365">
                  <a:extLst>
                    <a:ext uri="{9D8B030D-6E8A-4147-A177-3AD203B41FA5}">
                      <a16:colId xmlns:a16="http://schemas.microsoft.com/office/drawing/2014/main" val="3441600389"/>
                    </a:ext>
                  </a:extLst>
                </a:gridCol>
              </a:tblGrid>
              <a:tr h="350049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 Wise Preauths- upto  July-2022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64851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S. No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HOSP_NAME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729086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Phc-Thadicharla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904516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PHC-Ghanpur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44163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PHC-Kataram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45090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PHC-Mahamutharam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494610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PHC-REGONDA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71813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PHC-Mogullapally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76700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PHC-CHELPUR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950670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PHC-AZAMNAGAR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893176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PHC-Bhupalapally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2022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PHC-Velishala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870621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PHC-Voditha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045183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PHC-Ambatpally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686391"/>
                  </a:ext>
                </a:extLst>
              </a:tr>
              <a:tr h="350049">
                <a:tc>
                  <a:txBody>
                    <a:bodyPr/>
                    <a:lstStyle/>
                    <a:p>
                      <a:endParaRPr lang="en-IN" sz="13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Total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4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9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213273-ADB6-1814-A8F5-A21563C86283}"/>
              </a:ext>
            </a:extLst>
          </p:cNvPr>
          <p:cNvSpPr txBox="1"/>
          <p:nvPr/>
        </p:nvSpPr>
        <p:spPr>
          <a:xfrm>
            <a:off x="365681" y="150231"/>
            <a:ext cx="1146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108 Services: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6537B9-D784-463D-90BF-D4EA64FF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2096"/>
              </p:ext>
            </p:extLst>
          </p:nvPr>
        </p:nvGraphicFramePr>
        <p:xfrm>
          <a:off x="586801" y="689570"/>
          <a:ext cx="10895047" cy="4316066"/>
        </p:xfrm>
        <a:graphic>
          <a:graphicData uri="http://schemas.openxmlformats.org/drawingml/2006/table">
            <a:tbl>
              <a:tblPr/>
              <a:tblGrid>
                <a:gridCol w="1503259">
                  <a:extLst>
                    <a:ext uri="{9D8B030D-6E8A-4147-A177-3AD203B41FA5}">
                      <a16:colId xmlns:a16="http://schemas.microsoft.com/office/drawing/2014/main" val="2894361098"/>
                    </a:ext>
                  </a:extLst>
                </a:gridCol>
                <a:gridCol w="1159657">
                  <a:extLst>
                    <a:ext uri="{9D8B030D-6E8A-4147-A177-3AD203B41FA5}">
                      <a16:colId xmlns:a16="http://schemas.microsoft.com/office/drawing/2014/main" val="367523362"/>
                    </a:ext>
                  </a:extLst>
                </a:gridCol>
                <a:gridCol w="1159657">
                  <a:extLst>
                    <a:ext uri="{9D8B030D-6E8A-4147-A177-3AD203B41FA5}">
                      <a16:colId xmlns:a16="http://schemas.microsoft.com/office/drawing/2014/main" val="488058313"/>
                    </a:ext>
                  </a:extLst>
                </a:gridCol>
                <a:gridCol w="873322">
                  <a:extLst>
                    <a:ext uri="{9D8B030D-6E8A-4147-A177-3AD203B41FA5}">
                      <a16:colId xmlns:a16="http://schemas.microsoft.com/office/drawing/2014/main" val="295380725"/>
                    </a:ext>
                  </a:extLst>
                </a:gridCol>
                <a:gridCol w="844688">
                  <a:extLst>
                    <a:ext uri="{9D8B030D-6E8A-4147-A177-3AD203B41FA5}">
                      <a16:colId xmlns:a16="http://schemas.microsoft.com/office/drawing/2014/main" val="4169262347"/>
                    </a:ext>
                  </a:extLst>
                </a:gridCol>
                <a:gridCol w="973539">
                  <a:extLst>
                    <a:ext uri="{9D8B030D-6E8A-4147-A177-3AD203B41FA5}">
                      <a16:colId xmlns:a16="http://schemas.microsoft.com/office/drawing/2014/main" val="2371166558"/>
                    </a:ext>
                  </a:extLst>
                </a:gridCol>
                <a:gridCol w="1274191">
                  <a:extLst>
                    <a:ext uri="{9D8B030D-6E8A-4147-A177-3AD203B41FA5}">
                      <a16:colId xmlns:a16="http://schemas.microsoft.com/office/drawing/2014/main" val="1515892963"/>
                    </a:ext>
                  </a:extLst>
                </a:gridCol>
                <a:gridCol w="830371">
                  <a:extLst>
                    <a:ext uri="{9D8B030D-6E8A-4147-A177-3AD203B41FA5}">
                      <a16:colId xmlns:a16="http://schemas.microsoft.com/office/drawing/2014/main" val="453088626"/>
                    </a:ext>
                  </a:extLst>
                </a:gridCol>
                <a:gridCol w="959222">
                  <a:extLst>
                    <a:ext uri="{9D8B030D-6E8A-4147-A177-3AD203B41FA5}">
                      <a16:colId xmlns:a16="http://schemas.microsoft.com/office/drawing/2014/main" val="3902387725"/>
                    </a:ext>
                  </a:extLst>
                </a:gridCol>
                <a:gridCol w="1317141">
                  <a:extLst>
                    <a:ext uri="{9D8B030D-6E8A-4147-A177-3AD203B41FA5}">
                      <a16:colId xmlns:a16="http://schemas.microsoft.com/office/drawing/2014/main" val="1653459616"/>
                    </a:ext>
                  </a:extLst>
                </a:gridCol>
              </a:tblGrid>
              <a:tr h="8991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UAD%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 &lt;30MIN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RCALL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PREG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65856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AP15TB7437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78745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TS09UA6566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76047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TS09UB9192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5771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CHITYAL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TS09UB9193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77164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MAHADEVPUR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TS09UB9200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04047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TS09UC0485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611741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TS09UD0408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586029"/>
                  </a:ext>
                </a:extLst>
              </a:tr>
              <a:tr h="42711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TEKUMATLA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TS09UA6068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042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5D1A7-CF2F-B60A-2D4E-4ED3067B3DE2}"/>
              </a:ext>
            </a:extLst>
          </p:cNvPr>
          <p:cNvSpPr txBox="1"/>
          <p:nvPr/>
        </p:nvSpPr>
        <p:spPr>
          <a:xfrm>
            <a:off x="365681" y="150231"/>
            <a:ext cx="1146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102 Services: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733269-9FBA-6478-83BF-ADDB07951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10573"/>
              </p:ext>
            </p:extLst>
          </p:nvPr>
        </p:nvGraphicFramePr>
        <p:xfrm>
          <a:off x="688138" y="755264"/>
          <a:ext cx="10680589" cy="2673738"/>
        </p:xfrm>
        <a:graphic>
          <a:graphicData uri="http://schemas.openxmlformats.org/drawingml/2006/table">
            <a:tbl>
              <a:tblPr/>
              <a:tblGrid>
                <a:gridCol w="1521125">
                  <a:extLst>
                    <a:ext uri="{9D8B030D-6E8A-4147-A177-3AD203B41FA5}">
                      <a16:colId xmlns:a16="http://schemas.microsoft.com/office/drawing/2014/main" val="2053581373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2608236343"/>
                    </a:ext>
                  </a:extLst>
                </a:gridCol>
                <a:gridCol w="1079507">
                  <a:extLst>
                    <a:ext uri="{9D8B030D-6E8A-4147-A177-3AD203B41FA5}">
                      <a16:colId xmlns:a16="http://schemas.microsoft.com/office/drawing/2014/main" val="1226088514"/>
                    </a:ext>
                  </a:extLst>
                </a:gridCol>
                <a:gridCol w="1144933">
                  <a:extLst>
                    <a:ext uri="{9D8B030D-6E8A-4147-A177-3AD203B41FA5}">
                      <a16:colId xmlns:a16="http://schemas.microsoft.com/office/drawing/2014/main" val="3034345351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1808340558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3842198358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2659770569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2364016330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1528598332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1118085960"/>
                    </a:ext>
                  </a:extLst>
                </a:gridCol>
                <a:gridCol w="866878">
                  <a:extLst>
                    <a:ext uri="{9D8B030D-6E8A-4147-A177-3AD203B41FA5}">
                      <a16:colId xmlns:a16="http://schemas.microsoft.com/office/drawing/2014/main" val="431459396"/>
                    </a:ext>
                  </a:extLst>
                </a:gridCol>
              </a:tblGrid>
              <a:tr h="10602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HOSPITAL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VEHICLES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NO.OF PHC/CHC  MAPPED UNDER SEGMENTS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COUNT / NO OF DELIVERIES CONDUCTED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BENEFIARIES SHIFTED BY 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HOSPITAL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ANC / OP 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NO.OF BENIFIARIES SHIFTED BY 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HOSPITAL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63261"/>
                  </a:ext>
                </a:extLst>
              </a:tr>
              <a:tr h="403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86571"/>
                  </a:ext>
                </a:extLst>
              </a:tr>
              <a:tr h="403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MAHADEVPUR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50833"/>
                  </a:ext>
                </a:extLst>
              </a:tr>
              <a:tr h="403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CHITYALA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319218"/>
                  </a:ext>
                </a:extLst>
              </a:tr>
              <a:tr h="4033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786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91BBCF-1B24-A676-22A8-3E081CEE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9144"/>
              </p:ext>
            </p:extLst>
          </p:nvPr>
        </p:nvGraphicFramePr>
        <p:xfrm>
          <a:off x="801327" y="3664703"/>
          <a:ext cx="10482558" cy="2438032"/>
        </p:xfrm>
        <a:graphic>
          <a:graphicData uri="http://schemas.openxmlformats.org/drawingml/2006/table">
            <a:tbl>
              <a:tblPr/>
              <a:tblGrid>
                <a:gridCol w="1544615">
                  <a:extLst>
                    <a:ext uri="{9D8B030D-6E8A-4147-A177-3AD203B41FA5}">
                      <a16:colId xmlns:a16="http://schemas.microsoft.com/office/drawing/2014/main" val="3294085344"/>
                    </a:ext>
                  </a:extLst>
                </a:gridCol>
                <a:gridCol w="1180155">
                  <a:extLst>
                    <a:ext uri="{9D8B030D-6E8A-4147-A177-3AD203B41FA5}">
                      <a16:colId xmlns:a16="http://schemas.microsoft.com/office/drawing/2014/main" val="2651775268"/>
                    </a:ext>
                  </a:extLst>
                </a:gridCol>
                <a:gridCol w="1128090">
                  <a:extLst>
                    <a:ext uri="{9D8B030D-6E8A-4147-A177-3AD203B41FA5}">
                      <a16:colId xmlns:a16="http://schemas.microsoft.com/office/drawing/2014/main" val="2561455774"/>
                    </a:ext>
                  </a:extLst>
                </a:gridCol>
                <a:gridCol w="1128090">
                  <a:extLst>
                    <a:ext uri="{9D8B030D-6E8A-4147-A177-3AD203B41FA5}">
                      <a16:colId xmlns:a16="http://schemas.microsoft.com/office/drawing/2014/main" val="1627001310"/>
                    </a:ext>
                  </a:extLst>
                </a:gridCol>
                <a:gridCol w="1128090">
                  <a:extLst>
                    <a:ext uri="{9D8B030D-6E8A-4147-A177-3AD203B41FA5}">
                      <a16:colId xmlns:a16="http://schemas.microsoft.com/office/drawing/2014/main" val="1108344377"/>
                    </a:ext>
                  </a:extLst>
                </a:gridCol>
                <a:gridCol w="1128090">
                  <a:extLst>
                    <a:ext uri="{9D8B030D-6E8A-4147-A177-3AD203B41FA5}">
                      <a16:colId xmlns:a16="http://schemas.microsoft.com/office/drawing/2014/main" val="1246228690"/>
                    </a:ext>
                  </a:extLst>
                </a:gridCol>
                <a:gridCol w="1128090">
                  <a:extLst>
                    <a:ext uri="{9D8B030D-6E8A-4147-A177-3AD203B41FA5}">
                      <a16:colId xmlns:a16="http://schemas.microsoft.com/office/drawing/2014/main" val="2022378440"/>
                    </a:ext>
                  </a:extLst>
                </a:gridCol>
                <a:gridCol w="989248">
                  <a:extLst>
                    <a:ext uri="{9D8B030D-6E8A-4147-A177-3AD203B41FA5}">
                      <a16:colId xmlns:a16="http://schemas.microsoft.com/office/drawing/2014/main" val="190692668"/>
                    </a:ext>
                  </a:extLst>
                </a:gridCol>
                <a:gridCol w="1128090">
                  <a:extLst>
                    <a:ext uri="{9D8B030D-6E8A-4147-A177-3AD203B41FA5}">
                      <a16:colId xmlns:a16="http://schemas.microsoft.com/office/drawing/2014/main" val="352135735"/>
                    </a:ext>
                  </a:extLst>
                </a:gridCol>
              </a:tblGrid>
              <a:tr h="7367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SEGNENT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REGD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TRIPS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Beneficiaries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REVERSE TRANSPO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 PICKUP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 DROP BACK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PNC &amp; VACCINATION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62833"/>
                  </a:ext>
                </a:extLst>
              </a:tr>
              <a:tr h="3402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MAHADEVAPUR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TS08UD7515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2958"/>
                  </a:ext>
                </a:extLst>
              </a:tr>
              <a:tr h="3402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CHITYAL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TS08UD4654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901806"/>
                  </a:ext>
                </a:extLst>
              </a:tr>
              <a:tr h="3402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TS08UD4642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29626"/>
                  </a:ext>
                </a:extLst>
              </a:tr>
              <a:tr h="3402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69639"/>
                  </a:ext>
                </a:extLst>
              </a:tr>
              <a:tr h="3402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5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70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5818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Renovations at Facilities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C0358A-92EE-E0B6-2BE6-2390ED7DDC45}"/>
              </a:ext>
            </a:extLst>
          </p:cNvPr>
          <p:cNvSpPr txBox="1"/>
          <p:nvPr/>
        </p:nvSpPr>
        <p:spPr>
          <a:xfrm>
            <a:off x="895545" y="3558618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TSMSIDC, Engineers</a:t>
            </a:r>
            <a:endParaRPr lang="en-IN" sz="2400" b="1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322D1-AC69-8E39-4B50-88103514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50" y="1276211"/>
            <a:ext cx="4276062" cy="2403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CC988-C2F3-5D9E-2317-22EB5F83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71" y="3966145"/>
            <a:ext cx="5223677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9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6569AA-332D-EED9-6037-AC2EC4BBF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78855"/>
              </p:ext>
            </p:extLst>
          </p:nvPr>
        </p:nvGraphicFramePr>
        <p:xfrm>
          <a:off x="1640720" y="1122809"/>
          <a:ext cx="8493093" cy="1903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908">
                  <a:extLst>
                    <a:ext uri="{9D8B030D-6E8A-4147-A177-3AD203B41FA5}">
                      <a16:colId xmlns:a16="http://schemas.microsoft.com/office/drawing/2014/main" val="947585681"/>
                    </a:ext>
                  </a:extLst>
                </a:gridCol>
                <a:gridCol w="4376212">
                  <a:extLst>
                    <a:ext uri="{9D8B030D-6E8A-4147-A177-3AD203B41FA5}">
                      <a16:colId xmlns:a16="http://schemas.microsoft.com/office/drawing/2014/main" val="2037386827"/>
                    </a:ext>
                  </a:extLst>
                </a:gridCol>
                <a:gridCol w="3111973">
                  <a:extLst>
                    <a:ext uri="{9D8B030D-6E8A-4147-A177-3AD203B41FA5}">
                      <a16:colId xmlns:a16="http://schemas.microsoft.com/office/drawing/2014/main" val="2980062903"/>
                    </a:ext>
                  </a:extLst>
                </a:gridCol>
              </a:tblGrid>
              <a:tr h="62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S. No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Facility 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9401514"/>
                  </a:ext>
                </a:extLst>
              </a:tr>
              <a:tr h="42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Kataram PHC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4006285"/>
                  </a:ext>
                </a:extLst>
              </a:tr>
              <a:tr h="42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Mogullapalle</a:t>
                      </a:r>
                      <a:r>
                        <a:rPr lang="en-US" sz="1600" u="none" strike="noStrike" dirty="0">
                          <a:effectLst/>
                        </a:rPr>
                        <a:t> PHC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7612028"/>
                  </a:ext>
                </a:extLst>
              </a:tr>
              <a:tr h="42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Mutharam</a:t>
                      </a:r>
                      <a:r>
                        <a:rPr lang="en-US" sz="1600" u="none" strike="noStrike" dirty="0">
                          <a:effectLst/>
                        </a:rPr>
                        <a:t> (Mahadevpur) PHC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8972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0C60DC-E64C-D117-07C2-AF7CD1854932}"/>
              </a:ext>
            </a:extLst>
          </p:cNvPr>
          <p:cNvSpPr txBox="1"/>
          <p:nvPr/>
        </p:nvSpPr>
        <p:spPr>
          <a:xfrm>
            <a:off x="904973" y="612742"/>
            <a:ext cx="466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PHC Renovations Taken up by TSMSIDC: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D7DEA-F750-138F-3492-1C2A1BB61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34311"/>
              </p:ext>
            </p:extLst>
          </p:nvPr>
        </p:nvGraphicFramePr>
        <p:xfrm>
          <a:off x="1640720" y="4067667"/>
          <a:ext cx="8493093" cy="147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908">
                  <a:extLst>
                    <a:ext uri="{9D8B030D-6E8A-4147-A177-3AD203B41FA5}">
                      <a16:colId xmlns:a16="http://schemas.microsoft.com/office/drawing/2014/main" val="947585681"/>
                    </a:ext>
                  </a:extLst>
                </a:gridCol>
                <a:gridCol w="4376212">
                  <a:extLst>
                    <a:ext uri="{9D8B030D-6E8A-4147-A177-3AD203B41FA5}">
                      <a16:colId xmlns:a16="http://schemas.microsoft.com/office/drawing/2014/main" val="2037386827"/>
                    </a:ext>
                  </a:extLst>
                </a:gridCol>
                <a:gridCol w="3111973">
                  <a:extLst>
                    <a:ext uri="{9D8B030D-6E8A-4147-A177-3AD203B41FA5}">
                      <a16:colId xmlns:a16="http://schemas.microsoft.com/office/drawing/2014/main" val="2980062903"/>
                    </a:ext>
                  </a:extLst>
                </a:gridCol>
              </a:tblGrid>
              <a:tr h="626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S. No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Facility 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9401514"/>
                  </a:ext>
                </a:extLst>
              </a:tr>
              <a:tr h="42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Regonda PHC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4006285"/>
                  </a:ext>
                </a:extLst>
              </a:tr>
              <a:tr h="42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Ghanpur PHC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7612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3FF838-0E62-059E-BCDD-BA0AE85EF157}"/>
              </a:ext>
            </a:extLst>
          </p:cNvPr>
          <p:cNvSpPr txBox="1"/>
          <p:nvPr/>
        </p:nvSpPr>
        <p:spPr>
          <a:xfrm>
            <a:off x="904972" y="3429000"/>
            <a:ext cx="666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PHC Additional Works Taken up by Tribal Welfare ITDA:</a:t>
            </a:r>
          </a:p>
        </p:txBody>
      </p:sp>
    </p:spTree>
    <p:extLst>
      <p:ext uri="{BB962C8B-B14F-4D97-AF65-F5344CB8AC3E}">
        <p14:creationId xmlns:p14="http://schemas.microsoft.com/office/powerpoint/2010/main" val="2984836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2174E6-80FE-C9B7-B7C3-D8D7123F8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6687"/>
              </p:ext>
            </p:extLst>
          </p:nvPr>
        </p:nvGraphicFramePr>
        <p:xfrm>
          <a:off x="187146" y="135593"/>
          <a:ext cx="11634065" cy="7019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306">
                  <a:extLst>
                    <a:ext uri="{9D8B030D-6E8A-4147-A177-3AD203B41FA5}">
                      <a16:colId xmlns:a16="http://schemas.microsoft.com/office/drawing/2014/main" val="4006768829"/>
                    </a:ext>
                  </a:extLst>
                </a:gridCol>
                <a:gridCol w="1452442">
                  <a:extLst>
                    <a:ext uri="{9D8B030D-6E8A-4147-A177-3AD203B41FA5}">
                      <a16:colId xmlns:a16="http://schemas.microsoft.com/office/drawing/2014/main" val="2595592084"/>
                    </a:ext>
                  </a:extLst>
                </a:gridCol>
                <a:gridCol w="1092242">
                  <a:extLst>
                    <a:ext uri="{9D8B030D-6E8A-4147-A177-3AD203B41FA5}">
                      <a16:colId xmlns:a16="http://schemas.microsoft.com/office/drawing/2014/main" val="3028407359"/>
                    </a:ext>
                  </a:extLst>
                </a:gridCol>
                <a:gridCol w="1182336">
                  <a:extLst>
                    <a:ext uri="{9D8B030D-6E8A-4147-A177-3AD203B41FA5}">
                      <a16:colId xmlns:a16="http://schemas.microsoft.com/office/drawing/2014/main" val="892011915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467205281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73577720"/>
                    </a:ext>
                  </a:extLst>
                </a:gridCol>
                <a:gridCol w="1263625">
                  <a:extLst>
                    <a:ext uri="{9D8B030D-6E8A-4147-A177-3AD203B41FA5}">
                      <a16:colId xmlns:a16="http://schemas.microsoft.com/office/drawing/2014/main" val="3178703817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156450603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4018094487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64388784"/>
                    </a:ext>
                  </a:extLst>
                </a:gridCol>
              </a:tblGrid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 err="1">
                          <a:effectLst/>
                        </a:rPr>
                        <a:t>Sl</a:t>
                      </a:r>
                      <a:r>
                        <a:rPr lang="en-IN" sz="1300" b="1" u="none" strike="noStrike" dirty="0">
                          <a:effectLst/>
                        </a:rPr>
                        <a:t> No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PHC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Name of the Medical Officer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ANM Name &amp; Phone No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Sub Centre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</a:rPr>
                        <a:t>Estimate Cost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T.A. Name with Phone No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Name of the Contractor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Stage of Work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ECV Amount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2835365758"/>
                  </a:ext>
                </a:extLst>
              </a:tr>
              <a:tr h="5425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Ambatipally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300" u="none" strike="noStrike">
                          <a:effectLst/>
                        </a:rPr>
                        <a:t>dr k pramod kumar</a:t>
                      </a:r>
                      <a:br>
                        <a:rPr lang="nn-NO" sz="1300" u="none" strike="noStrike">
                          <a:effectLst/>
                        </a:rPr>
                      </a:br>
                      <a:r>
                        <a:rPr lang="nn-NO" sz="1300" u="none" strike="noStrike">
                          <a:effectLst/>
                        </a:rPr>
                        <a:t>9951231887</a:t>
                      </a:r>
                      <a:endParaRPr lang="nn-NO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Hemalatha, 9441617352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Brahmanpally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4.90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in tender process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315797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706134396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Ambatipally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BENLE, 9989072181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Pankena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5.10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in tender process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337321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3100131027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Ambatipally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kankadurga, 6304310639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Suraram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5.20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in tender process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340237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319372580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Kataram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dr ramarao</a:t>
                      </a:r>
                      <a:br>
                        <a:rPr lang="en-IN" sz="1300" u="none" strike="noStrike">
                          <a:effectLst/>
                        </a:rPr>
                      </a:br>
                      <a:r>
                        <a:rPr lang="en-IN" sz="1300" u="none" strike="noStrike">
                          <a:effectLst/>
                        </a:rPr>
                        <a:t>9573573046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Sarojene, 9398401013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Dhanwada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4.20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in tender process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259802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121385167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Kataram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manorama, 9948034803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Gangaram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4.80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in tender process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310222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024766827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Mahamutharam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 err="1">
                          <a:effectLst/>
                        </a:rPr>
                        <a:t>dr</a:t>
                      </a:r>
                      <a:r>
                        <a:rPr lang="en-IN" sz="1300" u="none" strike="noStrike" dirty="0">
                          <a:effectLst/>
                        </a:rPr>
                        <a:t> s </a:t>
                      </a:r>
                      <a:r>
                        <a:rPr lang="en-IN" sz="1300" u="none" strike="noStrike" dirty="0" err="1">
                          <a:effectLst/>
                        </a:rPr>
                        <a:t>gopinath</a:t>
                      </a:r>
                      <a:br>
                        <a:rPr lang="en-IN" sz="1300" u="none" strike="noStrike" dirty="0">
                          <a:effectLst/>
                        </a:rPr>
                      </a:br>
                      <a:r>
                        <a:rPr lang="en-IN" sz="1300" u="none" strike="noStrike" dirty="0">
                          <a:effectLst/>
                        </a:rPr>
                        <a:t>9652550306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 dirty="0">
                          <a:effectLst/>
                        </a:rPr>
                        <a:t>Muthkka,6300341383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Borlagudem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6.95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M.Nithin, 7989859484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G. Devender Reddy &amp; Co.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483107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2810983734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Mahamutharam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Suryakala, 9912676632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Kanukunoor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6.10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M.Nithin, 7989859484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G. Devender Reddy &amp; Co.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412719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038200291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Mahamutharam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A.Rajitha, 9948455425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Korlakunta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6.55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M.Nithin, 7989859484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G. Devender Reddy &amp; Co.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450332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2517094053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Mahamutharam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Komala, 9010044849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Meenajipet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5.75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M.Nithin, 7989859484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G. Devender Reddy &amp; Co.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380394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129049008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Mahamutharam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Sharada, 9618320762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Mulugupally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6.15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M.Nithin, 7989859484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G. Devender Reddy &amp; Co.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416463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3169600433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PHC Mahamutharam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Sulochana, 8106512912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Pegadapally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6.55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M.Nithin, 7989859484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G. Devender Reddy &amp; Co.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450500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261218608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Thadicherla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dr s gopinath</a:t>
                      </a:r>
                      <a:br>
                        <a:rPr lang="en-IN" sz="1300" u="none" strike="noStrike">
                          <a:effectLst/>
                        </a:rPr>
                      </a:br>
                      <a:r>
                        <a:rPr lang="en-IN" sz="1300" u="none" strike="noStrike">
                          <a:effectLst/>
                        </a:rPr>
                        <a:t>9652550306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Bhagyalaxmi, 9866894123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Ansanpally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4.30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Kakatiya Constructions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265942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4229382969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Thadicherla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laxmi, 9848766034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Peddathundla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5.20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in tender process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343801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3356863392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Velishala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dr raju 9347831688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Rajeshwari, 8790682252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Giddamutharam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4.40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M/s. Kamala Constructions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work started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275491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611695488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Velishala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Bhagya laxmi, 9177930836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Tekumatla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4.80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M/s. Kamala Constructions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309632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886270763"/>
                  </a:ext>
                </a:extLst>
              </a:tr>
              <a:tr h="3631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Vodithala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Radha, 8897150432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Doothpalli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5.40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</a:rPr>
                        <a:t>T.Ravikiran, 9177024775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M/s. Kamala Constructions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work not started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LOA SENT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360084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218897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600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09A2DC-9115-EF9C-0180-9802DEBDE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95835"/>
              </p:ext>
            </p:extLst>
          </p:nvPr>
        </p:nvGraphicFramePr>
        <p:xfrm>
          <a:off x="645343" y="854485"/>
          <a:ext cx="10836503" cy="4616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522">
                  <a:extLst>
                    <a:ext uri="{9D8B030D-6E8A-4147-A177-3AD203B41FA5}">
                      <a16:colId xmlns:a16="http://schemas.microsoft.com/office/drawing/2014/main" val="3178960361"/>
                    </a:ext>
                  </a:extLst>
                </a:gridCol>
                <a:gridCol w="4222014">
                  <a:extLst>
                    <a:ext uri="{9D8B030D-6E8A-4147-A177-3AD203B41FA5}">
                      <a16:colId xmlns:a16="http://schemas.microsoft.com/office/drawing/2014/main" val="61176213"/>
                    </a:ext>
                  </a:extLst>
                </a:gridCol>
                <a:gridCol w="5171967">
                  <a:extLst>
                    <a:ext uri="{9D8B030D-6E8A-4147-A177-3AD203B41FA5}">
                      <a16:colId xmlns:a16="http://schemas.microsoft.com/office/drawing/2014/main" val="3247591964"/>
                    </a:ext>
                  </a:extLst>
                </a:gridCol>
              </a:tblGrid>
              <a:tr h="3550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S. No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Agency 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Sub </a:t>
                      </a:r>
                      <a:r>
                        <a:rPr lang="en-IN" sz="1400" b="1" u="none" strike="noStrike" dirty="0" err="1">
                          <a:effectLst/>
                        </a:rPr>
                        <a:t>Center</a:t>
                      </a:r>
                      <a:r>
                        <a:rPr lang="en-IN" sz="1400" b="1" u="none" strike="noStrike" dirty="0">
                          <a:effectLst/>
                        </a:rPr>
                        <a:t> 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7023638"/>
                  </a:ext>
                </a:extLst>
              </a:tr>
              <a:tr h="35509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err="1">
                          <a:effectLst/>
                        </a:rPr>
                        <a:t>Rurban</a:t>
                      </a:r>
                      <a:r>
                        <a:rPr lang="en-IN" sz="1400" u="none" strike="noStrike" dirty="0">
                          <a:effectLst/>
                        </a:rPr>
                        <a:t>-(3) Sub </a:t>
                      </a:r>
                      <a:r>
                        <a:rPr lang="en-IN" sz="1400" u="none" strike="noStrike" dirty="0" err="1">
                          <a:effectLst/>
                        </a:rPr>
                        <a:t>centers</a:t>
                      </a:r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1.Gorlaveedu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760782"/>
                  </a:ext>
                </a:extLst>
              </a:tr>
              <a:tr h="3550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2.Kompally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9111691"/>
                  </a:ext>
                </a:extLst>
              </a:tr>
              <a:tr h="3550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3 Kamalapur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2186352"/>
                  </a:ext>
                </a:extLst>
              </a:tr>
              <a:tr h="35509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DMFT- (6) Sub Centers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1.Madathapally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8634271"/>
                  </a:ext>
                </a:extLst>
              </a:tr>
              <a:tr h="3550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2.Gorukothapally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4121799"/>
                  </a:ext>
                </a:extLst>
              </a:tr>
              <a:tr h="3550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3.Gorlaveedu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9946449"/>
                  </a:ext>
                </a:extLst>
              </a:tr>
              <a:tr h="3550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4.Kodavatancha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9181820"/>
                  </a:ext>
                </a:extLst>
              </a:tr>
              <a:tr h="3550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5.Jangedu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557723"/>
                  </a:ext>
                </a:extLst>
              </a:tr>
              <a:tr h="35509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6.Kasimpally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079065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NHM Tribal Welfare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1. Azamnagar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648764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5873799"/>
                  </a:ext>
                </a:extLst>
              </a:tr>
              <a:tr h="35509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Remarks</a:t>
                      </a:r>
                      <a:r>
                        <a:rPr lang="en-US" sz="1400" u="none" strike="noStrike" dirty="0">
                          <a:effectLst/>
                        </a:rPr>
                        <a:t>: </a:t>
                      </a:r>
                      <a:r>
                        <a:rPr lang="en-US" sz="1400" b="1" u="none" strike="noStrike" dirty="0" err="1">
                          <a:effectLst/>
                        </a:rPr>
                        <a:t>Gorlaveedu</a:t>
                      </a:r>
                      <a:r>
                        <a:rPr lang="en-US" sz="1400" b="1" u="none" strike="noStrike" dirty="0">
                          <a:effectLst/>
                        </a:rPr>
                        <a:t> Sub center is constructed under DMFT and sanctioned again under </a:t>
                      </a:r>
                      <a:r>
                        <a:rPr lang="en-US" sz="1400" b="1" u="none" strike="noStrike" dirty="0" err="1">
                          <a:effectLst/>
                        </a:rPr>
                        <a:t>Rurban</a:t>
                      </a:r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534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2A5EC3-B7DE-C683-7DB7-91B862806C45}"/>
              </a:ext>
            </a:extLst>
          </p:cNvPr>
          <p:cNvSpPr txBox="1"/>
          <p:nvPr/>
        </p:nvSpPr>
        <p:spPr>
          <a:xfrm>
            <a:off x="645343" y="2866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800" b="1" u="none" strike="noStrike" dirty="0">
                <a:effectLst/>
              </a:rPr>
              <a:t>Sub Centers Under Construction from various PR, TW agencies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31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BDE778-6812-D2A9-AF4F-B4A55A7F3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35074"/>
              </p:ext>
            </p:extLst>
          </p:nvPr>
        </p:nvGraphicFramePr>
        <p:xfrm>
          <a:off x="1582718" y="822571"/>
          <a:ext cx="9026564" cy="496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023">
                  <a:extLst>
                    <a:ext uri="{9D8B030D-6E8A-4147-A177-3AD203B41FA5}">
                      <a16:colId xmlns:a16="http://schemas.microsoft.com/office/drawing/2014/main" val="3912793905"/>
                    </a:ext>
                  </a:extLst>
                </a:gridCol>
                <a:gridCol w="1683649">
                  <a:extLst>
                    <a:ext uri="{9D8B030D-6E8A-4147-A177-3AD203B41FA5}">
                      <a16:colId xmlns:a16="http://schemas.microsoft.com/office/drawing/2014/main" val="2038156894"/>
                    </a:ext>
                  </a:extLst>
                </a:gridCol>
                <a:gridCol w="1802685">
                  <a:extLst>
                    <a:ext uri="{9D8B030D-6E8A-4147-A177-3AD203B41FA5}">
                      <a16:colId xmlns:a16="http://schemas.microsoft.com/office/drawing/2014/main" val="3206100852"/>
                    </a:ext>
                  </a:extLst>
                </a:gridCol>
                <a:gridCol w="2045617">
                  <a:extLst>
                    <a:ext uri="{9D8B030D-6E8A-4147-A177-3AD203B41FA5}">
                      <a16:colId xmlns:a16="http://schemas.microsoft.com/office/drawing/2014/main" val="2720845130"/>
                    </a:ext>
                  </a:extLst>
                </a:gridCol>
                <a:gridCol w="2787590">
                  <a:extLst>
                    <a:ext uri="{9D8B030D-6E8A-4147-A177-3AD203B41FA5}">
                      <a16:colId xmlns:a16="http://schemas.microsoft.com/office/drawing/2014/main" val="578639917"/>
                    </a:ext>
                  </a:extLst>
                </a:gridCol>
              </a:tblGrid>
              <a:tr h="1046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S. No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Mandal 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Village 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Dispensary 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229875849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Kataram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 err="1">
                          <a:effectLst/>
                        </a:rPr>
                        <a:t>Damerakunta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Ayurvedic Dispensary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3873597550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Ghanpur 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Dharmaraopet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Ayurvedic Dispensary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1871662842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Regonda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Kodavatancha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Ayurvedic Dispensary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3987262004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Chityala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Challagarige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Homoeo Dispensary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165571847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Mahamutharam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Mahamutharam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Homoeo Dispensary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2476740519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Mahadepvur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Kaleshwaram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Unani Dispensary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81830237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Mogullapally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Mogullapally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Unani Dispensary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1581540953"/>
                  </a:ext>
                </a:extLst>
              </a:tr>
              <a:tr h="4899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Malharrao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Vallamkunta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Unani Dispensary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3" marR="7193" marT="7193" marB="0" anchor="ctr"/>
                </a:tc>
                <a:extLst>
                  <a:ext uri="{0D108BD9-81ED-4DB2-BD59-A6C34878D82A}">
                    <a16:rowId xmlns:a16="http://schemas.microsoft.com/office/drawing/2014/main" val="886020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FBB6DC-BAB9-F78E-ADDB-05922E19BD9F}"/>
              </a:ext>
            </a:extLst>
          </p:cNvPr>
          <p:cNvSpPr txBox="1"/>
          <p:nvPr/>
        </p:nvSpPr>
        <p:spPr>
          <a:xfrm>
            <a:off x="645343" y="286673"/>
            <a:ext cx="731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/>
            <a:r>
              <a:rPr lang="en-US" sz="1800" b="1" u="none" strike="noStrike" dirty="0">
                <a:effectLst/>
              </a:rPr>
              <a:t>Status of Ayush Dispensary Upgradation as HWC taken up by PR Dept: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59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2140321"/>
            <a:ext cx="4693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Ayush Dispensaries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5BEB2C-D159-6F43-7838-B20C0ED0D891}"/>
              </a:ext>
            </a:extLst>
          </p:cNvPr>
          <p:cNvSpPr txBox="1"/>
          <p:nvPr/>
        </p:nvSpPr>
        <p:spPr>
          <a:xfrm>
            <a:off x="895545" y="3558618"/>
            <a:ext cx="4978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District Nodal Person Dr </a:t>
            </a:r>
            <a:r>
              <a:rPr lang="en-IN" sz="2400" b="1" dirty="0" err="1">
                <a:solidFill>
                  <a:schemeClr val="tx2">
                    <a:lumMod val="50000"/>
                  </a:schemeClr>
                </a:solidFill>
              </a:rPr>
              <a:t>Thanuja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 Rani</a:t>
            </a:r>
            <a:endParaRPr lang="en-IN" sz="2400" b="1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90FC3-718B-9682-F66C-9AD5085D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31" y="1464542"/>
            <a:ext cx="5747091" cy="3239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551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E9496-20CE-4B3E-2506-8ECD928FEEAE}"/>
              </a:ext>
            </a:extLst>
          </p:cNvPr>
          <p:cNvSpPr txBox="1"/>
          <p:nvPr/>
        </p:nvSpPr>
        <p:spPr>
          <a:xfrm>
            <a:off x="336598" y="24896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Institutional Deliveries up to July 2022: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9E0848-31BE-5E62-6286-12CFD698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41226"/>
              </p:ext>
            </p:extLst>
          </p:nvPr>
        </p:nvGraphicFramePr>
        <p:xfrm>
          <a:off x="336598" y="731956"/>
          <a:ext cx="11541179" cy="5386049"/>
        </p:xfrm>
        <a:graphic>
          <a:graphicData uri="http://schemas.openxmlformats.org/drawingml/2006/table">
            <a:tbl>
              <a:tblPr/>
              <a:tblGrid>
                <a:gridCol w="653723">
                  <a:extLst>
                    <a:ext uri="{9D8B030D-6E8A-4147-A177-3AD203B41FA5}">
                      <a16:colId xmlns:a16="http://schemas.microsoft.com/office/drawing/2014/main" val="541171274"/>
                    </a:ext>
                  </a:extLst>
                </a:gridCol>
                <a:gridCol w="2169169">
                  <a:extLst>
                    <a:ext uri="{9D8B030D-6E8A-4147-A177-3AD203B41FA5}">
                      <a16:colId xmlns:a16="http://schemas.microsoft.com/office/drawing/2014/main" val="1093304511"/>
                    </a:ext>
                  </a:extLst>
                </a:gridCol>
                <a:gridCol w="508122">
                  <a:extLst>
                    <a:ext uri="{9D8B030D-6E8A-4147-A177-3AD203B41FA5}">
                      <a16:colId xmlns:a16="http://schemas.microsoft.com/office/drawing/2014/main" val="1465989386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815248068"/>
                    </a:ext>
                  </a:extLst>
                </a:gridCol>
                <a:gridCol w="579436">
                  <a:extLst>
                    <a:ext uri="{9D8B030D-6E8A-4147-A177-3AD203B41FA5}">
                      <a16:colId xmlns:a16="http://schemas.microsoft.com/office/drawing/2014/main" val="2028479874"/>
                    </a:ext>
                  </a:extLst>
                </a:gridCol>
                <a:gridCol w="508122">
                  <a:extLst>
                    <a:ext uri="{9D8B030D-6E8A-4147-A177-3AD203B41FA5}">
                      <a16:colId xmlns:a16="http://schemas.microsoft.com/office/drawing/2014/main" val="4045334312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2984376705"/>
                    </a:ext>
                  </a:extLst>
                </a:gridCol>
                <a:gridCol w="579436">
                  <a:extLst>
                    <a:ext uri="{9D8B030D-6E8A-4147-A177-3AD203B41FA5}">
                      <a16:colId xmlns:a16="http://schemas.microsoft.com/office/drawing/2014/main" val="2539271082"/>
                    </a:ext>
                  </a:extLst>
                </a:gridCol>
                <a:gridCol w="508122">
                  <a:extLst>
                    <a:ext uri="{9D8B030D-6E8A-4147-A177-3AD203B41FA5}">
                      <a16:colId xmlns:a16="http://schemas.microsoft.com/office/drawing/2014/main" val="1432469553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145477731"/>
                    </a:ext>
                  </a:extLst>
                </a:gridCol>
                <a:gridCol w="594293">
                  <a:extLst>
                    <a:ext uri="{9D8B030D-6E8A-4147-A177-3AD203B41FA5}">
                      <a16:colId xmlns:a16="http://schemas.microsoft.com/office/drawing/2014/main" val="2078776022"/>
                    </a:ext>
                  </a:extLst>
                </a:gridCol>
                <a:gridCol w="508122">
                  <a:extLst>
                    <a:ext uri="{9D8B030D-6E8A-4147-A177-3AD203B41FA5}">
                      <a16:colId xmlns:a16="http://schemas.microsoft.com/office/drawing/2014/main" val="1693783364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2640695383"/>
                    </a:ext>
                  </a:extLst>
                </a:gridCol>
                <a:gridCol w="564578">
                  <a:extLst>
                    <a:ext uri="{9D8B030D-6E8A-4147-A177-3AD203B41FA5}">
                      <a16:colId xmlns:a16="http://schemas.microsoft.com/office/drawing/2014/main" val="2883558875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3847041169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389262365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3221950172"/>
                    </a:ext>
                  </a:extLst>
                </a:gridCol>
              </a:tblGrid>
              <a:tr h="2508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Name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873498"/>
                  </a:ext>
                </a:extLst>
              </a:tr>
              <a:tr h="36962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755394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Ambatipally(24*7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396904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457046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Bhupalpally(UPHC)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98852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86185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(Mulug)(24*7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011582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Kaleshwram (PHC)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873734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66174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 Muthram(24*7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67471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Mogullapally(PHC)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332379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34154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Thadicharla(PHC)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45350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Velishala(24*7 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02082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Vodithala(PHC)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66785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42059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 Chityal(CHC)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560759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 Mahadevpur(CHC)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27368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AH Bhupalpally(AH)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41477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13321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61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0ABCB-261D-C673-462F-E12C1DE15E24}"/>
              </a:ext>
            </a:extLst>
          </p:cNvPr>
          <p:cNvSpPr txBox="1"/>
          <p:nvPr/>
        </p:nvSpPr>
        <p:spPr>
          <a:xfrm>
            <a:off x="510618" y="2772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Ayush Department Dispensaries in District: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D0227D-9421-B1F9-67E1-36D07671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44581"/>
              </p:ext>
            </p:extLst>
          </p:nvPr>
        </p:nvGraphicFramePr>
        <p:xfrm>
          <a:off x="578030" y="841549"/>
          <a:ext cx="11233756" cy="5163327"/>
        </p:xfrm>
        <a:graphic>
          <a:graphicData uri="http://schemas.openxmlformats.org/drawingml/2006/table">
            <a:tbl>
              <a:tblPr/>
              <a:tblGrid>
                <a:gridCol w="582789">
                  <a:extLst>
                    <a:ext uri="{9D8B030D-6E8A-4147-A177-3AD203B41FA5}">
                      <a16:colId xmlns:a16="http://schemas.microsoft.com/office/drawing/2014/main" val="955784287"/>
                    </a:ext>
                  </a:extLst>
                </a:gridCol>
                <a:gridCol w="1868943">
                  <a:extLst>
                    <a:ext uri="{9D8B030D-6E8A-4147-A177-3AD203B41FA5}">
                      <a16:colId xmlns:a16="http://schemas.microsoft.com/office/drawing/2014/main" val="3035130601"/>
                    </a:ext>
                  </a:extLst>
                </a:gridCol>
                <a:gridCol w="1868943">
                  <a:extLst>
                    <a:ext uri="{9D8B030D-6E8A-4147-A177-3AD203B41FA5}">
                      <a16:colId xmlns:a16="http://schemas.microsoft.com/office/drawing/2014/main" val="3770191197"/>
                    </a:ext>
                  </a:extLst>
                </a:gridCol>
                <a:gridCol w="2270867">
                  <a:extLst>
                    <a:ext uri="{9D8B030D-6E8A-4147-A177-3AD203B41FA5}">
                      <a16:colId xmlns:a16="http://schemas.microsoft.com/office/drawing/2014/main" val="3707049325"/>
                    </a:ext>
                  </a:extLst>
                </a:gridCol>
                <a:gridCol w="2974232">
                  <a:extLst>
                    <a:ext uri="{9D8B030D-6E8A-4147-A177-3AD203B41FA5}">
                      <a16:colId xmlns:a16="http://schemas.microsoft.com/office/drawing/2014/main" val="1839515298"/>
                    </a:ext>
                  </a:extLst>
                </a:gridCol>
                <a:gridCol w="1667982">
                  <a:extLst>
                    <a:ext uri="{9D8B030D-6E8A-4147-A177-3AD203B41FA5}">
                      <a16:colId xmlns:a16="http://schemas.microsoft.com/office/drawing/2014/main" val="1625849048"/>
                    </a:ext>
                  </a:extLst>
                </a:gridCol>
              </a:tblGrid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Village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Dispensary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Name &amp; Contact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 in July 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80119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Damerakunta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Ayurvedic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K Thanujarani 996601309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359527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Dharmaraopet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Ayurvedic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Madhumita 799701826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683399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Kodavatancha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Ayurvedic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E Sunitha 9908431655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 Lock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83487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Chityala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Challagarige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Homoeo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E Sunitha 9908431655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37146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Homoeo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Aruna 9618991771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397557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Mahadepvur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Kaleshwaram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Unani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 Lock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85510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Unani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 Lock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53676"/>
                  </a:ext>
                </a:extLst>
              </a:tr>
              <a:tr h="573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Malharrao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Vallamkunta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Unani 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 Lock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45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04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D378D-7ECF-D2F9-AC71-A0BD6E396BD8}"/>
              </a:ext>
            </a:extLst>
          </p:cNvPr>
          <p:cNvSpPr txBox="1"/>
          <p:nvPr/>
        </p:nvSpPr>
        <p:spPr>
          <a:xfrm>
            <a:off x="720233" y="35266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NHM Ayush Dispensaries: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6D74C6-0251-E4A2-F8AD-B93A301D0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31350"/>
              </p:ext>
            </p:extLst>
          </p:nvPr>
        </p:nvGraphicFramePr>
        <p:xfrm>
          <a:off x="634591" y="958804"/>
          <a:ext cx="11101778" cy="4687856"/>
        </p:xfrm>
        <a:graphic>
          <a:graphicData uri="http://schemas.openxmlformats.org/drawingml/2006/table">
            <a:tbl>
              <a:tblPr/>
              <a:tblGrid>
                <a:gridCol w="575942">
                  <a:extLst>
                    <a:ext uri="{9D8B030D-6E8A-4147-A177-3AD203B41FA5}">
                      <a16:colId xmlns:a16="http://schemas.microsoft.com/office/drawing/2014/main" val="478303701"/>
                    </a:ext>
                  </a:extLst>
                </a:gridCol>
                <a:gridCol w="1846986">
                  <a:extLst>
                    <a:ext uri="{9D8B030D-6E8A-4147-A177-3AD203B41FA5}">
                      <a16:colId xmlns:a16="http://schemas.microsoft.com/office/drawing/2014/main" val="2449308503"/>
                    </a:ext>
                  </a:extLst>
                </a:gridCol>
                <a:gridCol w="1846986">
                  <a:extLst>
                    <a:ext uri="{9D8B030D-6E8A-4147-A177-3AD203B41FA5}">
                      <a16:colId xmlns:a16="http://schemas.microsoft.com/office/drawing/2014/main" val="2162778811"/>
                    </a:ext>
                  </a:extLst>
                </a:gridCol>
                <a:gridCol w="2244188">
                  <a:extLst>
                    <a:ext uri="{9D8B030D-6E8A-4147-A177-3AD203B41FA5}">
                      <a16:colId xmlns:a16="http://schemas.microsoft.com/office/drawing/2014/main" val="115628820"/>
                    </a:ext>
                  </a:extLst>
                </a:gridCol>
                <a:gridCol w="2939290">
                  <a:extLst>
                    <a:ext uri="{9D8B030D-6E8A-4147-A177-3AD203B41FA5}">
                      <a16:colId xmlns:a16="http://schemas.microsoft.com/office/drawing/2014/main" val="1939991247"/>
                    </a:ext>
                  </a:extLst>
                </a:gridCol>
                <a:gridCol w="1648386">
                  <a:extLst>
                    <a:ext uri="{9D8B030D-6E8A-4147-A177-3AD203B41FA5}">
                      <a16:colId xmlns:a16="http://schemas.microsoft.com/office/drawing/2014/main" val="2545711766"/>
                    </a:ext>
                  </a:extLst>
                </a:gridCol>
              </a:tblGrid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Dispensary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Doctor Name &amp; Contact 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 in July 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054534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Azamnagar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NHM Ayush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Sadanandham 9618598956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869631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Bhupalpally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NHM Homeo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Ajay  7989580507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11959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Chelpur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NHM Ayush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Geetha 9989529252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741837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Ghapur 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Ghanpur 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NHM Homeo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Narmada 9059426449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46927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Kataram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NHM Ayush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Mahesh 8801348699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Deputation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500996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Malharrao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Thadicherla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NHM Ayush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Raju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24101"/>
                  </a:ext>
                </a:extLst>
              </a:tr>
              <a:tr h="585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Mahadevpur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Ambatpally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NHM Ayush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Jagadish Khanna 9492648475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Deputation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2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78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2049180" y="1723215"/>
            <a:ext cx="45308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Quality Assurance </a:t>
            </a:r>
          </a:p>
          <a:p>
            <a:r>
              <a:rPr lang="en-IN" sz="4400" b="1" dirty="0">
                <a:solidFill>
                  <a:schemeClr val="bg2">
                    <a:lumMod val="25000"/>
                  </a:schemeClr>
                </a:solidFill>
              </a:rPr>
              <a:t>Management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7A23E-B20B-6A20-9D46-41D80048F7E1}"/>
              </a:ext>
            </a:extLst>
          </p:cNvPr>
          <p:cNvSpPr txBox="1"/>
          <p:nvPr/>
        </p:nvSpPr>
        <p:spPr>
          <a:xfrm>
            <a:off x="895544" y="3558618"/>
            <a:ext cx="5279013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baseline="-25000" dirty="0">
                <a:solidFill>
                  <a:schemeClr val="tx2">
                    <a:lumMod val="50000"/>
                  </a:schemeClr>
                </a:solidFill>
              </a:rPr>
              <a:t>Sri Chiranjeevi T DPO NHM</a:t>
            </a:r>
          </a:p>
          <a:p>
            <a:r>
              <a:rPr lang="en-IN" sz="2800" b="1" baseline="-25000" dirty="0">
                <a:solidFill>
                  <a:schemeClr val="tx2">
                    <a:lumMod val="50000"/>
                  </a:schemeClr>
                </a:solidFill>
              </a:rPr>
              <a:t>Sri D Bhanu Kumar DQAM-NHM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95B77-54B7-1199-D70E-16FE5039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53" y="860285"/>
            <a:ext cx="4785672" cy="4618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6A2DF-9641-50A2-CC60-784C4627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4" y="1341066"/>
            <a:ext cx="1412760" cy="18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90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031579-FACF-7C08-F956-7F2BFAE20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22017"/>
              </p:ext>
            </p:extLst>
          </p:nvPr>
        </p:nvGraphicFramePr>
        <p:xfrm>
          <a:off x="641873" y="715781"/>
          <a:ext cx="8398433" cy="1003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070">
                  <a:extLst>
                    <a:ext uri="{9D8B030D-6E8A-4147-A177-3AD203B41FA5}">
                      <a16:colId xmlns:a16="http://schemas.microsoft.com/office/drawing/2014/main" val="4164712365"/>
                    </a:ext>
                  </a:extLst>
                </a:gridCol>
                <a:gridCol w="3302170">
                  <a:extLst>
                    <a:ext uri="{9D8B030D-6E8A-4147-A177-3AD203B41FA5}">
                      <a16:colId xmlns:a16="http://schemas.microsoft.com/office/drawing/2014/main" val="3347625678"/>
                    </a:ext>
                  </a:extLst>
                </a:gridCol>
                <a:gridCol w="3744193">
                  <a:extLst>
                    <a:ext uri="{9D8B030D-6E8A-4147-A177-3AD203B41FA5}">
                      <a16:colId xmlns:a16="http://schemas.microsoft.com/office/drawing/2014/main" val="2555461315"/>
                    </a:ext>
                  </a:extLst>
                </a:gridCol>
              </a:tblGrid>
              <a:tr h="3346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Sl. No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Facility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Category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0356250"/>
                  </a:ext>
                </a:extLst>
              </a:tr>
              <a:tr h="3346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PHC Regonda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Awarded with 92.7% in Mar 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1230056"/>
                  </a:ext>
                </a:extLst>
              </a:tr>
              <a:tr h="3346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PHC Ghanpur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Awarded with 93.5% in Apr 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42370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65F8E3-22D3-56BB-11F1-1F453E9D0CDC}"/>
              </a:ext>
            </a:extLst>
          </p:cNvPr>
          <p:cNvSpPr txBox="1"/>
          <p:nvPr/>
        </p:nvSpPr>
        <p:spPr>
          <a:xfrm>
            <a:off x="557032" y="1829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NQAS Certified Facilities in the year 2021-2022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E1990F-C81A-F1B4-0235-5FDF0AB7F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09741"/>
              </p:ext>
            </p:extLst>
          </p:nvPr>
        </p:nvGraphicFramePr>
        <p:xfrm>
          <a:off x="641873" y="2441542"/>
          <a:ext cx="9143150" cy="296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9320">
                  <a:extLst>
                    <a:ext uri="{9D8B030D-6E8A-4147-A177-3AD203B41FA5}">
                      <a16:colId xmlns:a16="http://schemas.microsoft.com/office/drawing/2014/main" val="1110941663"/>
                    </a:ext>
                  </a:extLst>
                </a:gridCol>
                <a:gridCol w="2758147">
                  <a:extLst>
                    <a:ext uri="{9D8B030D-6E8A-4147-A177-3AD203B41FA5}">
                      <a16:colId xmlns:a16="http://schemas.microsoft.com/office/drawing/2014/main" val="2251667005"/>
                    </a:ext>
                  </a:extLst>
                </a:gridCol>
                <a:gridCol w="3127349">
                  <a:extLst>
                    <a:ext uri="{9D8B030D-6E8A-4147-A177-3AD203B41FA5}">
                      <a16:colId xmlns:a16="http://schemas.microsoft.com/office/drawing/2014/main" val="220547306"/>
                    </a:ext>
                  </a:extLst>
                </a:gridCol>
                <a:gridCol w="2128334">
                  <a:extLst>
                    <a:ext uri="{9D8B030D-6E8A-4147-A177-3AD203B41FA5}">
                      <a16:colId xmlns:a16="http://schemas.microsoft.com/office/drawing/2014/main" val="3549599782"/>
                    </a:ext>
                  </a:extLst>
                </a:gridCol>
              </a:tblGrid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Sl. No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Facility 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Facility Type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Proposed for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2075830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PHC Kataram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PHC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NQAS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3491562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PHC Mogullapally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PHC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NQAS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3087813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PHC Mahamutharam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PHC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NQAS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7570855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HWC Dhanwada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HWC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NQAS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3815010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HWC </a:t>
                      </a:r>
                      <a:r>
                        <a:rPr lang="en-IN" sz="1600" u="none" strike="noStrike" dirty="0" err="1">
                          <a:effectLst/>
                        </a:rPr>
                        <a:t>Gollabudharam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HWC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NQAS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6999210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HWC Moranchapally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HWC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NQAS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835678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CHC Chityala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CHC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err="1">
                          <a:effectLst/>
                        </a:rPr>
                        <a:t>LaQshya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74548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32811F-C1C4-3C82-12D6-108BB6F0DB24}"/>
              </a:ext>
            </a:extLst>
          </p:cNvPr>
          <p:cNvSpPr txBox="1"/>
          <p:nvPr/>
        </p:nvSpPr>
        <p:spPr>
          <a:xfrm>
            <a:off x="538180" y="1940352"/>
            <a:ext cx="8502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NQAS &amp; </a:t>
            </a:r>
            <a:r>
              <a:rPr lang="en-IN" b="1" dirty="0" err="1"/>
              <a:t>LaQshya</a:t>
            </a:r>
            <a:r>
              <a:rPr lang="en-IN" b="1" dirty="0"/>
              <a:t> Proposed PHCs &amp; HWCs for the year 2022-2023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902FB-B5DB-7A5C-EFC0-DEBD9F9F1290}"/>
              </a:ext>
            </a:extLst>
          </p:cNvPr>
          <p:cNvSpPr txBox="1"/>
          <p:nvPr/>
        </p:nvSpPr>
        <p:spPr>
          <a:xfrm>
            <a:off x="1161854" y="549341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*National Quality Assurance Standards Certification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45C4A-A5F8-470A-864C-2E089E286999}"/>
              </a:ext>
            </a:extLst>
          </p:cNvPr>
          <p:cNvSpPr txBox="1"/>
          <p:nvPr/>
        </p:nvSpPr>
        <p:spPr>
          <a:xfrm>
            <a:off x="1161854" y="586275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*Labour Room Quality Improvement Initiative</a:t>
            </a:r>
          </a:p>
        </p:txBody>
      </p:sp>
    </p:spTree>
    <p:extLst>
      <p:ext uri="{BB962C8B-B14F-4D97-AF65-F5344CB8AC3E}">
        <p14:creationId xmlns:p14="http://schemas.microsoft.com/office/powerpoint/2010/main" val="2948874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71FD6-F4A3-6468-FDF6-52E78AA96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9297"/>
              </p:ext>
            </p:extLst>
          </p:nvPr>
        </p:nvGraphicFramePr>
        <p:xfrm>
          <a:off x="1300444" y="678730"/>
          <a:ext cx="8437443" cy="5121810"/>
        </p:xfrm>
        <a:graphic>
          <a:graphicData uri="http://schemas.openxmlformats.org/drawingml/2006/table">
            <a:tbl>
              <a:tblPr/>
              <a:tblGrid>
                <a:gridCol w="904012">
                  <a:extLst>
                    <a:ext uri="{9D8B030D-6E8A-4147-A177-3AD203B41FA5}">
                      <a16:colId xmlns:a16="http://schemas.microsoft.com/office/drawing/2014/main" val="2295272353"/>
                    </a:ext>
                  </a:extLst>
                </a:gridCol>
                <a:gridCol w="2798131">
                  <a:extLst>
                    <a:ext uri="{9D8B030D-6E8A-4147-A177-3AD203B41FA5}">
                      <a16:colId xmlns:a16="http://schemas.microsoft.com/office/drawing/2014/main" val="593548048"/>
                    </a:ext>
                  </a:extLst>
                </a:gridCol>
                <a:gridCol w="2582891">
                  <a:extLst>
                    <a:ext uri="{9D8B030D-6E8A-4147-A177-3AD203B41FA5}">
                      <a16:colId xmlns:a16="http://schemas.microsoft.com/office/drawing/2014/main" val="4004014276"/>
                    </a:ext>
                  </a:extLst>
                </a:gridCol>
                <a:gridCol w="2152409">
                  <a:extLst>
                    <a:ext uri="{9D8B030D-6E8A-4147-A177-3AD203B41FA5}">
                      <a16:colId xmlns:a16="http://schemas.microsoft.com/office/drawing/2014/main" val="773700846"/>
                    </a:ext>
                  </a:extLst>
                </a:gridCol>
              </a:tblGrid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 No.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Institute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 Installation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048704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O/o DM&amp;HO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530287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O/o Dy DM&amp;HO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678469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 Chityala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10804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 Mahadevpur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976137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Ambatpally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885739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76504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844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015222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65763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Kaleshwaram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192764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829886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164334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562209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Odithala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71029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184060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Thaticharla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908600"/>
                  </a:ext>
                </a:extLst>
              </a:tr>
              <a:tr h="2845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</a:t>
                      </a:r>
                    </a:p>
                  </a:txBody>
                  <a:tcPr marL="6721" marR="6721" marT="67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7643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8297BA-89E6-3731-780D-AF02E4AE4AE4}"/>
              </a:ext>
            </a:extLst>
          </p:cNvPr>
          <p:cNvSpPr txBox="1"/>
          <p:nvPr/>
        </p:nvSpPr>
        <p:spPr>
          <a:xfrm>
            <a:off x="557032" y="1829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Biometric Attendance Status:</a:t>
            </a:r>
          </a:p>
        </p:txBody>
      </p:sp>
    </p:spTree>
    <p:extLst>
      <p:ext uri="{BB962C8B-B14F-4D97-AF65-F5344CB8AC3E}">
        <p14:creationId xmlns:p14="http://schemas.microsoft.com/office/powerpoint/2010/main" val="2861451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2799760" y="2178753"/>
            <a:ext cx="59763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Thank you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7A23E-B20B-6A20-9D46-41D80048F7E1}"/>
              </a:ext>
            </a:extLst>
          </p:cNvPr>
          <p:cNvSpPr txBox="1"/>
          <p:nvPr/>
        </p:nvSpPr>
        <p:spPr>
          <a:xfrm>
            <a:off x="7051246" y="5321529"/>
            <a:ext cx="4996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baseline="-25000" dirty="0">
                <a:solidFill>
                  <a:srgbClr val="000066"/>
                </a:solidFill>
              </a:rPr>
              <a:t>District Medical &amp; Health Officer</a:t>
            </a:r>
          </a:p>
          <a:p>
            <a:pPr algn="ctr"/>
            <a:r>
              <a:rPr lang="en-IN" sz="3000" b="1" baseline="-25000" dirty="0">
                <a:solidFill>
                  <a:srgbClr val="000066"/>
                </a:solidFill>
              </a:rPr>
              <a:t>Jayashankar Bhupalpally</a:t>
            </a:r>
          </a:p>
        </p:txBody>
      </p:sp>
    </p:spTree>
    <p:extLst>
      <p:ext uri="{BB962C8B-B14F-4D97-AF65-F5344CB8AC3E}">
        <p14:creationId xmlns:p14="http://schemas.microsoft.com/office/powerpoint/2010/main" val="144419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4BC4C-1FE1-0D6D-B27B-714079C3C506}"/>
              </a:ext>
            </a:extLst>
          </p:cNvPr>
          <p:cNvSpPr txBox="1"/>
          <p:nvPr/>
        </p:nvSpPr>
        <p:spPr>
          <a:xfrm>
            <a:off x="326991" y="27724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Private Institutional Deliveries up to July 2022: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7210BE-301F-17B9-E546-097AE068E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62167"/>
              </p:ext>
            </p:extLst>
          </p:nvPr>
        </p:nvGraphicFramePr>
        <p:xfrm>
          <a:off x="455637" y="646578"/>
          <a:ext cx="11271307" cy="5433718"/>
        </p:xfrm>
        <a:graphic>
          <a:graphicData uri="http://schemas.openxmlformats.org/drawingml/2006/table">
            <a:tbl>
              <a:tblPr/>
              <a:tblGrid>
                <a:gridCol w="524835">
                  <a:extLst>
                    <a:ext uri="{9D8B030D-6E8A-4147-A177-3AD203B41FA5}">
                      <a16:colId xmlns:a16="http://schemas.microsoft.com/office/drawing/2014/main" val="81453828"/>
                    </a:ext>
                  </a:extLst>
                </a:gridCol>
                <a:gridCol w="2732768">
                  <a:extLst>
                    <a:ext uri="{9D8B030D-6E8A-4147-A177-3AD203B41FA5}">
                      <a16:colId xmlns:a16="http://schemas.microsoft.com/office/drawing/2014/main" val="3922274032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4145866204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183463496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2591028729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3435559496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1065643251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2472989918"/>
                    </a:ext>
                  </a:extLst>
                </a:gridCol>
                <a:gridCol w="803543">
                  <a:extLst>
                    <a:ext uri="{9D8B030D-6E8A-4147-A177-3AD203B41FA5}">
                      <a16:colId xmlns:a16="http://schemas.microsoft.com/office/drawing/2014/main" val="3021749409"/>
                    </a:ext>
                  </a:extLst>
                </a:gridCol>
                <a:gridCol w="803543">
                  <a:extLst>
                    <a:ext uri="{9D8B030D-6E8A-4147-A177-3AD203B41FA5}">
                      <a16:colId xmlns:a16="http://schemas.microsoft.com/office/drawing/2014/main" val="3428347404"/>
                    </a:ext>
                  </a:extLst>
                </a:gridCol>
                <a:gridCol w="825260">
                  <a:extLst>
                    <a:ext uri="{9D8B030D-6E8A-4147-A177-3AD203B41FA5}">
                      <a16:colId xmlns:a16="http://schemas.microsoft.com/office/drawing/2014/main" val="3872061689"/>
                    </a:ext>
                  </a:extLst>
                </a:gridCol>
                <a:gridCol w="825260">
                  <a:extLst>
                    <a:ext uri="{9D8B030D-6E8A-4147-A177-3AD203B41FA5}">
                      <a16:colId xmlns:a16="http://schemas.microsoft.com/office/drawing/2014/main" val="1027754223"/>
                    </a:ext>
                  </a:extLst>
                </a:gridCol>
              </a:tblGrid>
              <a:tr h="2357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No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2344"/>
                  </a:ext>
                </a:extLst>
              </a:tr>
              <a:tr h="23570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C-Section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99379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 Rathna Nursing Home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67962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Kiran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581758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 Nursing Home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735516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VInay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793971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 Balaji Multi Specialty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52697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Care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21289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Pradhan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735217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Surya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15680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Srinivasa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03398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 Care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860018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Raja Rajeshwara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411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Medha Multi Speciality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070095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Life Line Hospital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708749"/>
                  </a:ext>
                </a:extLst>
              </a:tr>
              <a:tr h="354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5248" marR="5248" marT="5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09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8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8BC0-D853-5ED1-64FE-16548392883B}"/>
              </a:ext>
            </a:extLst>
          </p:cNvPr>
          <p:cNvSpPr txBox="1"/>
          <p:nvPr/>
        </p:nvSpPr>
        <p:spPr>
          <a:xfrm>
            <a:off x="895545" y="1415439"/>
            <a:ext cx="45031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2">
                    <a:lumMod val="25000"/>
                  </a:schemeClr>
                </a:solidFill>
              </a:rPr>
              <a:t>Child Health &amp; </a:t>
            </a:r>
          </a:p>
          <a:p>
            <a:r>
              <a:rPr lang="en-IN" sz="5400" b="1" dirty="0">
                <a:solidFill>
                  <a:schemeClr val="bg2">
                    <a:lumMod val="25000"/>
                  </a:schemeClr>
                </a:solidFill>
              </a:rPr>
              <a:t>Immunization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D6DE81-19A7-9499-AE7F-AE1FCA516FDE}"/>
              </a:ext>
            </a:extLst>
          </p:cNvPr>
          <p:cNvCxnSpPr/>
          <p:nvPr/>
        </p:nvCxnSpPr>
        <p:spPr>
          <a:xfrm>
            <a:off x="980388" y="3299382"/>
            <a:ext cx="10020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5FBD8-0F7D-8D94-D476-58C8BDC9D421}"/>
              </a:ext>
            </a:extLst>
          </p:cNvPr>
          <p:cNvSpPr txBox="1"/>
          <p:nvPr/>
        </p:nvSpPr>
        <p:spPr>
          <a:xfrm>
            <a:off x="895545" y="3558618"/>
            <a:ext cx="532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Programme Officer Dr B Ravi Kumar </a:t>
            </a:r>
            <a:r>
              <a:rPr lang="en-IN" sz="2400" b="1" baseline="-25000" dirty="0">
                <a:solidFill>
                  <a:schemeClr val="tx2">
                    <a:lumMod val="50000"/>
                  </a:schemeClr>
                </a:solidFill>
              </a:rPr>
              <a:t>MBBS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0DB4D-BD04-9CC5-821B-0AA0A58D8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09" y="1677971"/>
            <a:ext cx="5651626" cy="3233392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reflection endPos="0" dist="50800" dir="5400000" sy="-100000" algn="bl" rotWithShape="0"/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307065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783FA-74C5-E0BF-380C-7D84B00203CE}"/>
              </a:ext>
            </a:extLst>
          </p:cNvPr>
          <p:cNvSpPr txBox="1"/>
          <p:nvPr/>
        </p:nvSpPr>
        <p:spPr>
          <a:xfrm>
            <a:off x="172040" y="157601"/>
            <a:ext cx="91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HMIS -Facility Wise Immunization data Target vs Achievement in July 2022: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5EF0EF-4479-3445-C763-57A9B1B6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57309"/>
              </p:ext>
            </p:extLst>
          </p:nvPr>
        </p:nvGraphicFramePr>
        <p:xfrm>
          <a:off x="375358" y="601925"/>
          <a:ext cx="11455279" cy="5506646"/>
        </p:xfrm>
        <a:graphic>
          <a:graphicData uri="http://schemas.openxmlformats.org/drawingml/2006/table">
            <a:tbl>
              <a:tblPr/>
              <a:tblGrid>
                <a:gridCol w="513825">
                  <a:extLst>
                    <a:ext uri="{9D8B030D-6E8A-4147-A177-3AD203B41FA5}">
                      <a16:colId xmlns:a16="http://schemas.microsoft.com/office/drawing/2014/main" val="1744788588"/>
                    </a:ext>
                  </a:extLst>
                </a:gridCol>
                <a:gridCol w="1465914">
                  <a:extLst>
                    <a:ext uri="{9D8B030D-6E8A-4147-A177-3AD203B41FA5}">
                      <a16:colId xmlns:a16="http://schemas.microsoft.com/office/drawing/2014/main" val="1427293385"/>
                    </a:ext>
                  </a:extLst>
                </a:gridCol>
                <a:gridCol w="740513">
                  <a:extLst>
                    <a:ext uri="{9D8B030D-6E8A-4147-A177-3AD203B41FA5}">
                      <a16:colId xmlns:a16="http://schemas.microsoft.com/office/drawing/2014/main" val="379486156"/>
                    </a:ext>
                  </a:extLst>
                </a:gridCol>
                <a:gridCol w="740513">
                  <a:extLst>
                    <a:ext uri="{9D8B030D-6E8A-4147-A177-3AD203B41FA5}">
                      <a16:colId xmlns:a16="http://schemas.microsoft.com/office/drawing/2014/main" val="2535910922"/>
                    </a:ext>
                  </a:extLst>
                </a:gridCol>
                <a:gridCol w="740513">
                  <a:extLst>
                    <a:ext uri="{9D8B030D-6E8A-4147-A177-3AD203B41FA5}">
                      <a16:colId xmlns:a16="http://schemas.microsoft.com/office/drawing/2014/main" val="3572973871"/>
                    </a:ext>
                  </a:extLst>
                </a:gridCol>
                <a:gridCol w="574276">
                  <a:extLst>
                    <a:ext uri="{9D8B030D-6E8A-4147-A177-3AD203B41FA5}">
                      <a16:colId xmlns:a16="http://schemas.microsoft.com/office/drawing/2014/main" val="3100737870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1706156237"/>
                    </a:ext>
                  </a:extLst>
                </a:gridCol>
                <a:gridCol w="513825">
                  <a:extLst>
                    <a:ext uri="{9D8B030D-6E8A-4147-A177-3AD203B41FA5}">
                      <a16:colId xmlns:a16="http://schemas.microsoft.com/office/drawing/2014/main" val="1163499804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2643497735"/>
                    </a:ext>
                  </a:extLst>
                </a:gridCol>
                <a:gridCol w="574276">
                  <a:extLst>
                    <a:ext uri="{9D8B030D-6E8A-4147-A177-3AD203B41FA5}">
                      <a16:colId xmlns:a16="http://schemas.microsoft.com/office/drawing/2014/main" val="2901042358"/>
                    </a:ext>
                  </a:extLst>
                </a:gridCol>
                <a:gridCol w="664950">
                  <a:extLst>
                    <a:ext uri="{9D8B030D-6E8A-4147-A177-3AD203B41FA5}">
                      <a16:colId xmlns:a16="http://schemas.microsoft.com/office/drawing/2014/main" val="3372164079"/>
                    </a:ext>
                  </a:extLst>
                </a:gridCol>
                <a:gridCol w="664950">
                  <a:extLst>
                    <a:ext uri="{9D8B030D-6E8A-4147-A177-3AD203B41FA5}">
                      <a16:colId xmlns:a16="http://schemas.microsoft.com/office/drawing/2014/main" val="399324134"/>
                    </a:ext>
                  </a:extLst>
                </a:gridCol>
                <a:gridCol w="921863">
                  <a:extLst>
                    <a:ext uri="{9D8B030D-6E8A-4147-A177-3AD203B41FA5}">
                      <a16:colId xmlns:a16="http://schemas.microsoft.com/office/drawing/2014/main" val="1497427073"/>
                    </a:ext>
                  </a:extLst>
                </a:gridCol>
                <a:gridCol w="649837">
                  <a:extLst>
                    <a:ext uri="{9D8B030D-6E8A-4147-A177-3AD203B41FA5}">
                      <a16:colId xmlns:a16="http://schemas.microsoft.com/office/drawing/2014/main" val="2190595040"/>
                    </a:ext>
                  </a:extLst>
                </a:gridCol>
                <a:gridCol w="649837">
                  <a:extLst>
                    <a:ext uri="{9D8B030D-6E8A-4147-A177-3AD203B41FA5}">
                      <a16:colId xmlns:a16="http://schemas.microsoft.com/office/drawing/2014/main" val="100458633"/>
                    </a:ext>
                  </a:extLst>
                </a:gridCol>
                <a:gridCol w="649837">
                  <a:extLst>
                    <a:ext uri="{9D8B030D-6E8A-4147-A177-3AD203B41FA5}">
                      <a16:colId xmlns:a16="http://schemas.microsoft.com/office/drawing/2014/main" val="4144561818"/>
                    </a:ext>
                  </a:extLst>
                </a:gridCol>
              </a:tblGrid>
              <a:tr h="667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 No.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PHC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ELA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Prop. ELA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Dose BCG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Penta 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Penta 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Fully Immunized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278524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Ambatpally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587516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807318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733487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165107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Chityala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99121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11693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399693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Mahadevpoor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99264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394441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68437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48374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76577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Thadicherla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340580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UPHC Bhupalpally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493047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208639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36747"/>
                  </a:ext>
                </a:extLst>
              </a:tr>
              <a:tr h="2846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254" marR="6254" marT="62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71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96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A4820-CAAE-1E2B-738B-34F30819B234}"/>
              </a:ext>
            </a:extLst>
          </p:cNvPr>
          <p:cNvSpPr txBox="1"/>
          <p:nvPr/>
        </p:nvSpPr>
        <p:spPr>
          <a:xfrm>
            <a:off x="452093" y="187941"/>
            <a:ext cx="8965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COVID Vaccination Report as on 04.08.2022: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B715C-DE5E-9321-9924-52A642950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67719"/>
              </p:ext>
            </p:extLst>
          </p:nvPr>
        </p:nvGraphicFramePr>
        <p:xfrm>
          <a:off x="582351" y="658854"/>
          <a:ext cx="11040898" cy="5440287"/>
        </p:xfrm>
        <a:graphic>
          <a:graphicData uri="http://schemas.openxmlformats.org/drawingml/2006/table">
            <a:tbl>
              <a:tblPr/>
              <a:tblGrid>
                <a:gridCol w="1096324">
                  <a:extLst>
                    <a:ext uri="{9D8B030D-6E8A-4147-A177-3AD203B41FA5}">
                      <a16:colId xmlns:a16="http://schemas.microsoft.com/office/drawing/2014/main" val="3937150737"/>
                    </a:ext>
                  </a:extLst>
                </a:gridCol>
                <a:gridCol w="2238329">
                  <a:extLst>
                    <a:ext uri="{9D8B030D-6E8A-4147-A177-3AD203B41FA5}">
                      <a16:colId xmlns:a16="http://schemas.microsoft.com/office/drawing/2014/main" val="2638754806"/>
                    </a:ext>
                  </a:extLst>
                </a:gridCol>
                <a:gridCol w="1096324">
                  <a:extLst>
                    <a:ext uri="{9D8B030D-6E8A-4147-A177-3AD203B41FA5}">
                      <a16:colId xmlns:a16="http://schemas.microsoft.com/office/drawing/2014/main" val="634355780"/>
                    </a:ext>
                  </a:extLst>
                </a:gridCol>
                <a:gridCol w="1096324">
                  <a:extLst>
                    <a:ext uri="{9D8B030D-6E8A-4147-A177-3AD203B41FA5}">
                      <a16:colId xmlns:a16="http://schemas.microsoft.com/office/drawing/2014/main" val="4113137769"/>
                    </a:ext>
                  </a:extLst>
                </a:gridCol>
                <a:gridCol w="1096324">
                  <a:extLst>
                    <a:ext uri="{9D8B030D-6E8A-4147-A177-3AD203B41FA5}">
                      <a16:colId xmlns:a16="http://schemas.microsoft.com/office/drawing/2014/main" val="2327051985"/>
                    </a:ext>
                  </a:extLst>
                </a:gridCol>
                <a:gridCol w="1096324">
                  <a:extLst>
                    <a:ext uri="{9D8B030D-6E8A-4147-A177-3AD203B41FA5}">
                      <a16:colId xmlns:a16="http://schemas.microsoft.com/office/drawing/2014/main" val="1484345360"/>
                    </a:ext>
                  </a:extLst>
                </a:gridCol>
                <a:gridCol w="1096324">
                  <a:extLst>
                    <a:ext uri="{9D8B030D-6E8A-4147-A177-3AD203B41FA5}">
                      <a16:colId xmlns:a16="http://schemas.microsoft.com/office/drawing/2014/main" val="3395230425"/>
                    </a:ext>
                  </a:extLst>
                </a:gridCol>
                <a:gridCol w="877059">
                  <a:extLst>
                    <a:ext uri="{9D8B030D-6E8A-4147-A177-3AD203B41FA5}">
                      <a16:colId xmlns:a16="http://schemas.microsoft.com/office/drawing/2014/main" val="3567397756"/>
                    </a:ext>
                  </a:extLst>
                </a:gridCol>
                <a:gridCol w="1347566">
                  <a:extLst>
                    <a:ext uri="{9D8B030D-6E8A-4147-A177-3AD203B41FA5}">
                      <a16:colId xmlns:a16="http://schemas.microsoft.com/office/drawing/2014/main" val="2567603040"/>
                    </a:ext>
                  </a:extLst>
                </a:gridCol>
              </a:tblGrid>
              <a:tr h="3543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18+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</a:t>
                      </a:r>
                    </a:p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18+ Precaution Dose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901323"/>
                  </a:ext>
                </a:extLst>
              </a:tr>
              <a:tr h="47955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1st Dose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2nd Dose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1st Dose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2nd Dose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1st Dose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2nd Dose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37178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Ambatpally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440364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99377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995723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58432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372340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52610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76788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859756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41715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Thadicherla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94881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727255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 PHC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95463"/>
                  </a:ext>
                </a:extLst>
              </a:tr>
              <a:tr h="354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9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4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6C2769-0EE9-A4EB-86B0-BE5F5763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9943"/>
              </p:ext>
            </p:extLst>
          </p:nvPr>
        </p:nvGraphicFramePr>
        <p:xfrm>
          <a:off x="609644" y="799889"/>
          <a:ext cx="11296403" cy="5270968"/>
        </p:xfrm>
        <a:graphic>
          <a:graphicData uri="http://schemas.openxmlformats.org/drawingml/2006/table">
            <a:tbl>
              <a:tblPr/>
              <a:tblGrid>
                <a:gridCol w="681191">
                  <a:extLst>
                    <a:ext uri="{9D8B030D-6E8A-4147-A177-3AD203B41FA5}">
                      <a16:colId xmlns:a16="http://schemas.microsoft.com/office/drawing/2014/main" val="2931484872"/>
                    </a:ext>
                  </a:extLst>
                </a:gridCol>
                <a:gridCol w="1575253">
                  <a:extLst>
                    <a:ext uri="{9D8B030D-6E8A-4147-A177-3AD203B41FA5}">
                      <a16:colId xmlns:a16="http://schemas.microsoft.com/office/drawing/2014/main" val="714041519"/>
                    </a:ext>
                  </a:extLst>
                </a:gridCol>
                <a:gridCol w="553467">
                  <a:extLst>
                    <a:ext uri="{9D8B030D-6E8A-4147-A177-3AD203B41FA5}">
                      <a16:colId xmlns:a16="http://schemas.microsoft.com/office/drawing/2014/main" val="622633508"/>
                    </a:ext>
                  </a:extLst>
                </a:gridCol>
                <a:gridCol w="567658">
                  <a:extLst>
                    <a:ext uri="{9D8B030D-6E8A-4147-A177-3AD203B41FA5}">
                      <a16:colId xmlns:a16="http://schemas.microsoft.com/office/drawing/2014/main" val="2397357750"/>
                    </a:ext>
                  </a:extLst>
                </a:gridCol>
                <a:gridCol w="567658">
                  <a:extLst>
                    <a:ext uri="{9D8B030D-6E8A-4147-A177-3AD203B41FA5}">
                      <a16:colId xmlns:a16="http://schemas.microsoft.com/office/drawing/2014/main" val="1604250275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3804817134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2299033331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2173898820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1830585209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1354001184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2442794637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952169596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3209549385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3592968284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692489140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2435287021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3786749661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211630849"/>
                    </a:ext>
                  </a:extLst>
                </a:gridCol>
                <a:gridCol w="525084">
                  <a:extLst>
                    <a:ext uri="{9D8B030D-6E8A-4147-A177-3AD203B41FA5}">
                      <a16:colId xmlns:a16="http://schemas.microsoft.com/office/drawing/2014/main" val="2532939140"/>
                    </a:ext>
                  </a:extLst>
                </a:gridCol>
              </a:tblGrid>
              <a:tr h="5076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S.No.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PHC Name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Institutions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Childrens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Screened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4Ds (30Ds) Found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Referred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Treatment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Success 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Childrens in 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76880"/>
                  </a:ext>
                </a:extLst>
              </a:tr>
              <a:tr h="9802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Schools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AWCs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Sickle cell Anemia</a:t>
                      </a:r>
                    </a:p>
                  </a:txBody>
                  <a:tcPr marL="6679" marR="6679" marT="6679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14809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Ambatpally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934076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Azamnagar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26757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Bhupalpally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30136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Chelpur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65530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Ghanpur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496992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Kataram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32638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Mahamutharam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179385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Mogullapally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050145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Regonda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15105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Thadicherla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72674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Velishala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659654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Vodithala PHC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53928"/>
                  </a:ext>
                </a:extLst>
              </a:tr>
              <a:tr h="2910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8776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79" marR="6679" marT="66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275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4FB30F-13F9-AD36-DC04-06BDA0CB8DE1}"/>
              </a:ext>
            </a:extLst>
          </p:cNvPr>
          <p:cNvSpPr txBox="1"/>
          <p:nvPr/>
        </p:nvSpPr>
        <p:spPr>
          <a:xfrm>
            <a:off x="452093" y="187941"/>
            <a:ext cx="8965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RBSK Report in July 2022:</a:t>
            </a:r>
          </a:p>
        </p:txBody>
      </p:sp>
    </p:spTree>
    <p:extLst>
      <p:ext uri="{BB962C8B-B14F-4D97-AF65-F5344CB8AC3E}">
        <p14:creationId xmlns:p14="http://schemas.microsoft.com/office/powerpoint/2010/main" val="6519822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992</TotalTime>
  <Words>6242</Words>
  <Application>Microsoft Office PowerPoint</Application>
  <PresentationFormat>Widescreen</PresentationFormat>
  <Paragraphs>4380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Bradley Hand ITC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Madhubabu Nalla</dc:creator>
  <cp:lastModifiedBy>Madhubabu Nalla</cp:lastModifiedBy>
  <cp:revision>44</cp:revision>
  <cp:lastPrinted>2022-06-10T08:06:03Z</cp:lastPrinted>
  <dcterms:created xsi:type="dcterms:W3CDTF">2022-05-04T16:29:01Z</dcterms:created>
  <dcterms:modified xsi:type="dcterms:W3CDTF">2022-08-05T09:34:38Z</dcterms:modified>
</cp:coreProperties>
</file>