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FF4F04-0C35-4DB5-B688-CA29F152A119}">
  <a:tblStyle styleId="{46FF4F04-0C35-4DB5-B688-CA29F152A119}"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5E8"/>
          </a:solidFill>
        </a:fill>
      </a:tcStyle>
    </a:wholeTbl>
    <a:band1H>
      <a:tcTxStyle/>
      <a:tcStyle>
        <a:fill>
          <a:solidFill>
            <a:srgbClr val="DEEACD"/>
          </a:solidFill>
        </a:fill>
      </a:tcStyle>
    </a:band1H>
    <a:band2H>
      <a:tcTxStyle/>
    </a:band2H>
    <a:band1V>
      <a:tcTxStyle/>
      <a:tcStyle>
        <a:fill>
          <a:solidFill>
            <a:srgbClr val="DEEACD"/>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6" name="Google Shape;66;p11"/>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7" name="Google Shape;67;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2"/>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73" name="Google Shape;73;p12"/>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4" name="Google Shape;7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7" name="Shape 77"/>
        <p:cNvGrpSpPr/>
        <p:nvPr/>
      </p:nvGrpSpPr>
      <p:grpSpPr>
        <a:xfrm>
          <a:off x="0" y="0"/>
          <a:ext cx="0" cy="0"/>
          <a:chOff x="0" y="0"/>
          <a:chExt cx="0" cy="0"/>
        </a:xfrm>
      </p:grpSpPr>
      <p:sp>
        <p:nvSpPr>
          <p:cNvPr id="78" name="Google Shape;78;p13"/>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80" name="Google Shape;80;p13"/>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1" name="Google Shape;81;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sp>
        <p:nvSpPr>
          <p:cNvPr id="85" name="Google Shape;85;p14"/>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7" name="Google Shape;87;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0" name="Shape 90"/>
        <p:cNvGrpSpPr/>
        <p:nvPr/>
      </p:nvGrpSpPr>
      <p:grpSpPr>
        <a:xfrm>
          <a:off x="0" y="0"/>
          <a:ext cx="0" cy="0"/>
          <a:chOff x="0" y="0"/>
          <a:chExt cx="0" cy="0"/>
        </a:xfrm>
      </p:grpSpPr>
      <p:sp>
        <p:nvSpPr>
          <p:cNvPr id="91" name="Google Shape;91;p15"/>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5"/>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5"/>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4" name="Google Shape;9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
        <p:nvSpPr>
          <p:cNvPr id="98" name="Google Shape;98;p15"/>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9" name="Shape 99"/>
        <p:cNvGrpSpPr/>
        <p:nvPr/>
      </p:nvGrpSpPr>
      <p:grpSpPr>
        <a:xfrm>
          <a:off x="0" y="0"/>
          <a:ext cx="0" cy="0"/>
          <a:chOff x="0" y="0"/>
          <a:chExt cx="0" cy="0"/>
        </a:xfrm>
      </p:grpSpPr>
      <p:sp>
        <p:nvSpPr>
          <p:cNvPr id="100" name="Google Shape;100;p16"/>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6"/>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02" name="Google Shape;102;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5" name="Shape 105"/>
        <p:cNvGrpSpPr/>
        <p:nvPr/>
      </p:nvGrpSpPr>
      <p:grpSpPr>
        <a:xfrm>
          <a:off x="0" y="0"/>
          <a:ext cx="0" cy="0"/>
          <a:chOff x="0" y="0"/>
          <a:chExt cx="0" cy="0"/>
        </a:xfrm>
      </p:grpSpPr>
      <p:sp>
        <p:nvSpPr>
          <p:cNvPr id="106" name="Google Shape;106;p17"/>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8" name="Google Shape;108;p17"/>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9" name="Google Shape;109;p17"/>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7"/>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1" name="Google Shape;111;p17"/>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2" name="Google Shape;112;p17"/>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3" name="Google Shape;113;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6" name="Shape 116"/>
        <p:cNvGrpSpPr/>
        <p:nvPr/>
      </p:nvGrpSpPr>
      <p:grpSpPr>
        <a:xfrm>
          <a:off x="0" y="0"/>
          <a:ext cx="0" cy="0"/>
          <a:chOff x="0" y="0"/>
          <a:chExt cx="0" cy="0"/>
        </a:xfrm>
      </p:grpSpPr>
      <p:sp>
        <p:nvSpPr>
          <p:cNvPr id="117" name="Google Shape;117;p18"/>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9" name="Google Shape;119;p18"/>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0" name="Google Shape;120;p18"/>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1" name="Google Shape;121;p18"/>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2" name="Google Shape;122;p18"/>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3" name="Google Shape;123;p18"/>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4" name="Google Shape;124;p18"/>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5" name="Google Shape;125;p18"/>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6" name="Google Shape;126;p18"/>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7" name="Google Shape;12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9"/>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3" name="Google Shape;13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0"/>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0"/>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9" name="Google Shape;139;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7" name="Shape 27"/>
        <p:cNvGrpSpPr/>
        <p:nvPr/>
      </p:nvGrpSpPr>
      <p:grpSpPr>
        <a:xfrm>
          <a:off x="0" y="0"/>
          <a:ext cx="0" cy="0"/>
          <a:chOff x="0" y="0"/>
          <a:chExt cx="0" cy="0"/>
        </a:xfrm>
      </p:grpSpPr>
      <p:sp>
        <p:nvSpPr>
          <p:cNvPr id="28" name="Google Shape;28;p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lstStyle>
            <a:lvl1pPr lvl="0" algn="ctr">
              <a:lnSpc>
                <a:spcPct val="90000"/>
              </a:lnSpc>
              <a:spcBef>
                <a:spcPts val="0"/>
              </a:spcBef>
              <a:spcAft>
                <a:spcPts val="0"/>
              </a:spcAft>
              <a:buClr>
                <a:schemeClr val="lt1"/>
              </a:buClr>
              <a:buSzPts val="2400"/>
              <a:buFont typeface="Bookman Old Style"/>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29" name="Google Shape;29;p5"/>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lstStyle>
            <a:lvl1pPr indent="-304800" lvl="0" marL="457200" algn="l">
              <a:lnSpc>
                <a:spcPct val="120000"/>
              </a:lnSpc>
              <a:spcBef>
                <a:spcPts val="0"/>
              </a:spcBef>
              <a:spcAft>
                <a:spcPts val="0"/>
              </a:spcAft>
              <a:buClr>
                <a:schemeClr val="lt1"/>
              </a:buClr>
              <a:buSzPts val="1200"/>
              <a:buChar char="●"/>
              <a:defRPr sz="1600"/>
            </a:lvl1pPr>
            <a:lvl2pPr indent="-304800" lvl="1" marL="914400" algn="l">
              <a:lnSpc>
                <a:spcPct val="120000"/>
              </a:lnSpc>
              <a:spcBef>
                <a:spcPts val="2133"/>
              </a:spcBef>
              <a:spcAft>
                <a:spcPts val="0"/>
              </a:spcAft>
              <a:buClr>
                <a:schemeClr val="lt1"/>
              </a:buClr>
              <a:buSzPts val="1200"/>
              <a:buChar char="○"/>
              <a:defRPr sz="1600"/>
            </a:lvl2pPr>
            <a:lvl3pPr indent="-304800" lvl="2" marL="1371600" algn="l">
              <a:lnSpc>
                <a:spcPct val="120000"/>
              </a:lnSpc>
              <a:spcBef>
                <a:spcPts val="2133"/>
              </a:spcBef>
              <a:spcAft>
                <a:spcPts val="0"/>
              </a:spcAft>
              <a:buClr>
                <a:schemeClr val="lt1"/>
              </a:buClr>
              <a:buSzPts val="1200"/>
              <a:buChar char="■"/>
              <a:defRPr sz="1600"/>
            </a:lvl3pPr>
            <a:lvl4pPr indent="-304800" lvl="3" marL="1828800" algn="l">
              <a:lnSpc>
                <a:spcPct val="120000"/>
              </a:lnSpc>
              <a:spcBef>
                <a:spcPts val="2133"/>
              </a:spcBef>
              <a:spcAft>
                <a:spcPts val="0"/>
              </a:spcAft>
              <a:buClr>
                <a:schemeClr val="lt1"/>
              </a:buClr>
              <a:buSzPts val="1200"/>
              <a:buChar char="●"/>
              <a:defRPr sz="1600"/>
            </a:lvl4pPr>
            <a:lvl5pPr indent="-304800" lvl="4" marL="2286000" algn="l">
              <a:lnSpc>
                <a:spcPct val="120000"/>
              </a:lnSpc>
              <a:spcBef>
                <a:spcPts val="2133"/>
              </a:spcBef>
              <a:spcAft>
                <a:spcPts val="0"/>
              </a:spcAft>
              <a:buClr>
                <a:schemeClr val="lt1"/>
              </a:buClr>
              <a:buSzPts val="1200"/>
              <a:buChar char="○"/>
              <a:defRPr sz="1600"/>
            </a:lvl5pPr>
            <a:lvl6pPr indent="-304800" lvl="5" marL="2743200" algn="l">
              <a:lnSpc>
                <a:spcPct val="120000"/>
              </a:lnSpc>
              <a:spcBef>
                <a:spcPts val="2133"/>
              </a:spcBef>
              <a:spcAft>
                <a:spcPts val="0"/>
              </a:spcAft>
              <a:buClr>
                <a:schemeClr val="lt1"/>
              </a:buClr>
              <a:buSzPts val="1200"/>
              <a:buChar char="■"/>
              <a:defRPr sz="1600"/>
            </a:lvl6pPr>
            <a:lvl7pPr indent="-304800" lvl="6" marL="3200400" algn="l">
              <a:lnSpc>
                <a:spcPct val="120000"/>
              </a:lnSpc>
              <a:spcBef>
                <a:spcPts val="2133"/>
              </a:spcBef>
              <a:spcAft>
                <a:spcPts val="0"/>
              </a:spcAft>
              <a:buClr>
                <a:schemeClr val="lt1"/>
              </a:buClr>
              <a:buSzPts val="1200"/>
              <a:buChar char="●"/>
              <a:defRPr sz="1600"/>
            </a:lvl7pPr>
            <a:lvl8pPr indent="-304800" lvl="7" marL="3657600" algn="l">
              <a:lnSpc>
                <a:spcPct val="120000"/>
              </a:lnSpc>
              <a:spcBef>
                <a:spcPts val="2133"/>
              </a:spcBef>
              <a:spcAft>
                <a:spcPts val="0"/>
              </a:spcAft>
              <a:buClr>
                <a:schemeClr val="lt1"/>
              </a:buClr>
              <a:buSzPts val="1200"/>
              <a:buChar char="○"/>
              <a:defRPr sz="1600"/>
            </a:lvl8pPr>
            <a:lvl9pPr indent="-304800" lvl="8" marL="4114800" algn="l">
              <a:lnSpc>
                <a:spcPct val="120000"/>
              </a:lnSpc>
              <a:spcBef>
                <a:spcPts val="2133"/>
              </a:spcBef>
              <a:spcAft>
                <a:spcPts val="2133"/>
              </a:spcAft>
              <a:buClr>
                <a:schemeClr val="lt1"/>
              </a:buClr>
              <a:buSzPts val="1200"/>
              <a:buChar char="■"/>
              <a:defRPr sz="1600"/>
            </a:lvl9pPr>
          </a:lstStyle>
          <a:p/>
        </p:txBody>
      </p:sp>
      <p:sp>
        <p:nvSpPr>
          <p:cNvPr id="30" name="Google Shape;30;p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6"/>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lt1"/>
              </a:buClr>
              <a:buSzPts val="2400"/>
              <a:buFont typeface="Rockwell"/>
              <a:buNone/>
            </a:pPr>
            <a:r>
              <a:t/>
            </a:r>
            <a:endParaRPr sz="2400">
              <a:solidFill>
                <a:schemeClr val="lt1"/>
              </a:solidFill>
              <a:latin typeface="Rockwell"/>
              <a:ea typeface="Rockwell"/>
              <a:cs typeface="Rockwell"/>
              <a:sym typeface="Rockwell"/>
            </a:endParaRPr>
          </a:p>
        </p:txBody>
      </p:sp>
      <p:sp>
        <p:nvSpPr>
          <p:cNvPr id="33" name="Google Shape;33;p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ctr">
              <a:lnSpc>
                <a:spcPct val="90000"/>
              </a:lnSpc>
              <a:spcBef>
                <a:spcPts val="0"/>
              </a:spcBef>
              <a:spcAft>
                <a:spcPts val="0"/>
              </a:spcAft>
              <a:buClr>
                <a:schemeClr val="lt1"/>
              </a:buClr>
              <a:buSzPts val="2800"/>
              <a:buFont typeface="Bookman Old Style"/>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algn="l">
              <a:lnSpc>
                <a:spcPct val="120000"/>
              </a:lnSpc>
              <a:spcBef>
                <a:spcPts val="0"/>
              </a:spcBef>
              <a:spcAft>
                <a:spcPts val="0"/>
              </a:spcAft>
              <a:buClr>
                <a:schemeClr val="lt1"/>
              </a:buClr>
              <a:buSzPts val="1800"/>
              <a:buChar char="●"/>
              <a:defRPr/>
            </a:lvl1pPr>
            <a:lvl2pPr indent="-317500" lvl="1" marL="914400" algn="l">
              <a:lnSpc>
                <a:spcPct val="120000"/>
              </a:lnSpc>
              <a:spcBef>
                <a:spcPts val="2133"/>
              </a:spcBef>
              <a:spcAft>
                <a:spcPts val="0"/>
              </a:spcAft>
              <a:buClr>
                <a:schemeClr val="lt1"/>
              </a:buClr>
              <a:buSzPts val="1400"/>
              <a:buChar char="○"/>
              <a:defRPr/>
            </a:lvl2pPr>
            <a:lvl3pPr indent="-317500" lvl="2" marL="1371600" algn="l">
              <a:lnSpc>
                <a:spcPct val="120000"/>
              </a:lnSpc>
              <a:spcBef>
                <a:spcPts val="2133"/>
              </a:spcBef>
              <a:spcAft>
                <a:spcPts val="0"/>
              </a:spcAft>
              <a:buClr>
                <a:schemeClr val="lt1"/>
              </a:buClr>
              <a:buSzPts val="1400"/>
              <a:buChar char="■"/>
              <a:defRPr/>
            </a:lvl3pPr>
            <a:lvl4pPr indent="-317500" lvl="3" marL="1828800" algn="l">
              <a:lnSpc>
                <a:spcPct val="120000"/>
              </a:lnSpc>
              <a:spcBef>
                <a:spcPts val="2133"/>
              </a:spcBef>
              <a:spcAft>
                <a:spcPts val="0"/>
              </a:spcAft>
              <a:buClr>
                <a:schemeClr val="lt1"/>
              </a:buClr>
              <a:buSzPts val="1400"/>
              <a:buChar char="●"/>
              <a:defRPr/>
            </a:lvl4pPr>
            <a:lvl5pPr indent="-317500" lvl="4" marL="2286000" algn="l">
              <a:lnSpc>
                <a:spcPct val="120000"/>
              </a:lnSpc>
              <a:spcBef>
                <a:spcPts val="2133"/>
              </a:spcBef>
              <a:spcAft>
                <a:spcPts val="0"/>
              </a:spcAft>
              <a:buClr>
                <a:schemeClr val="lt1"/>
              </a:buClr>
              <a:buSzPts val="1400"/>
              <a:buChar char="○"/>
              <a:defRPr/>
            </a:lvl5pPr>
            <a:lvl6pPr indent="-317500" lvl="5" marL="2743200" algn="l">
              <a:lnSpc>
                <a:spcPct val="120000"/>
              </a:lnSpc>
              <a:spcBef>
                <a:spcPts val="2133"/>
              </a:spcBef>
              <a:spcAft>
                <a:spcPts val="0"/>
              </a:spcAft>
              <a:buClr>
                <a:schemeClr val="lt1"/>
              </a:buClr>
              <a:buSzPts val="1400"/>
              <a:buChar char="■"/>
              <a:defRPr/>
            </a:lvl6pPr>
            <a:lvl7pPr indent="-317500" lvl="6" marL="3200400" algn="l">
              <a:lnSpc>
                <a:spcPct val="120000"/>
              </a:lnSpc>
              <a:spcBef>
                <a:spcPts val="2133"/>
              </a:spcBef>
              <a:spcAft>
                <a:spcPts val="0"/>
              </a:spcAft>
              <a:buClr>
                <a:schemeClr val="lt1"/>
              </a:buClr>
              <a:buSzPts val="1400"/>
              <a:buChar char="●"/>
              <a:defRPr/>
            </a:lvl7pPr>
            <a:lvl8pPr indent="-317500" lvl="7" marL="3657600" algn="l">
              <a:lnSpc>
                <a:spcPct val="120000"/>
              </a:lnSpc>
              <a:spcBef>
                <a:spcPts val="2133"/>
              </a:spcBef>
              <a:spcAft>
                <a:spcPts val="0"/>
              </a:spcAft>
              <a:buClr>
                <a:schemeClr val="lt1"/>
              </a:buClr>
              <a:buSzPts val="1400"/>
              <a:buChar char="○"/>
              <a:defRPr/>
            </a:lvl8pPr>
            <a:lvl9pPr indent="-317500" lvl="8" marL="4114800" algn="l">
              <a:lnSpc>
                <a:spcPct val="120000"/>
              </a:lnSpc>
              <a:spcBef>
                <a:spcPts val="2133"/>
              </a:spcBef>
              <a:spcAft>
                <a:spcPts val="2133"/>
              </a:spcAft>
              <a:buClr>
                <a:schemeClr val="lt1"/>
              </a:buClr>
              <a:buSzPts val="1400"/>
              <a:buChar char="■"/>
              <a:defRPr/>
            </a:lvl9pPr>
          </a:lstStyle>
          <a:p/>
        </p:txBody>
      </p:sp>
      <p:sp>
        <p:nvSpPr>
          <p:cNvPr id="35" name="Google Shape;35;p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9" name="Google Shape;39;p7"/>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 name="Shape 48"/>
        <p:cNvGrpSpPr/>
        <p:nvPr/>
      </p:nvGrpSpPr>
      <p:grpSpPr>
        <a:xfrm>
          <a:off x="0" y="0"/>
          <a:ext cx="0" cy="0"/>
          <a:chOff x="0" y="0"/>
          <a:chExt cx="0" cy="0"/>
        </a:xfrm>
      </p:grpSpPr>
      <p:sp>
        <p:nvSpPr>
          <p:cNvPr id="49" name="Google Shape;49;p9"/>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51" name="Google Shape;51;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7" name="Google Shape;57;p1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8" name="Google Shape;58;p1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9" name="Google Shape;59;p1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0" name="Google Shape;60;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1"/>
          <p:cNvPicPr preferRelativeResize="0"/>
          <p:nvPr/>
        </p:nvPicPr>
        <p:blipFill rotWithShape="1">
          <a:blip r:embed="rId3">
            <a:alphaModFix amt="50000"/>
          </a:blip>
          <a:srcRect b="0" l="0" r="0" t="0"/>
          <a:stretch/>
        </p:blipFill>
        <p:spPr>
          <a:xfrm>
            <a:off x="2276826" y="0"/>
            <a:ext cx="7821227" cy="6857999"/>
          </a:xfrm>
          <a:prstGeom prst="rect">
            <a:avLst/>
          </a:prstGeom>
          <a:noFill/>
          <a:ln>
            <a:noFill/>
          </a:ln>
        </p:spPr>
      </p:pic>
      <p:sp>
        <p:nvSpPr>
          <p:cNvPr id="147" name="Google Shape;147;p21"/>
          <p:cNvSpPr txBox="1"/>
          <p:nvPr>
            <p:ph type="ctrTitle"/>
          </p:nvPr>
        </p:nvSpPr>
        <p:spPr>
          <a:xfrm>
            <a:off x="1856864" y="-78771"/>
            <a:ext cx="9001462" cy="108172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Federo"/>
              <a:buNone/>
            </a:pPr>
            <a:r>
              <a:rPr b="1" lang="en-US" sz="5400">
                <a:latin typeface="Federo"/>
                <a:ea typeface="Federo"/>
                <a:cs typeface="Federo"/>
                <a:sym typeface="Federo"/>
              </a:rPr>
              <a:t>TRAFFIC VIOLATION</a:t>
            </a:r>
            <a:endParaRPr/>
          </a:p>
        </p:txBody>
      </p:sp>
      <p:sp>
        <p:nvSpPr>
          <p:cNvPr id="148" name="Google Shape;148;p21"/>
          <p:cNvSpPr txBox="1"/>
          <p:nvPr>
            <p:ph idx="1" type="subTitle"/>
          </p:nvPr>
        </p:nvSpPr>
        <p:spPr>
          <a:xfrm>
            <a:off x="2796664" y="4760487"/>
            <a:ext cx="1513691" cy="217628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Lissette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Bhavesh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Chris</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Viral</a:t>
            </a:r>
            <a:endParaRPr/>
          </a:p>
        </p:txBody>
      </p:sp>
      <p:sp>
        <p:nvSpPr>
          <p:cNvPr id="149" name="Google Shape;149;p21"/>
          <p:cNvSpPr txBox="1"/>
          <p:nvPr/>
        </p:nvSpPr>
        <p:spPr>
          <a:xfrm>
            <a:off x="2276826" y="4227225"/>
            <a:ext cx="31229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33C66"/>
                </a:solidFill>
                <a:latin typeface="Comic Sans MS"/>
                <a:ea typeface="Comic Sans MS"/>
                <a:cs typeface="Comic Sans MS"/>
                <a:sym typeface="Comic Sans MS"/>
              </a:rPr>
              <a:t>Traffic Data Geeks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838200" y="365125"/>
            <a:ext cx="10515600" cy="2563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RACE ANALYSIS</a:t>
            </a:r>
            <a:endParaRPr/>
          </a:p>
        </p:txBody>
      </p:sp>
      <p:pic>
        <p:nvPicPr>
          <p:cNvPr id="210" name="Google Shape;210;p30"/>
          <p:cNvPicPr preferRelativeResize="0"/>
          <p:nvPr/>
        </p:nvPicPr>
        <p:blipFill rotWithShape="1">
          <a:blip r:embed="rId3">
            <a:alphaModFix/>
          </a:blip>
          <a:srcRect b="0" l="0" r="0" t="0"/>
          <a:stretch/>
        </p:blipFill>
        <p:spPr>
          <a:xfrm>
            <a:off x="6257300" y="1485483"/>
            <a:ext cx="5487650" cy="3658433"/>
          </a:xfrm>
          <a:prstGeom prst="rect">
            <a:avLst/>
          </a:prstGeom>
          <a:noFill/>
          <a:ln>
            <a:noFill/>
          </a:ln>
        </p:spPr>
      </p:pic>
      <p:pic>
        <p:nvPicPr>
          <p:cNvPr id="211" name="Google Shape;211;p30"/>
          <p:cNvPicPr preferRelativeResize="0"/>
          <p:nvPr>
            <p:ph idx="1" type="body"/>
          </p:nvPr>
        </p:nvPicPr>
        <p:blipFill rotWithShape="1">
          <a:blip r:embed="rId4">
            <a:alphaModFix/>
          </a:blip>
          <a:srcRect b="0" l="0" r="0" t="0"/>
          <a:stretch/>
        </p:blipFill>
        <p:spPr>
          <a:xfrm>
            <a:off x="930696" y="1485483"/>
            <a:ext cx="4129833" cy="3695700"/>
          </a:xfrm>
          <a:prstGeom prst="rect">
            <a:avLst/>
          </a:prstGeom>
          <a:noFill/>
          <a:ln>
            <a:noFill/>
          </a:ln>
        </p:spPr>
      </p:pic>
      <p:sp>
        <p:nvSpPr>
          <p:cNvPr id="212" name="Google Shape;212;p30"/>
          <p:cNvSpPr txBox="1"/>
          <p:nvPr/>
        </p:nvSpPr>
        <p:spPr>
          <a:xfrm>
            <a:off x="1266200" y="5505450"/>
            <a:ext cx="10087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Bookman Old Style"/>
                <a:ea typeface="Bookman Old Style"/>
                <a:cs typeface="Bookman Old Style"/>
                <a:sym typeface="Bookman Old Style"/>
              </a:rPr>
              <a:t>White and Black are more likely to get more violations then any other race. White population has higher rates of getting violation in MD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492176" y="165826"/>
            <a:ext cx="4960944" cy="817497"/>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2400"/>
              <a:buFont typeface="Bookman Old Style"/>
              <a:buNone/>
            </a:pPr>
            <a:r>
              <a:rPr lang="en-US" sz="2430"/>
              <a:t>TICKETS PER MONTH</a:t>
            </a:r>
            <a:br>
              <a:rPr lang="en-US" sz="2430"/>
            </a:br>
            <a:r>
              <a:rPr lang="en-US" sz="2430"/>
              <a:t>(2012 – 2016)</a:t>
            </a:r>
            <a:endParaRPr/>
          </a:p>
        </p:txBody>
      </p:sp>
      <p:sp>
        <p:nvSpPr>
          <p:cNvPr id="218" name="Google Shape;218;p31"/>
          <p:cNvSpPr txBox="1"/>
          <p:nvPr>
            <p:ph idx="1" type="body"/>
          </p:nvPr>
        </p:nvSpPr>
        <p:spPr>
          <a:xfrm>
            <a:off x="47936" y="5231766"/>
            <a:ext cx="11867840" cy="979124"/>
          </a:xfrm>
          <a:prstGeom prst="rect">
            <a:avLst/>
          </a:prstGeom>
          <a:noFill/>
          <a:ln>
            <a:noFill/>
          </a:ln>
        </p:spPr>
        <p:txBody>
          <a:bodyPr anchorCtr="0" anchor="t" bIns="91425" lIns="91425" spcFirstLastPara="1" rIns="91425" wrap="square" tIns="91425">
            <a:noAutofit/>
          </a:bodyPr>
          <a:lstStyle/>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May was busiest month for years 2012-2014, while it moved to April in 2015 and March in 2016.</a:t>
            </a:r>
            <a:endParaRPr/>
          </a:p>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Lowest amount of tickets seem to be given early in the year (January or February) from 2012-2015. The exception was 2016 when December became the year with the lowest ticket count (Happy Holidays!).</a:t>
            </a:r>
            <a:endParaRPr/>
          </a:p>
        </p:txBody>
      </p:sp>
      <p:pic>
        <p:nvPicPr>
          <p:cNvPr id="219" name="Google Shape;219;p31"/>
          <p:cNvPicPr preferRelativeResize="0"/>
          <p:nvPr/>
        </p:nvPicPr>
        <p:blipFill rotWithShape="1">
          <a:blip r:embed="rId3">
            <a:alphaModFix/>
          </a:blip>
          <a:srcRect b="0" l="0" r="0" t="0"/>
          <a:stretch/>
        </p:blipFill>
        <p:spPr>
          <a:xfrm>
            <a:off x="1545032" y="983323"/>
            <a:ext cx="9101935" cy="40674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335900" y="5296949"/>
            <a:ext cx="11281101" cy="1457323"/>
          </a:xfrm>
          <a:prstGeom prst="rect">
            <a:avLst/>
          </a:prstGeom>
          <a:noFill/>
          <a:ln>
            <a:noFill/>
          </a:ln>
        </p:spPr>
        <p:txBody>
          <a:bodyPr anchorCtr="0" anchor="t" bIns="91425" lIns="91425" spcFirstLastPara="1" rIns="91425" wrap="square" tIns="91425">
            <a:noAutofit/>
          </a:bodyPr>
          <a:lstStyle/>
          <a:p>
            <a:pPr indent="-457188" lvl="0" marL="609585" rtl="0" algn="l">
              <a:lnSpc>
                <a:spcPct val="120000"/>
              </a:lnSpc>
              <a:spcBef>
                <a:spcPts val="0"/>
              </a:spcBef>
              <a:spcAft>
                <a:spcPts val="0"/>
              </a:spcAft>
              <a:buClr>
                <a:schemeClr val="lt1"/>
              </a:buClr>
              <a:buSzPts val="1800"/>
              <a:buChar char="●"/>
            </a:pPr>
            <a:r>
              <a:rPr lang="en-US">
                <a:latin typeface="Bookman Old Style"/>
                <a:ea typeface="Bookman Old Style"/>
                <a:cs typeface="Bookman Old Style"/>
                <a:sym typeface="Bookman Old Style"/>
              </a:rPr>
              <a:t>We see a consistent trend where the </a:t>
            </a:r>
            <a:r>
              <a:rPr lang="en-US" sz="1467">
                <a:latin typeface="Bookman Old Style"/>
                <a:ea typeface="Bookman Old Style"/>
                <a:cs typeface="Bookman Old Style"/>
                <a:sym typeface="Bookman Old Style"/>
              </a:rPr>
              <a:t>busiest</a:t>
            </a:r>
            <a:r>
              <a:rPr lang="en-US">
                <a:latin typeface="Bookman Old Style"/>
                <a:ea typeface="Bookman Old Style"/>
                <a:cs typeface="Bookman Old Style"/>
                <a:sym typeface="Bookman Old Style"/>
              </a:rPr>
              <a:t> time for giving traffic tickets is 10PM – 12:00AM. Meanwhile, 6:00 AM was the least busy time for traffic tickets throughout all years.</a:t>
            </a:r>
            <a:endParaRPr/>
          </a:p>
        </p:txBody>
      </p:sp>
      <p:pic>
        <p:nvPicPr>
          <p:cNvPr id="225" name="Google Shape;225;p32"/>
          <p:cNvPicPr preferRelativeResize="0"/>
          <p:nvPr/>
        </p:nvPicPr>
        <p:blipFill rotWithShape="1">
          <a:blip r:embed="rId3">
            <a:alphaModFix/>
          </a:blip>
          <a:srcRect b="0" l="0" r="0" t="0"/>
          <a:stretch/>
        </p:blipFill>
        <p:spPr>
          <a:xfrm>
            <a:off x="1519293" y="941393"/>
            <a:ext cx="8775436" cy="4356084"/>
          </a:xfrm>
          <a:prstGeom prst="rect">
            <a:avLst/>
          </a:prstGeom>
          <a:noFill/>
          <a:ln>
            <a:noFill/>
          </a:ln>
        </p:spPr>
      </p:pic>
      <p:sp>
        <p:nvSpPr>
          <p:cNvPr id="226" name="Google Shape;226;p32"/>
          <p:cNvSpPr txBox="1"/>
          <p:nvPr>
            <p:ph type="title"/>
          </p:nvPr>
        </p:nvSpPr>
        <p:spPr>
          <a:xfrm>
            <a:off x="414867" y="177800"/>
            <a:ext cx="11362267" cy="764117"/>
          </a:xfrm>
          <a:prstGeom prst="rect">
            <a:avLst/>
          </a:prstGeom>
          <a:noFill/>
          <a:ln>
            <a:noFill/>
          </a:ln>
        </p:spPr>
        <p:txBody>
          <a:bodyPr anchorCtr="0" anchor="ctr" bIns="91425" lIns="91425" spcFirstLastPara="1" rIns="91425" wrap="square" tIns="91425">
            <a:noAutofit/>
          </a:bodyPr>
          <a:lstStyle/>
          <a:p>
            <a:pPr indent="-609585" lvl="0" marL="609585" rtl="0" algn="ctr">
              <a:lnSpc>
                <a:spcPct val="90000"/>
              </a:lnSpc>
              <a:spcBef>
                <a:spcPts val="0"/>
              </a:spcBef>
              <a:spcAft>
                <a:spcPts val="0"/>
              </a:spcAft>
              <a:buClr>
                <a:schemeClr val="lt1"/>
              </a:buClr>
              <a:buSzPts val="2800"/>
              <a:buFont typeface="Arial"/>
              <a:buChar char="•"/>
            </a:pPr>
            <a:r>
              <a:rPr lang="en-US"/>
              <a:t>TICKETS PER HOUR (2012 – 2016)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919119" y="172721"/>
            <a:ext cx="10353761" cy="85344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TOP 10 VIOLATIONS</a:t>
            </a:r>
            <a:endParaRPr/>
          </a:p>
        </p:txBody>
      </p:sp>
      <p:sp>
        <p:nvSpPr>
          <p:cNvPr id="232" name="Google Shape;232;p33"/>
          <p:cNvSpPr txBox="1"/>
          <p:nvPr>
            <p:ph idx="1" type="body"/>
          </p:nvPr>
        </p:nvSpPr>
        <p:spPr>
          <a:xfrm>
            <a:off x="817880" y="1124585"/>
            <a:ext cx="10256519" cy="8534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More than half of all violations are for speeding, followed by other moving violations and equipment violations.</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33" name="Google Shape;233;p33"/>
          <p:cNvGraphicFramePr/>
          <p:nvPr/>
        </p:nvGraphicFramePr>
        <p:xfrm>
          <a:off x="1206498" y="2206606"/>
          <a:ext cx="3000000" cy="3000000"/>
        </p:xfrm>
        <a:graphic>
          <a:graphicData uri="http://schemas.openxmlformats.org/drawingml/2006/table">
            <a:tbl>
              <a:tblPr bandRow="1" firstRow="1">
                <a:noFill/>
                <a:tableStyleId>{46FF4F04-0C35-4DB5-B688-CA29F152A119}</a:tableStyleId>
              </a:tblPr>
              <a:tblGrid>
                <a:gridCol w="4889500"/>
                <a:gridCol w="4889500"/>
              </a:tblGrid>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 FAILURE TO OBEY A TRAFFIC CONTROL DEVICE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65295</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 FAILURE TO DISPLAY REGISTRATION CARD</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38540</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 SUSPENDED REGISTRATION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30890</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4. FAILURE TO DISPLAY LICENSE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22779</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5. FAILURE TO STOP AT STOP SIGN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20651</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 EXPIRED REGISTRATION PLATE ISSUED BY ANY STATE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19317</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7. USE HANDHELD TELEPHONE WHILE MOTOR VEHICLE IS IN MOTION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18303</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8. SUSPENDED LICENSE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17013</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9. OPERATOR NOT RESTRAINED BY SEATBELT</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13274</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10. EXCEEDING THE POSTED SPEED LIMIT OF 30 MPH</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13005</a:t>
                      </a:r>
                      <a:endParaRPr/>
                    </a:p>
                  </a:txBody>
                  <a:tcPr marT="9525" marB="0" marR="9525" marL="9525" anchor="b">
                    <a:solidFill>
                      <a:srgbClr val="1155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PERCENTAGE OF VIOLATIONS BY GENDER</a:t>
            </a:r>
            <a:endParaRPr/>
          </a:p>
        </p:txBody>
      </p:sp>
      <p:sp>
        <p:nvSpPr>
          <p:cNvPr id="239" name="Google Shape;239;p34"/>
          <p:cNvSpPr txBox="1"/>
          <p:nvPr>
            <p:ph idx="1" type="body"/>
          </p:nvPr>
        </p:nvSpPr>
        <p:spPr>
          <a:xfrm>
            <a:off x="913794" y="2088319"/>
            <a:ext cx="7031326" cy="29510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800"/>
              <a:buChar char="•"/>
            </a:pPr>
            <a:r>
              <a:rPr lang="en-US" sz="2800">
                <a:latin typeface="Bookman Old Style"/>
                <a:ea typeface="Bookman Old Style"/>
                <a:cs typeface="Bookman Old Style"/>
                <a:sym typeface="Bookman Old Style"/>
              </a:rPr>
              <a:t>About two-thirds of female traffic stops are for speeding,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whereas stops for male driver are more balanced among other violation categories.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This doesn't mean that females speed more often than males. </a:t>
            </a:r>
            <a:endParaRPr/>
          </a:p>
          <a:p>
            <a:pPr indent="-50800" lvl="0" marL="228600" rtl="0" algn="l">
              <a:lnSpc>
                <a:spcPct val="120000"/>
              </a:lnSpc>
              <a:spcBef>
                <a:spcPts val="1000"/>
              </a:spcBef>
              <a:spcAft>
                <a:spcPts val="0"/>
              </a:spcAft>
              <a:buClr>
                <a:schemeClr val="lt1"/>
              </a:buClr>
              <a:buSzPts val="2800"/>
              <a:buNone/>
            </a:pPr>
            <a:r>
              <a:t/>
            </a:r>
            <a:endParaRPr sz="2800">
              <a:latin typeface="Bookman Old Style"/>
              <a:ea typeface="Bookman Old Style"/>
              <a:cs typeface="Bookman Old Style"/>
              <a:sym typeface="Bookman Old Style"/>
            </a:endParaRPr>
          </a:p>
        </p:txBody>
      </p:sp>
      <p:graphicFrame>
        <p:nvGraphicFramePr>
          <p:cNvPr id="240" name="Google Shape;240;p34"/>
          <p:cNvGraphicFramePr/>
          <p:nvPr/>
        </p:nvGraphicFramePr>
        <p:xfrm>
          <a:off x="8206188" y="2443921"/>
          <a:ext cx="3000000" cy="3000000"/>
        </p:xfrm>
        <a:graphic>
          <a:graphicData uri="http://schemas.openxmlformats.org/drawingml/2006/table">
            <a:tbl>
              <a:tblPr bandRow="1" firstRow="1">
                <a:noFill/>
                <a:tableStyleId>{46FF4F04-0C35-4DB5-B688-CA29F152A119}</a:tableStyleId>
              </a:tblPr>
              <a:tblGrid>
                <a:gridCol w="2036875"/>
                <a:gridCol w="1451100"/>
              </a:tblGrid>
              <a:tr h="934725">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M</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67%</a:t>
                      </a:r>
                      <a:endParaRPr/>
                    </a:p>
                  </a:txBody>
                  <a:tcPr marT="9525" marB="0" marR="9525" marL="9525" anchor="b">
                    <a:solidFill>
                      <a:srgbClr val="1155CC"/>
                    </a:solidFill>
                  </a:tcPr>
                </a:tc>
              </a:tr>
              <a:tr h="123430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F </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33%</a:t>
                      </a:r>
                      <a:endParaRPr/>
                    </a:p>
                  </a:txBody>
                  <a:tcPr marT="9525" marB="0" marR="9525" marL="9525" anchor="b">
                    <a:solidFill>
                      <a:srgbClr val="1155CC"/>
                    </a:solidFill>
                  </a:tcPr>
                </a:tc>
              </a:tr>
              <a:tr h="110715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U</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1%</a:t>
                      </a:r>
                      <a:endParaRPr/>
                    </a:p>
                  </a:txBody>
                  <a:tcPr marT="9525" marB="0" marR="9525" marL="9525" anchor="b">
                    <a:solidFill>
                      <a:srgbClr val="1155C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913795" y="132520"/>
            <a:ext cx="10353761" cy="7823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TRAFFIC STOP BY RACE</a:t>
            </a:r>
            <a:endParaRPr/>
          </a:p>
        </p:txBody>
      </p:sp>
      <p:sp>
        <p:nvSpPr>
          <p:cNvPr id="246" name="Google Shape;246;p35"/>
          <p:cNvSpPr txBox="1"/>
          <p:nvPr>
            <p:ph idx="1" type="body"/>
          </p:nvPr>
        </p:nvSpPr>
        <p:spPr>
          <a:xfrm>
            <a:off x="331350" y="1018838"/>
            <a:ext cx="10629300" cy="8682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According to our data, about 10% traffic stop by race are Native Americans followed by Asian 9.6% in our top ten list. </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47" name="Google Shape;247;p35"/>
          <p:cNvGraphicFramePr/>
          <p:nvPr/>
        </p:nvGraphicFramePr>
        <p:xfrm>
          <a:off x="272020" y="1991030"/>
          <a:ext cx="3000000" cy="3000000"/>
        </p:xfrm>
        <a:graphic>
          <a:graphicData uri="http://schemas.openxmlformats.org/drawingml/2006/table">
            <a:tbl>
              <a:tblPr bandRow="1" firstRow="1">
                <a:noFill/>
                <a:tableStyleId>{46FF4F04-0C35-4DB5-B688-CA29F152A119}</a:tableStyleId>
              </a:tblPr>
              <a:tblGrid>
                <a:gridCol w="4064000"/>
                <a:gridCol w="4064000"/>
                <a:gridCol w="3519950"/>
              </a:tblGrid>
              <a:tr h="477350">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NATIVE AMERICAN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10.36%</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ASIAN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9.63%</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WHITE</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9.29%</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OTHER</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9.01%</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HISPANIC</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7.30%</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BLACK</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7.28%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ASIAN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5.95%</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01675">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BLACK</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DRIVING VEHICLE ON HIGHWAY WITH SUSPENDED REGISTRATION</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5.18%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t/>
                      </a:r>
                      <a:endParaRPr i="0" sz="1200" u="none" cap="none" strike="noStrike">
                        <a:solidFill>
                          <a:schemeClr val="lt1"/>
                        </a:solidFill>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5.18%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OTHER</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5.05%</a:t>
                      </a:r>
                      <a:endParaRPr sz="1200">
                        <a:latin typeface="Bookman Old Style"/>
                        <a:ea typeface="Bookman Old Style"/>
                        <a:cs typeface="Bookman Old Style"/>
                        <a:sym typeface="Bookman Old Style"/>
                      </a:endParaRPr>
                    </a:p>
                  </a:txBody>
                  <a:tcPr marT="9525" marB="0" marR="9525" marL="9525" anchor="b">
                    <a:solidFill>
                      <a:srgbClr val="1155C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ADDITIONAL OBSERVATIONS</a:t>
            </a:r>
            <a:endParaRPr/>
          </a:p>
        </p:txBody>
      </p:sp>
      <p:sp>
        <p:nvSpPr>
          <p:cNvPr id="253" name="Google Shape;253;p36"/>
          <p:cNvSpPr txBox="1"/>
          <p:nvPr>
            <p:ph idx="4294967295" type="body"/>
          </p:nvPr>
        </p:nvSpPr>
        <p:spPr>
          <a:xfrm>
            <a:off x="838200" y="1825625"/>
            <a:ext cx="1031215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400"/>
              <a:buChar char="•"/>
            </a:pPr>
            <a:r>
              <a:rPr lang="en-US" sz="2400">
                <a:latin typeface="Bookman Old Style"/>
                <a:ea typeface="Bookman Old Style"/>
                <a:cs typeface="Bookman Old Style"/>
                <a:sym typeface="Bookman Old Style"/>
              </a:rPr>
              <a:t>For all other types of violations, the stop rate is higher for males than for females, disproving our hypothesis. The stop rate varies by violation type, and the difference in stop rate between male and female is because they tend to commit different violations.</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The rate of Alcohol-related stops is very minimal and did not meet our top ten, disproving our hypothesis that alcohol played a significant role in speeding.</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Most of the arrest made were initiated by mark patrol cars.</a:t>
            </a:r>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CONCLUSION</a:t>
            </a:r>
            <a:endParaRPr/>
          </a:p>
        </p:txBody>
      </p:sp>
      <p:sp>
        <p:nvSpPr>
          <p:cNvPr id="259" name="Google Shape;259;p37"/>
          <p:cNvSpPr txBox="1"/>
          <p:nvPr>
            <p:ph idx="1" type="body"/>
          </p:nvPr>
        </p:nvSpPr>
        <p:spPr>
          <a:xfrm>
            <a:off x="913875" y="1996050"/>
            <a:ext cx="10353600" cy="4319100"/>
          </a:xfrm>
          <a:prstGeom prst="rect">
            <a:avLst/>
          </a:prstGeom>
          <a:noFill/>
          <a:ln>
            <a:noFill/>
          </a:ln>
        </p:spPr>
        <p:txBody>
          <a:bodyPr anchorCtr="0" anchor="t" bIns="45700" lIns="91425" spcFirstLastPara="1" rIns="91425" wrap="square" tIns="45700">
            <a:noAutofit/>
          </a:bodyPr>
          <a:lstStyle/>
          <a:p>
            <a:pPr indent="-101600" lvl="0" marL="228600" rtl="0" algn="l">
              <a:lnSpc>
                <a:spcPct val="120000"/>
              </a:lnSpc>
              <a:spcBef>
                <a:spcPts val="0"/>
              </a:spcBef>
              <a:spcAft>
                <a:spcPts val="0"/>
              </a:spcAft>
              <a:buClr>
                <a:schemeClr val="lt1"/>
              </a:buClr>
              <a:buSzPts val="2000"/>
              <a:buNone/>
            </a:pPr>
            <a:r>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Obviously we saw Male tends to get more tickets than Females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Based on our analysis  White race gets stopped more for the moving violations.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We were expecting to see more tickets issued during the summer (June-August), since school is out.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This was </a:t>
            </a:r>
            <a:r>
              <a:rPr lang="en-US" sz="2400">
                <a:latin typeface="Bookman Old Style"/>
                <a:ea typeface="Bookman Old Style"/>
                <a:cs typeface="Bookman Old Style"/>
                <a:sym typeface="Bookman Old Style"/>
              </a:rPr>
              <a:t>disproved</a:t>
            </a:r>
            <a:r>
              <a:rPr lang="en-US" sz="2400">
                <a:latin typeface="Bookman Old Style"/>
                <a:ea typeface="Bookman Old Style"/>
                <a:cs typeface="Bookman Old Style"/>
                <a:sym typeface="Bookman Old Style"/>
              </a:rPr>
              <a:t> when we saw the largest quantities were issued during March - May, depending on the year.</a:t>
            </a:r>
            <a:endParaRPr sz="2400">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sz="3800"/>
              <a:t>POST-MORTEM</a:t>
            </a:r>
            <a:endParaRPr sz="3800"/>
          </a:p>
        </p:txBody>
      </p:sp>
      <p:sp>
        <p:nvSpPr>
          <p:cNvPr id="265" name="Google Shape;265;p38"/>
          <p:cNvSpPr txBox="1"/>
          <p:nvPr>
            <p:ph idx="1" type="body"/>
          </p:nvPr>
        </p:nvSpPr>
        <p:spPr>
          <a:xfrm>
            <a:off x="913800" y="2096096"/>
            <a:ext cx="10353600" cy="1847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The Dataset</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8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Limited amount of analysis with very few columns to work with.</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The columns - State, DL State were </a:t>
            </a:r>
            <a:r>
              <a:rPr lang="en-US" sz="2400">
                <a:latin typeface="Bookman Old Style"/>
                <a:ea typeface="Bookman Old Style"/>
                <a:cs typeface="Bookman Old Style"/>
                <a:sym typeface="Bookman Old Style"/>
              </a:rPr>
              <a:t>pretty much</a:t>
            </a:r>
            <a:r>
              <a:rPr lang="en-US" sz="2400">
                <a:latin typeface="Bookman Old Style"/>
                <a:ea typeface="Bookman Old Style"/>
                <a:cs typeface="Bookman Old Style"/>
                <a:sym typeface="Bookman Old Style"/>
              </a:rPr>
              <a:t> </a:t>
            </a:r>
            <a:r>
              <a:rPr lang="en-US" sz="2400">
                <a:latin typeface="Bookman Old Style"/>
                <a:ea typeface="Bookman Old Style"/>
                <a:cs typeface="Bookman Old Style"/>
                <a:sym typeface="Bookman Old Style"/>
              </a:rPr>
              <a:t>overlapping</a:t>
            </a:r>
            <a:r>
              <a:rPr lang="en-US" sz="2400">
                <a:latin typeface="Bookman Old Style"/>
                <a:ea typeface="Bookman Old Style"/>
                <a:cs typeface="Bookman Old Style"/>
                <a:sym typeface="Bookman Old Style"/>
              </a:rPr>
              <a:t> and confusing to understand.</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39"/>
          <p:cNvPicPr preferRelativeResize="0"/>
          <p:nvPr/>
        </p:nvPicPr>
        <p:blipFill rotWithShape="1">
          <a:blip r:embed="rId3">
            <a:alphaModFix/>
          </a:blip>
          <a:srcRect b="0" l="0" r="0" t="0"/>
          <a:stretch/>
        </p:blipFill>
        <p:spPr>
          <a:xfrm>
            <a:off x="2184400" y="428871"/>
            <a:ext cx="7823200" cy="6000258"/>
          </a:xfrm>
          <a:prstGeom prst="rect">
            <a:avLst/>
          </a:prstGeom>
          <a:noFill/>
          <a:ln>
            <a:noFill/>
          </a:ln>
        </p:spPr>
      </p:pic>
      <p:sp>
        <p:nvSpPr>
          <p:cNvPr id="271" name="Google Shape;271;p39"/>
          <p:cNvSpPr txBox="1"/>
          <p:nvPr>
            <p:ph type="title"/>
          </p:nvPr>
        </p:nvSpPr>
        <p:spPr>
          <a:xfrm>
            <a:off x="919119" y="26416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8000"/>
              <a:buFont typeface="Bookman Old Style"/>
              <a:buNone/>
            </a:pPr>
            <a:r>
              <a:rPr lang="en-US" sz="8000"/>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aphicFrame>
        <p:nvGraphicFramePr>
          <p:cNvPr id="154" name="Google Shape;154;p22"/>
          <p:cNvGraphicFramePr/>
          <p:nvPr/>
        </p:nvGraphicFramePr>
        <p:xfrm>
          <a:off x="920836" y="355600"/>
          <a:ext cx="3000000" cy="3000000"/>
        </p:xfrm>
        <a:graphic>
          <a:graphicData uri="http://schemas.openxmlformats.org/drawingml/2006/table">
            <a:tbl>
              <a:tblPr bandRow="1" firstRow="1">
                <a:noFill/>
                <a:tableStyleId>{46FF4F04-0C35-4DB5-B688-CA29F152A119}</a:tableStyleId>
              </a:tblPr>
              <a:tblGrid>
                <a:gridCol w="9627300"/>
              </a:tblGrid>
              <a:tr h="1334600">
                <a:tc>
                  <a:txBody>
                    <a:bodyPr>
                      <a:noAutofit/>
                    </a:bodyPr>
                    <a:lstStyle/>
                    <a:p>
                      <a:pPr indent="0" lvl="0" marL="0" marR="0" rtl="0" algn="ctr">
                        <a:spcBef>
                          <a:spcPts val="0"/>
                        </a:spcBef>
                        <a:spcAft>
                          <a:spcPts val="0"/>
                        </a:spcAft>
                        <a:buNone/>
                      </a:pPr>
                      <a:r>
                        <a:rPr b="1" lang="en-US" sz="4800" u="none" cap="none" strike="noStrike"/>
                        <a:t>196 Million</a:t>
                      </a:r>
                      <a:endParaRPr/>
                    </a:p>
                  </a:txBody>
                  <a:tcPr marT="45725" marB="45725" marR="91450" marL="91450"/>
                </a:tc>
              </a:tr>
              <a:tr h="1353150">
                <a:tc>
                  <a:txBody>
                    <a:bodyPr>
                      <a:noAutofit/>
                    </a:bodyPr>
                    <a:lstStyle/>
                    <a:p>
                      <a:pPr indent="0" lvl="0" marL="0" marR="0" rtl="0" algn="ctr">
                        <a:spcBef>
                          <a:spcPts val="0"/>
                        </a:spcBef>
                        <a:spcAft>
                          <a:spcPts val="0"/>
                        </a:spcAft>
                        <a:buNone/>
                      </a:pPr>
                      <a:r>
                        <a:rPr b="1" lang="en-US" sz="4800" u="none" cap="none" strike="noStrike"/>
                        <a:t>41 Million</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112,000</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No. 3 Cause</a:t>
                      </a:r>
                      <a:endParaRPr/>
                    </a:p>
                  </a:txBody>
                  <a:tcPr marT="45725" marB="45725" marR="91450" marL="91450"/>
                </a:tc>
              </a:tr>
            </a:tbl>
          </a:graphicData>
        </a:graphic>
      </p:graphicFrame>
      <p:pic>
        <p:nvPicPr>
          <p:cNvPr id="155" name="Google Shape;155;p22"/>
          <p:cNvPicPr preferRelativeResize="0"/>
          <p:nvPr/>
        </p:nvPicPr>
        <p:blipFill rotWithShape="1">
          <a:blip r:embed="rId3">
            <a:alphaModFix amt="85000"/>
          </a:blip>
          <a:srcRect b="0" l="0" r="0" t="0"/>
          <a:stretch/>
        </p:blipFill>
        <p:spPr>
          <a:xfrm>
            <a:off x="7925956" y="4355380"/>
            <a:ext cx="4104297" cy="25026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3"/>
          <p:cNvPicPr preferRelativeResize="0"/>
          <p:nvPr/>
        </p:nvPicPr>
        <p:blipFill rotWithShape="1">
          <a:blip r:embed="rId3">
            <a:alphaModFix amt="20000"/>
          </a:blip>
          <a:srcRect b="0" l="0" r="0" t="0"/>
          <a:stretch/>
        </p:blipFill>
        <p:spPr>
          <a:xfrm>
            <a:off x="1894368" y="532360"/>
            <a:ext cx="7714195" cy="6325640"/>
          </a:xfrm>
          <a:prstGeom prst="rect">
            <a:avLst/>
          </a:prstGeom>
          <a:noFill/>
          <a:ln>
            <a:noFill/>
          </a:ln>
        </p:spPr>
      </p:pic>
      <p:sp>
        <p:nvSpPr>
          <p:cNvPr id="161" name="Google Shape;161;p23"/>
          <p:cNvSpPr/>
          <p:nvPr/>
        </p:nvSpPr>
        <p:spPr>
          <a:xfrm>
            <a:off x="675587" y="1248356"/>
            <a:ext cx="10840825" cy="489364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We obtained the Traffic Violation dataset from Kaggel website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The dataset contains information from all traffic violations issued in the Montgomery County of Maryland.</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contains identifiers like the time of stop, location, accident, injury (if any), alcohol and/or drug (if any), make/model of car, violation type, race, gender, and charge.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set contains approximately one million objects, each with thirty-five attributes, and is being updated every fifteen minutes. </a:t>
            </a:r>
            <a:br>
              <a:rPr lang="en-US" sz="2400">
                <a:solidFill>
                  <a:schemeClr val="lt1"/>
                </a:solidFill>
                <a:latin typeface="Bookman Old Style"/>
                <a:ea typeface="Bookman Old Style"/>
                <a:cs typeface="Bookman Old Style"/>
                <a:sym typeface="Bookman Old Style"/>
              </a:rPr>
            </a:br>
            <a:endParaRPr b="1" sz="2400">
              <a:solidFill>
                <a:srgbClr val="333333"/>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Bookman Old Style"/>
                <a:ea typeface="Bookman Old Style"/>
                <a:cs typeface="Bookman Old Style"/>
                <a:sym typeface="Bookman Old Style"/>
              </a:rPr>
              <a:t>Lets see what we can find….</a:t>
            </a:r>
            <a:endParaRPr b="1" i="0" sz="2400">
              <a:solidFill>
                <a:srgbClr val="333333"/>
              </a:solidFill>
              <a:latin typeface="Bookman Old Style"/>
              <a:ea typeface="Bookman Old Style"/>
              <a:cs typeface="Bookman Old Style"/>
              <a:sym typeface="Bookman Old Style"/>
            </a:endParaRPr>
          </a:p>
        </p:txBody>
      </p:sp>
      <p:sp>
        <p:nvSpPr>
          <p:cNvPr id="162" name="Google Shape;162;p23"/>
          <p:cNvSpPr txBox="1"/>
          <p:nvPr/>
        </p:nvSpPr>
        <p:spPr>
          <a:xfrm>
            <a:off x="231854" y="328037"/>
            <a:ext cx="10515600" cy="43598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Bookman Old Style"/>
              <a:buNone/>
            </a:pPr>
            <a:r>
              <a:rPr b="1" lang="en-US" sz="4000">
                <a:solidFill>
                  <a:schemeClr val="lt1"/>
                </a:solidFill>
                <a:latin typeface="Bookman Old Style"/>
                <a:ea typeface="Bookman Old Style"/>
                <a:cs typeface="Bookman Old Style"/>
                <a:sym typeface="Bookman Old Style"/>
              </a:rPr>
              <a:t>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781715" y="1090224"/>
            <a:ext cx="10353762" cy="369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200"/>
              <a:buChar char="•"/>
            </a:pPr>
            <a:r>
              <a:rPr lang="en-US" sz="3200"/>
              <a:t>Who gets more tickets (Males v. Female) </a:t>
            </a:r>
            <a:endParaRPr/>
          </a:p>
          <a:p>
            <a:pPr indent="-228600" lvl="0" marL="228600" rtl="0" algn="l">
              <a:lnSpc>
                <a:spcPct val="120000"/>
              </a:lnSpc>
              <a:spcBef>
                <a:spcPts val="1000"/>
              </a:spcBef>
              <a:spcAft>
                <a:spcPts val="0"/>
              </a:spcAft>
              <a:buClr>
                <a:schemeClr val="lt1"/>
              </a:buClr>
              <a:buSzPts val="3200"/>
              <a:buChar char="•"/>
            </a:pPr>
            <a:r>
              <a:rPr lang="en-US" sz="3200"/>
              <a:t>What Race tends to get more violation tickets?</a:t>
            </a:r>
            <a:endParaRPr/>
          </a:p>
          <a:p>
            <a:pPr indent="-228600" lvl="0" marL="228600" rtl="0" algn="l">
              <a:lnSpc>
                <a:spcPct val="120000"/>
              </a:lnSpc>
              <a:spcBef>
                <a:spcPts val="1000"/>
              </a:spcBef>
              <a:spcAft>
                <a:spcPts val="0"/>
              </a:spcAft>
              <a:buClr>
                <a:schemeClr val="lt1"/>
              </a:buClr>
              <a:buSzPts val="3200"/>
              <a:buChar char="•"/>
            </a:pPr>
            <a:r>
              <a:rPr lang="en-US" sz="3200"/>
              <a:t>What month of the year most violations happens?</a:t>
            </a:r>
            <a:endParaRPr/>
          </a:p>
          <a:p>
            <a:pPr indent="-228600" lvl="0" marL="228600" rtl="0" algn="l">
              <a:lnSpc>
                <a:spcPct val="120000"/>
              </a:lnSpc>
              <a:spcBef>
                <a:spcPts val="1000"/>
              </a:spcBef>
              <a:spcAft>
                <a:spcPts val="0"/>
              </a:spcAft>
              <a:buClr>
                <a:schemeClr val="lt1"/>
              </a:buClr>
              <a:buSzPts val="3200"/>
              <a:buChar char="•"/>
            </a:pPr>
            <a:r>
              <a:rPr lang="en-US" sz="3200"/>
              <a:t>What time of the day most violations happens?</a:t>
            </a:r>
            <a:endParaRPr/>
          </a:p>
          <a:p>
            <a:pPr indent="-228600" lvl="0" marL="228600" rtl="0" algn="l">
              <a:lnSpc>
                <a:spcPct val="120000"/>
              </a:lnSpc>
              <a:spcBef>
                <a:spcPts val="1000"/>
              </a:spcBef>
              <a:spcAft>
                <a:spcPts val="0"/>
              </a:spcAft>
              <a:buClr>
                <a:schemeClr val="lt1"/>
              </a:buClr>
              <a:buSzPts val="3200"/>
              <a:buChar char="•"/>
            </a:pPr>
            <a:r>
              <a:rPr lang="en-US" sz="3200"/>
              <a:t>The most common types of violations</a:t>
            </a:r>
            <a:endParaRPr/>
          </a:p>
          <a:p>
            <a:pPr indent="-25400" lvl="0" marL="228600" rtl="0" algn="l">
              <a:lnSpc>
                <a:spcPct val="120000"/>
              </a:lnSpc>
              <a:spcBef>
                <a:spcPts val="1000"/>
              </a:spcBef>
              <a:spcAft>
                <a:spcPts val="0"/>
              </a:spcAft>
              <a:buClr>
                <a:schemeClr val="lt1"/>
              </a:buClr>
              <a:buSzPts val="320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838200" y="365125"/>
            <a:ext cx="10515600" cy="90535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b="1" lang="en-US"/>
              <a:t>TOOLS AND PLATFORMS AND METHODS</a:t>
            </a:r>
            <a:endParaRPr/>
          </a:p>
        </p:txBody>
      </p:sp>
      <p:sp>
        <p:nvSpPr>
          <p:cNvPr id="173" name="Google Shape;173;p25"/>
          <p:cNvSpPr txBox="1"/>
          <p:nvPr>
            <p:ph idx="1" type="body"/>
          </p:nvPr>
        </p:nvSpPr>
        <p:spPr>
          <a:xfrm>
            <a:off x="838200" y="1497453"/>
            <a:ext cx="9992400" cy="3717600"/>
          </a:xfrm>
          <a:prstGeom prst="rect">
            <a:avLst/>
          </a:prstGeom>
          <a:noFill/>
          <a:ln>
            <a:noFill/>
          </a:ln>
        </p:spPr>
        <p:txBody>
          <a:bodyPr anchorCtr="0" anchor="t" bIns="45700" lIns="91425" spcFirstLastPara="1" rIns="91425" wrap="square" tIns="45700">
            <a:noAutofit/>
          </a:bodyPr>
          <a:lstStyle/>
          <a:p>
            <a:pPr indent="-254000" lvl="0" marL="228600" rtl="0" algn="l">
              <a:lnSpc>
                <a:spcPct val="120000"/>
              </a:lnSpc>
              <a:spcBef>
                <a:spcPts val="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The primary language for programming in this project we used is Python.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Another Python tool that we used are Matplotlib and Seaborn, which is used to create various charts and graphs to represent the data that has been mined.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For </a:t>
            </a:r>
            <a:r>
              <a:rPr lang="en-US" sz="2400">
                <a:latin typeface="Bookman Old Style"/>
                <a:ea typeface="Bookman Old Style"/>
                <a:cs typeface="Bookman Old Style"/>
                <a:sym typeface="Bookman Old Style"/>
              </a:rPr>
              <a:t>statistical</a:t>
            </a:r>
            <a:r>
              <a:rPr lang="en-US" sz="2400">
                <a:latin typeface="Bookman Old Style"/>
                <a:ea typeface="Bookman Old Style"/>
                <a:cs typeface="Bookman Old Style"/>
                <a:sym typeface="Bookman Old Style"/>
              </a:rPr>
              <a:t> analysis we used </a:t>
            </a:r>
            <a:r>
              <a:rPr lang="en-US" sz="2400">
                <a:latin typeface="Bookman Old Style"/>
                <a:ea typeface="Bookman Old Style"/>
                <a:cs typeface="Bookman Old Style"/>
                <a:sym typeface="Bookman Old Style"/>
              </a:rPr>
              <a:t>libraries</a:t>
            </a:r>
            <a:r>
              <a:rPr lang="en-US" sz="2400">
                <a:latin typeface="Bookman Old Style"/>
                <a:ea typeface="Bookman Old Style"/>
                <a:cs typeface="Bookman Old Style"/>
                <a:sym typeface="Bookman Old Style"/>
              </a:rPr>
              <a:t> like math and statistics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For Data Manipulation and Analysis, we used Pandas environment.</a:t>
            </a:r>
            <a:endParaRPr sz="2400">
              <a:latin typeface="Bookman Old Style"/>
              <a:ea typeface="Bookman Old Style"/>
              <a:cs typeface="Bookman Old Style"/>
              <a:sym typeface="Bookman Old Style"/>
            </a:endParaRPr>
          </a:p>
          <a:p>
            <a:pPr indent="0" lvl="0" marL="228600" rtl="0" algn="l">
              <a:lnSpc>
                <a:spcPct val="120000"/>
              </a:lnSpc>
              <a:spcBef>
                <a:spcPts val="1000"/>
              </a:spcBef>
              <a:spcAft>
                <a:spcPts val="0"/>
              </a:spcAft>
              <a:buNone/>
            </a:pPr>
            <a:r>
              <a:t/>
            </a:r>
            <a:endParaRPr sz="2400">
              <a:latin typeface="Bookman Old Style"/>
              <a:ea typeface="Bookman Old Style"/>
              <a:cs typeface="Bookman Old Style"/>
              <a:sym typeface="Bookman Old Style"/>
            </a:endParaRPr>
          </a:p>
        </p:txBody>
      </p:sp>
      <p:pic>
        <p:nvPicPr>
          <p:cNvPr id="174" name="Google Shape;174;p25"/>
          <p:cNvPicPr preferRelativeResize="0"/>
          <p:nvPr/>
        </p:nvPicPr>
        <p:blipFill rotWithShape="1">
          <a:blip r:embed="rId3">
            <a:alphaModFix/>
          </a:blip>
          <a:srcRect b="0" l="0" r="0" t="0"/>
          <a:stretch/>
        </p:blipFill>
        <p:spPr>
          <a:xfrm>
            <a:off x="8921650" y="4572000"/>
            <a:ext cx="3649126" cy="216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39011" y="319695"/>
            <a:ext cx="5665949" cy="528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DATA MINING PROCESS </a:t>
            </a:r>
            <a:br>
              <a:rPr b="1" lang="en-US" sz="3060"/>
            </a:br>
            <a:endParaRPr b="1" sz="3060"/>
          </a:p>
        </p:txBody>
      </p:sp>
      <p:sp>
        <p:nvSpPr>
          <p:cNvPr id="180" name="Google Shape;180;p26"/>
          <p:cNvSpPr txBox="1"/>
          <p:nvPr>
            <p:ph idx="1" type="body"/>
          </p:nvPr>
        </p:nvSpPr>
        <p:spPr>
          <a:xfrm>
            <a:off x="601176" y="725009"/>
            <a:ext cx="10515600" cy="1538797"/>
          </a:xfrm>
          <a:prstGeom prst="rect">
            <a:avLst/>
          </a:prstGeom>
          <a:noFill/>
          <a:ln>
            <a:noFill/>
          </a:ln>
        </p:spPr>
        <p:txBody>
          <a:bodyPr anchorCtr="0" anchor="t" bIns="45700" lIns="91425" spcFirstLastPara="1" rIns="91425" wrap="square" tIns="45700">
            <a:noAutofit/>
          </a:bodyPr>
          <a:lstStyle/>
          <a:p>
            <a:pPr indent="-215900" lvl="2" marL="1143000" rtl="0" algn="l">
              <a:lnSpc>
                <a:spcPct val="120000"/>
              </a:lnSpc>
              <a:spcBef>
                <a:spcPts val="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Read and Observe the data set  - Columns and Rows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Check data for missing values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Drop Unnecessary Columns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Clean Data of Nan/Null Values – using  drop NaNs function</a:t>
            </a:r>
            <a:endParaRPr sz="1800">
              <a:latin typeface="Bookman Old Style"/>
              <a:ea typeface="Bookman Old Style"/>
              <a:cs typeface="Bookman Old Style"/>
              <a:sym typeface="Bookman Old Style"/>
            </a:endParaRPr>
          </a:p>
        </p:txBody>
      </p:sp>
      <p:pic>
        <p:nvPicPr>
          <p:cNvPr id="181" name="Google Shape;181;p26"/>
          <p:cNvPicPr preferRelativeResize="0"/>
          <p:nvPr/>
        </p:nvPicPr>
        <p:blipFill rotWithShape="1">
          <a:blip r:embed="rId3">
            <a:alphaModFix/>
          </a:blip>
          <a:srcRect b="0" l="0" r="0" t="0"/>
          <a:stretch/>
        </p:blipFill>
        <p:spPr>
          <a:xfrm>
            <a:off x="2288125" y="3624175"/>
            <a:ext cx="6289901" cy="2412775"/>
          </a:xfrm>
          <a:prstGeom prst="rect">
            <a:avLst/>
          </a:prstGeom>
          <a:noFill/>
          <a:ln>
            <a:noFill/>
          </a:ln>
        </p:spPr>
      </p:pic>
      <p:sp>
        <p:nvSpPr>
          <p:cNvPr id="182" name="Google Shape;182;p26"/>
          <p:cNvSpPr/>
          <p:nvPr/>
        </p:nvSpPr>
        <p:spPr>
          <a:xfrm>
            <a:off x="1068750" y="6116200"/>
            <a:ext cx="10054500" cy="5991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Bookman Old Style"/>
                <a:ea typeface="Bookman Old Style"/>
                <a:cs typeface="Bookman Old Style"/>
                <a:sym typeface="Bookman Old Style"/>
              </a:rPr>
              <a:t>Extracted ‘year’, ‘month’ </a:t>
            </a:r>
            <a:r>
              <a:rPr lang="en-US" sz="1800">
                <a:solidFill>
                  <a:schemeClr val="lt1"/>
                </a:solidFill>
                <a:latin typeface="Bookman Old Style"/>
                <a:ea typeface="Bookman Old Style"/>
                <a:cs typeface="Bookman Old Style"/>
                <a:sym typeface="Bookman Old Style"/>
              </a:rPr>
              <a:t>, Hour and </a:t>
            </a:r>
            <a:r>
              <a:rPr b="0" i="0" lang="en-US" sz="1800" u="none" cap="none" strike="noStrike">
                <a:solidFill>
                  <a:schemeClr val="lt1"/>
                </a:solidFill>
                <a:latin typeface="Bookman Old Style"/>
                <a:ea typeface="Bookman Old Style"/>
                <a:cs typeface="Bookman Old Style"/>
                <a:sym typeface="Bookman Old Style"/>
              </a:rPr>
              <a:t>‘Weekday’ from Date Of Stop and </a:t>
            </a:r>
            <a:r>
              <a:rPr lang="en-US" sz="1800">
                <a:solidFill>
                  <a:schemeClr val="lt1"/>
                </a:solidFill>
                <a:latin typeface="Bookman Old Style"/>
                <a:ea typeface="Bookman Old Style"/>
                <a:cs typeface="Bookman Old Style"/>
                <a:sym typeface="Bookman Old Style"/>
              </a:rPr>
              <a:t>T</a:t>
            </a:r>
            <a:r>
              <a:rPr b="0" i="0" lang="en-US" sz="1800" u="none" cap="none" strike="noStrike">
                <a:solidFill>
                  <a:schemeClr val="lt1"/>
                </a:solidFill>
                <a:latin typeface="Bookman Old Style"/>
                <a:ea typeface="Bookman Old Style"/>
                <a:cs typeface="Bookman Old Style"/>
                <a:sym typeface="Bookman Old Style"/>
              </a:rPr>
              <a:t>imestamp </a:t>
            </a:r>
            <a:r>
              <a:rPr lang="en-US" sz="1800">
                <a:solidFill>
                  <a:schemeClr val="lt1"/>
                </a:solidFill>
                <a:latin typeface="Bookman Old Style"/>
                <a:ea typeface="Bookman Old Style"/>
                <a:cs typeface="Bookman Old Style"/>
                <a:sym typeface="Bookman Old Style"/>
              </a:rPr>
              <a:t>columns </a:t>
            </a:r>
            <a:r>
              <a:rPr b="0" i="0" lang="en-US" sz="1800" u="none" cap="none" strike="noStrike">
                <a:solidFill>
                  <a:schemeClr val="lt1"/>
                </a:solidFill>
                <a:latin typeface="Bookman Old Style"/>
                <a:ea typeface="Bookman Old Style"/>
                <a:cs typeface="Bookman Old Style"/>
                <a:sym typeface="Bookman Old Style"/>
              </a:rPr>
              <a:t>to generate new columns.</a:t>
            </a:r>
            <a:endParaRPr/>
          </a:p>
        </p:txBody>
      </p:sp>
      <p:pic>
        <p:nvPicPr>
          <p:cNvPr id="183" name="Google Shape;183;p26"/>
          <p:cNvPicPr preferRelativeResize="0"/>
          <p:nvPr/>
        </p:nvPicPr>
        <p:blipFill>
          <a:blip r:embed="rId4">
            <a:alphaModFix/>
          </a:blip>
          <a:stretch>
            <a:fillRect/>
          </a:stretch>
        </p:blipFill>
        <p:spPr>
          <a:xfrm>
            <a:off x="1504000" y="2396288"/>
            <a:ext cx="7858125" cy="109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7"/>
          <p:cNvPicPr preferRelativeResize="0"/>
          <p:nvPr>
            <p:ph idx="1" type="body"/>
          </p:nvPr>
        </p:nvPicPr>
        <p:blipFill rotWithShape="1">
          <a:blip r:embed="rId3">
            <a:alphaModFix/>
          </a:blip>
          <a:srcRect b="0" l="0" r="0" t="0"/>
          <a:stretch/>
        </p:blipFill>
        <p:spPr>
          <a:xfrm>
            <a:off x="2519361" y="418337"/>
            <a:ext cx="6900863" cy="5305997"/>
          </a:xfrm>
          <a:prstGeom prst="rect">
            <a:avLst/>
          </a:prstGeom>
          <a:noFill/>
          <a:ln>
            <a:noFill/>
          </a:ln>
        </p:spPr>
      </p:pic>
      <p:sp>
        <p:nvSpPr>
          <p:cNvPr id="189" name="Google Shape;189;p27"/>
          <p:cNvSpPr txBox="1"/>
          <p:nvPr/>
        </p:nvSpPr>
        <p:spPr>
          <a:xfrm>
            <a:off x="1206063" y="6003656"/>
            <a:ext cx="1011916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Rockwell"/>
                <a:ea typeface="Rockwell"/>
                <a:cs typeface="Rockwell"/>
                <a:sym typeface="Rockwell"/>
              </a:rPr>
              <a:t>Who tends to get more tickets on average, Male or Female?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8"/>
          <p:cNvPicPr preferRelativeResize="0"/>
          <p:nvPr>
            <p:ph idx="1" type="body"/>
          </p:nvPr>
        </p:nvPicPr>
        <p:blipFill rotWithShape="1">
          <a:blip r:embed="rId3">
            <a:alphaModFix/>
          </a:blip>
          <a:srcRect b="0" l="0" r="0" t="0"/>
          <a:stretch/>
        </p:blipFill>
        <p:spPr>
          <a:xfrm>
            <a:off x="388453" y="1343375"/>
            <a:ext cx="5487650" cy="3658433"/>
          </a:xfrm>
          <a:prstGeom prst="rect">
            <a:avLst/>
          </a:prstGeom>
          <a:noFill/>
          <a:ln>
            <a:noFill/>
          </a:ln>
        </p:spPr>
      </p:pic>
      <p:sp>
        <p:nvSpPr>
          <p:cNvPr id="195" name="Google Shape;195;p28"/>
          <p:cNvSpPr txBox="1"/>
          <p:nvPr/>
        </p:nvSpPr>
        <p:spPr>
          <a:xfrm>
            <a:off x="5210420" y="170849"/>
            <a:ext cx="319831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Bookman Old Style"/>
                <a:ea typeface="Bookman Old Style"/>
                <a:cs typeface="Bookman Old Style"/>
                <a:sym typeface="Bookman Old Style"/>
              </a:rPr>
              <a:t>Gender Analysis</a:t>
            </a:r>
            <a:endParaRPr/>
          </a:p>
        </p:txBody>
      </p:sp>
      <p:pic>
        <p:nvPicPr>
          <p:cNvPr id="196" name="Google Shape;196;p28"/>
          <p:cNvPicPr preferRelativeResize="0"/>
          <p:nvPr/>
        </p:nvPicPr>
        <p:blipFill rotWithShape="1">
          <a:blip r:embed="rId4">
            <a:alphaModFix/>
          </a:blip>
          <a:srcRect b="0" l="0" r="0" t="0"/>
          <a:stretch/>
        </p:blipFill>
        <p:spPr>
          <a:xfrm>
            <a:off x="6315899" y="1343374"/>
            <a:ext cx="5487650" cy="3658433"/>
          </a:xfrm>
          <a:prstGeom prst="rect">
            <a:avLst/>
          </a:prstGeom>
          <a:noFill/>
          <a:ln>
            <a:noFill/>
          </a:ln>
        </p:spPr>
      </p:pic>
      <p:sp>
        <p:nvSpPr>
          <p:cNvPr id="197" name="Google Shape;197;p28"/>
          <p:cNvSpPr txBox="1"/>
          <p:nvPr/>
        </p:nvSpPr>
        <p:spPr>
          <a:xfrm>
            <a:off x="3672721" y="725310"/>
            <a:ext cx="60949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Number of violations by grouped by gender and year</a:t>
            </a:r>
            <a:endParaRPr/>
          </a:p>
        </p:txBody>
      </p:sp>
      <p:sp>
        <p:nvSpPr>
          <p:cNvPr id="198" name="Google Shape;198;p28"/>
          <p:cNvSpPr/>
          <p:nvPr/>
        </p:nvSpPr>
        <p:spPr>
          <a:xfrm>
            <a:off x="832226" y="5072896"/>
            <a:ext cx="10703186"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Our data showed that many more </a:t>
            </a:r>
            <a:r>
              <a:rPr lang="en-US" sz="2000">
                <a:solidFill>
                  <a:schemeClr val="lt1"/>
                </a:solidFill>
                <a:latin typeface="Bookman Old Style"/>
                <a:ea typeface="Bookman Old Style"/>
                <a:cs typeface="Bookman Old Style"/>
                <a:sym typeface="Bookman Old Style"/>
              </a:rPr>
              <a:t>warnings</a:t>
            </a:r>
            <a:r>
              <a:rPr lang="en-US" sz="1800">
                <a:solidFill>
                  <a:schemeClr val="lt1"/>
                </a:solidFill>
                <a:latin typeface="Bookman Old Style"/>
                <a:ea typeface="Bookman Old Style"/>
                <a:cs typeface="Bookman Old Style"/>
                <a:sym typeface="Bookman Old Style"/>
              </a:rPr>
              <a:t> and citations were given to men than they are to women.</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Mining this data with regards to gender gives insurance companies a great deal of information. Insurance companies give lower rates to drivers who are thought to be less likely to drive recklessly.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b="0" l="0" r="0" t="0"/>
          <a:stretch/>
        </p:blipFill>
        <p:spPr>
          <a:xfrm>
            <a:off x="1620339" y="420090"/>
            <a:ext cx="8951322" cy="5313959"/>
          </a:xfrm>
          <a:prstGeom prst="rect">
            <a:avLst/>
          </a:prstGeom>
          <a:noFill/>
          <a:ln>
            <a:noFill/>
          </a:ln>
        </p:spPr>
      </p:pic>
      <p:sp>
        <p:nvSpPr>
          <p:cNvPr id="204" name="Google Shape;204;p29"/>
          <p:cNvSpPr txBox="1"/>
          <p:nvPr/>
        </p:nvSpPr>
        <p:spPr>
          <a:xfrm>
            <a:off x="1368295" y="5981700"/>
            <a:ext cx="1013931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Bookman Old Style"/>
                <a:ea typeface="Bookman Old Style"/>
                <a:cs typeface="Bookman Old Style"/>
                <a:sym typeface="Bookman Old Style"/>
              </a:rPr>
              <a:t>Which Race is more likely to get a traffic violation ticket?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