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embeddedFontLst>
    <p:embeddedFont>
      <p:font typeface="Century Gothic" panose="020B0502020202020204" pitchFamily="3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36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104620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59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74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197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70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759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4993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0884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3" name="Google Shape;33;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4" name="Google Shape;34;p2"/>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6" name="Google Shape;36;p2"/>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37" name="Google Shape;37;p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4" name="Google Shape;44;p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4"/>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1" name="Google Shape;51;p4"/>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4"/>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3" name="Google Shape;53;p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5"/>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8"/>
        <p:cNvGrpSpPr/>
        <p:nvPr/>
      </p:nvGrpSpPr>
      <p:grpSpPr>
        <a:xfrm>
          <a:off x="0" y="0"/>
          <a:ext cx="0" cy="0"/>
          <a:chOff x="0" y="0"/>
          <a:chExt cx="0" cy="0"/>
        </a:xfrm>
      </p:grpSpPr>
      <p:grpSp>
        <p:nvGrpSpPr>
          <p:cNvPr id="69" name="Google Shape;69;p7"/>
          <p:cNvGrpSpPr/>
          <p:nvPr/>
        </p:nvGrpSpPr>
        <p:grpSpPr>
          <a:xfrm>
            <a:off x="0" y="0"/>
            <a:ext cx="12192000" cy="6858000"/>
            <a:chOff x="0" y="0"/>
            <a:chExt cx="12192000" cy="6858000"/>
          </a:xfrm>
        </p:grpSpPr>
        <p:sp>
          <p:nvSpPr>
            <p:cNvPr id="70" name="Google Shape;70;p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2" name="Google Shape;72;p7"/>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74" name="Google Shape;74;p7"/>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8"/>
        <p:cNvGrpSpPr/>
        <p:nvPr/>
      </p:nvGrpSpPr>
      <p:grpSpPr>
        <a:xfrm>
          <a:off x="0" y="0"/>
          <a:ext cx="0" cy="0"/>
          <a:chOff x="0" y="0"/>
          <a:chExt cx="0" cy="0"/>
        </a:xfrm>
      </p:grpSpPr>
      <p:grpSp>
        <p:nvGrpSpPr>
          <p:cNvPr id="79" name="Google Shape;79;p8"/>
          <p:cNvGrpSpPr/>
          <p:nvPr/>
        </p:nvGrpSpPr>
        <p:grpSpPr>
          <a:xfrm>
            <a:off x="0" y="0"/>
            <a:ext cx="12192000" cy="6858000"/>
            <a:chOff x="0" y="0"/>
            <a:chExt cx="12192000" cy="6858000"/>
          </a:xfrm>
        </p:grpSpPr>
        <p:sp>
          <p:nvSpPr>
            <p:cNvPr id="80" name="Google Shape;80;p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8" name="Google Shape;88;p8"/>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0" name="Google Shape;90;p8"/>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2" name="Google Shape;92;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6"/>
        <p:cNvGrpSpPr/>
        <p:nvPr/>
      </p:nvGrpSpPr>
      <p:grpSpPr>
        <a:xfrm>
          <a:off x="0" y="0"/>
          <a:ext cx="0" cy="0"/>
          <a:chOff x="0" y="0"/>
          <a:chExt cx="0" cy="0"/>
        </a:xfrm>
      </p:grpSpPr>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Problem and objective</a:t>
            </a:r>
            <a:endParaRPr/>
          </a:p>
        </p:txBody>
      </p:sp>
      <p:sp>
        <p:nvSpPr>
          <p:cNvPr id="250" name="Google Shape;250;p1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lnSpcReduction="10000"/>
          </a:bodyPr>
          <a:lstStyle/>
          <a:p>
            <a:pPr marL="0" indent="0" algn="ctr">
              <a:spcBef>
                <a:spcPts val="1200"/>
              </a:spcBef>
              <a:buNone/>
            </a:pPr>
            <a:r>
              <a:rPr lang="en-IN" dirty="0"/>
              <a:t>Anyone who </a:t>
            </a:r>
            <a:r>
              <a:rPr lang="en-IN"/>
              <a:t>has </a:t>
            </a:r>
            <a:r>
              <a:rPr lang="en-IN" smtClean="0"/>
              <a:t>been booked </a:t>
            </a:r>
            <a:r>
              <a:rPr lang="en-IN" dirty="0"/>
              <a:t>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we worked on a project where we collected data of flight fares with other features and worked to make a model to predict fares of flights.</a:t>
            </a:r>
          </a:p>
          <a:p>
            <a:pPr marL="0" lvl="0" indent="0" algn="ctr" rtl="0">
              <a:spcBef>
                <a:spcPts val="1200"/>
              </a:spcBef>
              <a:spcAft>
                <a:spcPts val="0"/>
              </a:spcAft>
              <a:buSzPts val="1440"/>
              <a:buNone/>
            </a:pPr>
            <a:endParaRPr dirty="0">
              <a:latin typeface="Calibri"/>
              <a:ea typeface="Calibri"/>
              <a:cs typeface="Calibri"/>
              <a:sym typeface="Calibri"/>
            </a:endParaRPr>
          </a:p>
        </p:txBody>
      </p:sp>
      <p:sp>
        <p:nvSpPr>
          <p:cNvPr id="251" name="Google Shape;251;p1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SzPct val="79999"/>
              <a:buNone/>
            </a:pPr>
            <a:r>
              <a:rPr lang="en-IN" sz="1800" dirty="0">
                <a:latin typeface="Calibri"/>
                <a:ea typeface="Calibri"/>
                <a:cs typeface="Calibri"/>
                <a:sym typeface="Calibri"/>
              </a:rPr>
              <a:t> Problem to explore: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Which variables are important to predict the price of variable?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How do these variables describe the price.</a:t>
            </a:r>
            <a:r>
              <a:rPr lang="en-IN" sz="1800" b="1" dirty="0">
                <a:latin typeface="Calibri"/>
                <a:ea typeface="Calibri"/>
                <a:cs typeface="Calibri"/>
                <a:sym typeface="Calibri"/>
              </a:rPr>
              <a:t> </a:t>
            </a:r>
            <a:endParaRPr sz="1800" dirty="0">
              <a:latin typeface="Calibri"/>
              <a:ea typeface="Calibri"/>
              <a:cs typeface="Calibri"/>
              <a:sym typeface="Calibri"/>
            </a:endParaRPr>
          </a:p>
          <a:p>
            <a:pPr marL="0" lvl="0" indent="0" algn="l" rtl="0">
              <a:spcBef>
                <a:spcPts val="1800"/>
              </a:spcBef>
              <a:spcAft>
                <a:spcPts val="0"/>
              </a:spcAft>
              <a:buSzPct val="80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Dataset Exploration</a:t>
            </a:r>
            <a:endParaRPr/>
          </a:p>
        </p:txBody>
      </p:sp>
      <p:sp>
        <p:nvSpPr>
          <p:cNvPr id="257" name="Google Shape;257;p20"/>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lvl="0"/>
            <a:r>
              <a:rPr lang="en-IN" dirty="0"/>
              <a:t>The dataset contains 1792 rows and 8 columns</a:t>
            </a:r>
          </a:p>
          <a:p>
            <a:pPr lvl="0"/>
            <a:r>
              <a:rPr lang="en-IN" dirty="0"/>
              <a:t>Fare is our dependent variable.</a:t>
            </a:r>
          </a:p>
          <a:p>
            <a:pPr lvl="0"/>
            <a:r>
              <a:rPr lang="en-IN" dirty="0"/>
              <a:t>We created new features from old ones.</a:t>
            </a:r>
          </a:p>
          <a:p>
            <a:pPr lvl="0"/>
            <a:r>
              <a:rPr lang="en-IN" dirty="0"/>
              <a:t>All columns were object data types we converted necessary ones into int and float.</a:t>
            </a:r>
          </a:p>
          <a:p>
            <a:pPr lvl="0"/>
            <a:r>
              <a:rPr lang="en-IN" dirty="0"/>
              <a:t>There are no null values in the dataset.</a:t>
            </a:r>
          </a:p>
          <a:p>
            <a:pPr lvl="0"/>
            <a:r>
              <a:rPr lang="en-IN" dirty="0"/>
              <a:t>Trimmed few columns</a:t>
            </a:r>
          </a:p>
          <a:p>
            <a:pPr marL="342900" lvl="0" indent="0" algn="l" rtl="0">
              <a:spcBef>
                <a:spcPts val="12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1134250" y="2075543"/>
            <a:ext cx="3025161" cy="270691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Data Cleaning &amp; Pre-processing</a:t>
            </a:r>
            <a:br>
              <a:rPr lang="en-IN"/>
            </a:br>
            <a:r>
              <a:rPr lang="en-IN"/>
              <a:t/>
            </a:r>
            <a:br>
              <a:rPr lang="en-IN"/>
            </a:br>
            <a:r>
              <a:rPr lang="en-IN"/>
              <a:t/>
            </a:r>
            <a:br>
              <a:rPr lang="en-IN"/>
            </a:br>
            <a:endParaRPr/>
          </a:p>
        </p:txBody>
      </p:sp>
      <p:sp>
        <p:nvSpPr>
          <p:cNvPr id="263" name="Google Shape;263;p21"/>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p>
            <a:pPr marL="342900" lvl="0" indent="0" algn="l" rtl="0">
              <a:spcBef>
                <a:spcPts val="1000"/>
              </a:spcBef>
              <a:spcAft>
                <a:spcPts val="0"/>
              </a:spcAft>
              <a:buNone/>
            </a:pPr>
            <a:endParaRPr/>
          </a:p>
          <a:p>
            <a:pPr marL="0" lvl="0" indent="0" algn="l" rtl="0">
              <a:spcBef>
                <a:spcPts val="1000"/>
              </a:spcBef>
              <a:spcAft>
                <a:spcPts val="0"/>
              </a:spcAft>
              <a:buSzPts val="1440"/>
              <a:buNone/>
            </a:pPr>
            <a:endParaRPr/>
          </a:p>
        </p:txBody>
      </p:sp>
      <p:sp>
        <p:nvSpPr>
          <p:cNvPr id="2" name="TextBox 1">
            <a:extLst>
              <a:ext uri="{FF2B5EF4-FFF2-40B4-BE49-F238E27FC236}">
                <a16:creationId xmlns:a16="http://schemas.microsoft.com/office/drawing/2014/main" xmlns="" id="{04C4EBC0-4615-4ADD-8B1C-2768AB996DC9}"/>
              </a:ext>
            </a:extLst>
          </p:cNvPr>
          <p:cNvSpPr txBox="1"/>
          <p:nvPr/>
        </p:nvSpPr>
        <p:spPr>
          <a:xfrm>
            <a:off x="5251756" y="838200"/>
            <a:ext cx="5190066" cy="5047536"/>
          </a:xfrm>
          <a:prstGeom prst="rect">
            <a:avLst/>
          </a:prstGeom>
          <a:noFill/>
        </p:spPr>
        <p:txBody>
          <a:bodyPr wrap="square" rtlCol="0">
            <a:spAutoFit/>
          </a:bodyPr>
          <a:lstStyle/>
          <a:p>
            <a:endParaRPr lang="en-IN" dirty="0"/>
          </a:p>
          <a:p>
            <a:r>
              <a:rPr lang="en-IN" dirty="0"/>
              <a:t>#cleaning data</a:t>
            </a:r>
          </a:p>
          <a:p>
            <a:r>
              <a:rPr lang="en-IN" dirty="0"/>
              <a:t>df["Departure Time"]=df["Departure Time"].</a:t>
            </a:r>
            <a:r>
              <a:rPr lang="en-IN" dirty="0" err="1"/>
              <a:t>str.split</a:t>
            </a:r>
            <a:r>
              <a:rPr lang="en-IN" dirty="0"/>
              <a:t>("\n").str[0]</a:t>
            </a:r>
          </a:p>
          <a:p>
            <a:r>
              <a:rPr lang="en-IN" dirty="0"/>
              <a:t>df['Arrival Time'] = df["Arrival Time"].</a:t>
            </a:r>
            <a:r>
              <a:rPr lang="en-IN" dirty="0" err="1"/>
              <a:t>str.split</a:t>
            </a:r>
            <a:r>
              <a:rPr lang="en-IN" dirty="0"/>
              <a:t>("\n").str[0]</a:t>
            </a:r>
          </a:p>
          <a:p>
            <a:r>
              <a:rPr lang="en-IN" dirty="0"/>
              <a:t>df["Departure Time"]=df["Departure Time"].</a:t>
            </a:r>
            <a:r>
              <a:rPr lang="en-IN" dirty="0" err="1"/>
              <a:t>str.split</a:t>
            </a:r>
            <a:r>
              <a:rPr lang="en-IN" dirty="0"/>
              <a:t>(":").str[0]</a:t>
            </a:r>
          </a:p>
          <a:p>
            <a:r>
              <a:rPr lang="en-IN" dirty="0"/>
              <a:t>df['Arrival Time'] = df["Arrival Time"].</a:t>
            </a:r>
            <a:r>
              <a:rPr lang="en-IN" dirty="0" err="1"/>
              <a:t>str.split</a:t>
            </a:r>
            <a:r>
              <a:rPr lang="en-IN" dirty="0"/>
              <a:t>(":").str[0]</a:t>
            </a:r>
          </a:p>
          <a:p>
            <a:r>
              <a:rPr lang="en-IN" dirty="0"/>
              <a:t>df["Numbers of stops"] = df["Numbers of stops"].</a:t>
            </a:r>
            <a:r>
              <a:rPr lang="en-IN" dirty="0" err="1"/>
              <a:t>str.split</a:t>
            </a:r>
            <a:r>
              <a:rPr lang="en-IN" dirty="0"/>
              <a:t>("\n").str[1]</a:t>
            </a:r>
          </a:p>
          <a:p>
            <a:r>
              <a:rPr lang="en-IN" dirty="0"/>
              <a:t>#departure time/arrival time</a:t>
            </a:r>
          </a:p>
          <a:p>
            <a:r>
              <a:rPr lang="en-IN" dirty="0"/>
              <a:t>df['Departure Time'] = df['Departure Time'].apply(</a:t>
            </a:r>
            <a:r>
              <a:rPr lang="en-IN" dirty="0" err="1"/>
              <a:t>flight_dep_time</a:t>
            </a:r>
            <a:r>
              <a:rPr lang="en-IN" dirty="0"/>
              <a:t>)</a:t>
            </a:r>
          </a:p>
          <a:p>
            <a:r>
              <a:rPr lang="en-IN" dirty="0"/>
              <a:t>df['Arrival Time'] = df['Arrival Time'].apply(</a:t>
            </a:r>
            <a:r>
              <a:rPr lang="en-IN" dirty="0" err="1"/>
              <a:t>flight_dep_time</a:t>
            </a:r>
            <a:r>
              <a:rPr lang="en-IN" dirty="0"/>
              <a:t>)</a:t>
            </a:r>
          </a:p>
          <a:p>
            <a:r>
              <a:rPr lang="en-IN" dirty="0"/>
              <a:t>#</a:t>
            </a:r>
            <a:r>
              <a:rPr lang="en-IN" dirty="0" err="1"/>
              <a:t>spliting</a:t>
            </a:r>
            <a:r>
              <a:rPr lang="en-IN" dirty="0"/>
              <a:t> duration in hours and minutes and converting them into int type</a:t>
            </a:r>
          </a:p>
          <a:p>
            <a:r>
              <a:rPr lang="en-IN" dirty="0"/>
              <a:t>df["H"]=df["Total Time Taken"].</a:t>
            </a:r>
            <a:r>
              <a:rPr lang="en-IN" dirty="0" err="1"/>
              <a:t>str.split</a:t>
            </a:r>
            <a:r>
              <a:rPr lang="en-IN" dirty="0"/>
              <a:t>("h").str[0]</a:t>
            </a:r>
          </a:p>
          <a:p>
            <a:r>
              <a:rPr lang="en-IN" dirty="0"/>
              <a:t>df["M"]=df["Total Time Taken"].</a:t>
            </a:r>
            <a:r>
              <a:rPr lang="en-IN" dirty="0" err="1"/>
              <a:t>str.split</a:t>
            </a:r>
            <a:r>
              <a:rPr lang="en-IN" dirty="0"/>
              <a:t>("h").str[1]</a:t>
            </a:r>
          </a:p>
          <a:p>
            <a:r>
              <a:rPr lang="en-IN" dirty="0"/>
              <a:t>df["M"]=df["M"].</a:t>
            </a:r>
            <a:r>
              <a:rPr lang="en-IN" dirty="0" err="1"/>
              <a:t>str.split</a:t>
            </a:r>
            <a:r>
              <a:rPr lang="en-IN" dirty="0"/>
              <a:t>("m").str[0]</a:t>
            </a:r>
          </a:p>
          <a:p>
            <a:r>
              <a:rPr lang="en-IN" dirty="0"/>
              <a:t>df["M"].</a:t>
            </a:r>
            <a:r>
              <a:rPr lang="en-IN" dirty="0" err="1"/>
              <a:t>fillna</a:t>
            </a:r>
            <a:r>
              <a:rPr lang="en-IN" dirty="0"/>
              <a:t>(0,inplace=True)</a:t>
            </a:r>
          </a:p>
          <a:p>
            <a:r>
              <a:rPr lang="en-IN" dirty="0" err="1"/>
              <a:t>df.drop</a:t>
            </a:r>
            <a:r>
              <a:rPr lang="en-IN" dirty="0"/>
              <a:t>(</a:t>
            </a:r>
            <a:r>
              <a:rPr lang="en-IN" dirty="0" err="1"/>
              <a:t>df.index</a:t>
            </a:r>
            <a:r>
              <a:rPr lang="en-IN" dirty="0"/>
              <a:t>[df['H'] == '5m'], </a:t>
            </a:r>
            <a:r>
              <a:rPr lang="en-IN" dirty="0" err="1"/>
              <a:t>inplace</a:t>
            </a:r>
            <a:r>
              <a:rPr lang="en-IN" dirty="0"/>
              <a:t> = True)</a:t>
            </a:r>
          </a:p>
          <a:p>
            <a:r>
              <a:rPr lang="en-IN" dirty="0" err="1"/>
              <a:t>df.replace</a:t>
            </a:r>
            <a:r>
              <a:rPr lang="en-IN" dirty="0"/>
              <a:t>(</a:t>
            </a:r>
            <a:r>
              <a:rPr lang="en-IN" dirty="0" err="1"/>
              <a:t>to_replace</a:t>
            </a:r>
            <a:r>
              <a:rPr lang="en-IN" dirty="0"/>
              <a:t>="", value='0', </a:t>
            </a:r>
            <a:r>
              <a:rPr lang="en-IN" dirty="0" err="1"/>
              <a:t>inplace</a:t>
            </a:r>
            <a:r>
              <a:rPr lang="en-IN" dirty="0"/>
              <a:t>=True)</a:t>
            </a:r>
          </a:p>
          <a:p>
            <a:r>
              <a:rPr lang="en-IN" dirty="0"/>
              <a:t>df["H"]=df["H"].</a:t>
            </a:r>
            <a:r>
              <a:rPr lang="en-IN" dirty="0" err="1"/>
              <a:t>astype</a:t>
            </a:r>
            <a:r>
              <a:rPr lang="en-IN" dirty="0"/>
              <a:t>(int)</a:t>
            </a:r>
          </a:p>
          <a:p>
            <a:r>
              <a:rPr lang="en-IN" dirty="0"/>
              <a:t>df["M"]=df["M"].</a:t>
            </a:r>
            <a:r>
              <a:rPr lang="en-IN" dirty="0" err="1"/>
              <a:t>astype</a:t>
            </a:r>
            <a:r>
              <a:rPr lang="en-IN" dirty="0"/>
              <a:t>(int)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1154955" y="1295400"/>
            <a:ext cx="2793157" cy="108494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Outliers detection</a:t>
            </a:r>
            <a:br>
              <a:rPr lang="en-IN"/>
            </a:br>
            <a:endParaRPr/>
          </a:p>
        </p:txBody>
      </p:sp>
      <p:pic>
        <p:nvPicPr>
          <p:cNvPr id="270" name="Google Shape;270;p22"/>
          <p:cNvPicPr preferRelativeResize="0"/>
          <p:nvPr/>
        </p:nvPicPr>
        <p:blipFill rotWithShape="1">
          <a:blip r:embed="rId3">
            <a:alphaModFix/>
          </a:blip>
          <a:srcRect l="1942" t="6374" r="3953" b="3831"/>
          <a:stretch/>
        </p:blipFill>
        <p:spPr>
          <a:xfrm>
            <a:off x="787400" y="2496458"/>
            <a:ext cx="3821890" cy="1981200"/>
          </a:xfrm>
          <a:prstGeom prst="rect">
            <a:avLst/>
          </a:prstGeom>
          <a:noFill/>
          <a:ln>
            <a:noFill/>
          </a:ln>
        </p:spPr>
      </p:pic>
      <p:pic>
        <p:nvPicPr>
          <p:cNvPr id="1026" name="Picture 2">
            <a:extLst>
              <a:ext uri="{FF2B5EF4-FFF2-40B4-BE49-F238E27FC236}">
                <a16:creationId xmlns:a16="http://schemas.microsoft.com/office/drawing/2014/main" xmlns="" id="{6345D54B-9808-4A75-A765-42F53635B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686" y="1837871"/>
            <a:ext cx="7045314" cy="3541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Correlation of variables using heatmap</a:t>
            </a:r>
            <a:endParaRPr/>
          </a:p>
        </p:txBody>
      </p:sp>
      <p:sp>
        <p:nvSpPr>
          <p:cNvPr id="277" name="Google Shape;277;p23"/>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14630"/>
            <a:r>
              <a:rPr lang="en-US" dirty="0"/>
              <a:t>#fare is highly correlated with time taken</a:t>
            </a:r>
            <a:endParaRPr dirty="0"/>
          </a:p>
        </p:txBody>
      </p:sp>
      <p:pic>
        <p:nvPicPr>
          <p:cNvPr id="2050" name="Picture 2">
            <a:extLst>
              <a:ext uri="{FF2B5EF4-FFF2-40B4-BE49-F238E27FC236}">
                <a16:creationId xmlns:a16="http://schemas.microsoft.com/office/drawing/2014/main" xmlns="" id="{7D81A7E9-3D8F-4FEB-83B7-6EAC2C330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324" y="1583855"/>
            <a:ext cx="6728127" cy="44420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Hyperparameter Tunning</a:t>
            </a:r>
            <a:endParaRPr/>
          </a:p>
        </p:txBody>
      </p:sp>
      <p:sp>
        <p:nvSpPr>
          <p:cNvPr id="291" name="Google Shape;291;p25"/>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120"/>
              <a:buFont typeface="Arial"/>
              <a:buChar char="•"/>
            </a:pPr>
            <a:r>
              <a:rPr lang="en-IN"/>
              <a:t>GridsearchCv has been used for hyperparameter tunning</a:t>
            </a:r>
            <a:endParaRPr/>
          </a:p>
          <a:p>
            <a:pPr marL="285750" lvl="0" indent="-285750" algn="l" rtl="0">
              <a:spcBef>
                <a:spcPts val="1000"/>
              </a:spcBef>
              <a:spcAft>
                <a:spcPts val="0"/>
              </a:spcAft>
              <a:buSzPts val="1120"/>
              <a:buFont typeface="Arial"/>
              <a:buChar char="•"/>
            </a:pPr>
            <a:r>
              <a:rPr lang="en-IN"/>
              <a:t>Then the model was retrained with the best parameters</a:t>
            </a:r>
            <a:endParaRPr/>
          </a:p>
          <a:p>
            <a:pPr marL="285750" lvl="0" indent="-285750" algn="l" rtl="0">
              <a:spcBef>
                <a:spcPts val="1000"/>
              </a:spcBef>
              <a:spcAft>
                <a:spcPts val="0"/>
              </a:spcAft>
              <a:buSzPts val="1120"/>
              <a:buFont typeface="Arial"/>
              <a:buChar char="•"/>
            </a:pPr>
            <a:endParaRPr/>
          </a:p>
          <a:p>
            <a:pPr marL="285750" lvl="0" indent="-214630" algn="l" rtl="0">
              <a:spcBef>
                <a:spcPts val="1000"/>
              </a:spcBef>
              <a:spcAft>
                <a:spcPts val="0"/>
              </a:spcAft>
              <a:buSzPts val="1120"/>
              <a:buFont typeface="Arial"/>
              <a:buNone/>
            </a:pPr>
            <a:endParaRPr/>
          </a:p>
        </p:txBody>
      </p:sp>
      <p:pic>
        <p:nvPicPr>
          <p:cNvPr id="3" name="Picture 2">
            <a:extLst>
              <a:ext uri="{FF2B5EF4-FFF2-40B4-BE49-F238E27FC236}">
                <a16:creationId xmlns:a16="http://schemas.microsoft.com/office/drawing/2014/main" xmlns="" id="{5C5FFEB8-6B6F-4703-8E40-51B95A1CC880}"/>
              </a:ext>
            </a:extLst>
          </p:cNvPr>
          <p:cNvPicPr>
            <a:picLocks noChangeAspect="1"/>
          </p:cNvPicPr>
          <p:nvPr/>
        </p:nvPicPr>
        <p:blipFill>
          <a:blip r:embed="rId3"/>
          <a:stretch>
            <a:fillRect/>
          </a:stretch>
        </p:blipFill>
        <p:spPr>
          <a:xfrm>
            <a:off x="5379252" y="620786"/>
            <a:ext cx="6149873" cy="56164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IN"/>
              <a:t>CONCLUSION</a:t>
            </a:r>
            <a:endParaRPr/>
          </a:p>
        </p:txBody>
      </p:sp>
      <p:sp>
        <p:nvSpPr>
          <p:cNvPr id="298" name="Google Shape;298;p26"/>
          <p:cNvSpPr txBox="1">
            <a:spLocks noGrp="1"/>
          </p:cNvSpPr>
          <p:nvPr>
            <p:ph type="body" idx="1"/>
          </p:nvPr>
        </p:nvSpPr>
        <p:spPr>
          <a:xfrm>
            <a:off x="1683170" y="2603500"/>
            <a:ext cx="8825659" cy="3416300"/>
          </a:xfrm>
          <a:prstGeom prst="rect">
            <a:avLst/>
          </a:prstGeom>
          <a:noFill/>
          <a:ln>
            <a:noFill/>
          </a:ln>
        </p:spPr>
        <p:txBody>
          <a:bodyPr spcFirstLastPara="1" wrap="square" lIns="91425" tIns="45700" rIns="91425" bIns="45700" anchor="t" anchorCtr="0">
            <a:normAutofit/>
          </a:bodyPr>
          <a:lstStyle/>
          <a:p>
            <a:pPr marL="0" lvl="0" indent="0" algn="ctr" rtl="0">
              <a:lnSpc>
                <a:spcPct val="106000"/>
              </a:lnSpc>
              <a:spcBef>
                <a:spcPts val="1200"/>
              </a:spcBef>
              <a:spcAft>
                <a:spcPts val="0"/>
              </a:spcAft>
              <a:buClr>
                <a:schemeClr val="dk1"/>
              </a:buClr>
              <a:buSzPts val="1100"/>
              <a:buFont typeface="Arial"/>
              <a:buNone/>
            </a:pPr>
            <a:r>
              <a:rPr lang="en-IN" sz="1300" dirty="0">
                <a:solidFill>
                  <a:schemeClr val="dk1"/>
                </a:solidFill>
                <a:latin typeface="Arial"/>
                <a:ea typeface="Arial"/>
                <a:cs typeface="Arial"/>
                <a:sym typeface="Arial"/>
              </a:rPr>
              <a:t>This research  showed the model training process for the prediction of the  Price. One of the objectives of the paper was to check the important variable for the prediction of the price and how these variables describe the price. Through model training and evaluating its performance. </a:t>
            </a:r>
            <a:r>
              <a:rPr lang="en-IN" sz="1300" dirty="0" err="1">
                <a:solidFill>
                  <a:schemeClr val="dk1"/>
                </a:solidFill>
                <a:latin typeface="Arial"/>
                <a:ea typeface="Arial"/>
                <a:cs typeface="Arial"/>
                <a:sym typeface="Arial"/>
              </a:rPr>
              <a:t>RandomForestRegressor</a:t>
            </a:r>
            <a:r>
              <a:rPr lang="en-IN" sz="1300" dirty="0">
                <a:solidFill>
                  <a:schemeClr val="dk1"/>
                </a:solidFill>
                <a:latin typeface="Arial"/>
                <a:ea typeface="Arial"/>
                <a:cs typeface="Arial"/>
                <a:sym typeface="Arial"/>
              </a:rPr>
              <a:t> proved to be as best model. As the difference between the r2score and cross validation score was minimum. This project has increased my understanding of the concept. During the research I came across various challenges and while solving them I learned a lot of new things. For example. How to plot different charts. For example, I learned how to plot subplot. I learned new libraries and how to use them. I explored various methods for feature selection. Also, I came to understand how can multicollinearity can cause problem during the model training. The limitation of the solution provided is that the data carried a lot of unrealistic values. Apart from that my laptop took to much time while running certain command where I lost a lot of precious time. </a:t>
            </a:r>
            <a:endParaRPr sz="1300" dirty="0">
              <a:solidFill>
                <a:schemeClr val="dk1"/>
              </a:solidFill>
              <a:latin typeface="Arial"/>
              <a:ea typeface="Arial"/>
              <a:cs typeface="Arial"/>
              <a:sym typeface="Arial"/>
            </a:endParaRPr>
          </a:p>
          <a:p>
            <a:pPr marL="0" lvl="0" indent="0" algn="ctr" rtl="0">
              <a:spcBef>
                <a:spcPts val="12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Noto Sans Symbols</vt:lpstr>
      <vt:lpstr>Calibri</vt:lpstr>
      <vt:lpstr>Ion Boardroom</vt:lpstr>
      <vt:lpstr>Problem and objective</vt:lpstr>
      <vt:lpstr>Dataset Exploration</vt:lpstr>
      <vt:lpstr>Data Cleaning &amp; Pre-processing   </vt:lpstr>
      <vt:lpstr>Outliers detection </vt:lpstr>
      <vt:lpstr>Correlation of variables using heatmap</vt:lpstr>
      <vt:lpstr>Hyperparameter Tunning</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and objective</dc:title>
  <dc:creator>Bhavesh Kharve</dc:creator>
  <cp:lastModifiedBy>Windows User</cp:lastModifiedBy>
  <cp:revision>2</cp:revision>
  <dcterms:modified xsi:type="dcterms:W3CDTF">2021-10-28T06:49:56Z</dcterms:modified>
</cp:coreProperties>
</file>