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79" r:id="rId12"/>
    <p:sldId id="281" r:id="rId13"/>
    <p:sldId id="283" r:id="rId14"/>
    <p:sldId id="284" r:id="rId15"/>
    <p:sldId id="285" r:id="rId16"/>
    <p:sldId id="287" r:id="rId17"/>
    <p:sldId id="288" r:id="rId18"/>
  </p:sldIdLst>
  <p:sldSz cx="9144000" cy="5143500" type="screen16x9"/>
  <p:notesSz cx="6858000" cy="9144000"/>
  <p:embeddedFontLst>
    <p:embeddedFont>
      <p:font typeface="Economica" panose="020B060402020202020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3" autoAdjust="0"/>
  </p:normalViewPr>
  <p:slideViewPr>
    <p:cSldViewPr snapToGrid="0">
      <p:cViewPr varScale="1">
        <p:scale>
          <a:sx n="86" d="100"/>
          <a:sy n="86" d="100"/>
        </p:scale>
        <p:origin x="38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68458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254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8c2cc41fd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8c2cc41fd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001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8c2cc41fd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8c2cc41fd_3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206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8c2cc41fd_3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8c2cc41fd_3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999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8c2cc41fd_3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c8c2cc41fd_3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020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8c2cc41fd_3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8c2cc41fd_3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857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8c2cc41fd_3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c8c2cc41fd_3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0940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c8c2cc41fd_3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c8c2cc41fd_3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687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8c2cc41fd_3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8c2cc41fd_3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402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8c2cc41fd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8c2cc41fd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646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8c2cc41fd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8c2cc41fd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65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8c2cc41fd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8c2cc41fd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940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8c2cc41fd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8c2cc41fd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732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8c2cc41fd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8c2cc41fd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422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8c2cc41fd_0_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8c2cc41fd_0_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093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8c2cc41f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8c2cc41f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763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8c2cc41fd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8c2cc41fd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985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Housing </a:t>
            </a:r>
            <a:r>
              <a:rPr lang="en" dirty="0"/>
              <a:t>Price  Prediction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Helping to find the right Property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311700" y="123050"/>
            <a:ext cx="8520600" cy="4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 sz="2500" b="1" dirty="0">
                <a:latin typeface="Calibri"/>
                <a:ea typeface="Calibri"/>
                <a:cs typeface="Calibri"/>
                <a:sym typeface="Calibri"/>
              </a:rPr>
              <a:t>GrLivArea vs SalePrice</a:t>
            </a:r>
            <a:endParaRPr sz="2500" dirty="0"/>
          </a:p>
        </p:txBody>
      </p:sp>
      <p:sp>
        <p:nvSpPr>
          <p:cNvPr id="171" name="Google Shape;171;p29"/>
          <p:cNvSpPr txBox="1">
            <a:spLocks noGrp="1"/>
          </p:cNvSpPr>
          <p:nvPr>
            <p:ph type="body" idx="1"/>
          </p:nvPr>
        </p:nvSpPr>
        <p:spPr>
          <a:xfrm>
            <a:off x="311700" y="3057525"/>
            <a:ext cx="8520600" cy="1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-IN" sz="1500" dirty="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IN" sz="1500" dirty="0" err="1">
                <a:latin typeface="Calibri"/>
                <a:ea typeface="Calibri"/>
                <a:cs typeface="Calibri"/>
                <a:sym typeface="Calibri"/>
              </a:rPr>
              <a:t>GrLivArea</a:t>
            </a:r>
            <a:r>
              <a:rPr lang="en-IN" sz="1500" dirty="0">
                <a:latin typeface="Calibri"/>
                <a:ea typeface="Calibri"/>
                <a:cs typeface="Calibri"/>
                <a:sym typeface="Calibri"/>
              </a:rPr>
              <a:t> feature is showing a very good positive correlation with the </a:t>
            </a:r>
            <a:r>
              <a:rPr lang="en-IN" sz="1500" dirty="0" err="1">
                <a:latin typeface="Calibri"/>
                <a:ea typeface="Calibri"/>
                <a:cs typeface="Calibri"/>
                <a:sym typeface="Calibri"/>
              </a:rPr>
              <a:t>SalePrice</a:t>
            </a:r>
            <a:r>
              <a:rPr lang="en-IN" sz="15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695A366-3E14-437A-BB52-ABFB3D6A7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50" y="329450"/>
            <a:ext cx="4686300" cy="24351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>
            <a:spLocks noGrp="1"/>
          </p:cNvSpPr>
          <p:nvPr>
            <p:ph type="title"/>
          </p:nvPr>
        </p:nvSpPr>
        <p:spPr>
          <a:xfrm>
            <a:off x="311700" y="144475"/>
            <a:ext cx="8520600" cy="5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Calibri"/>
                <a:ea typeface="Calibri"/>
                <a:cs typeface="Calibri"/>
                <a:sym typeface="Calibri"/>
              </a:rPr>
              <a:t>Correlation of Features with Target variable</a:t>
            </a:r>
            <a:endParaRPr sz="25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6"/>
          <p:cNvSpPr txBox="1">
            <a:spLocks noGrp="1"/>
          </p:cNvSpPr>
          <p:nvPr>
            <p:ph type="body" idx="1"/>
          </p:nvPr>
        </p:nvSpPr>
        <p:spPr>
          <a:xfrm>
            <a:off x="311700" y="3300413"/>
            <a:ext cx="8520600" cy="1278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endParaRPr lang="en-IN" sz="1500" dirty="0">
              <a:latin typeface="Calibri"/>
              <a:ea typeface="Calibri"/>
              <a:cs typeface="Calibri"/>
              <a:sym typeface="Calibri"/>
            </a:endParaRPr>
          </a:p>
          <a:p>
            <a:pPr marL="742950" indent="-285750">
              <a:lnSpc>
                <a:spcPct val="107916"/>
              </a:lnSpc>
              <a:spcBef>
                <a:spcPts val="800"/>
              </a:spcBef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OverallQual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GrLivArea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GarageCars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GarageArea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TotalBsmtSF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1stFlrSF,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FullBath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some of the highly correlated features with the target variable.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6D8218A-8F73-4BFB-8592-EF38FBAD2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56" y="643691"/>
            <a:ext cx="7415213" cy="26567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>
            <a:spLocks noGrp="1"/>
          </p:cNvSpPr>
          <p:nvPr>
            <p:ph type="title"/>
          </p:nvPr>
        </p:nvSpPr>
        <p:spPr>
          <a:xfrm>
            <a:off x="311700" y="165900"/>
            <a:ext cx="85206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Outliers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8"/>
          <p:cNvSpPr txBox="1">
            <a:spLocks noGrp="1"/>
          </p:cNvSpPr>
          <p:nvPr>
            <p:ph type="body" idx="1"/>
          </p:nvPr>
        </p:nvSpPr>
        <p:spPr>
          <a:xfrm>
            <a:off x="4572000" y="1157300"/>
            <a:ext cx="4260300" cy="3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 dirty="0">
                <a:latin typeface="Calibri"/>
                <a:ea typeface="Calibri"/>
                <a:cs typeface="Calibri"/>
                <a:sym typeface="Calibri"/>
              </a:rPr>
              <a:t>As per Z-Score method, the Total percentage of outliers in the data is 33%.</a:t>
            </a:r>
            <a:endParaRPr sz="15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 dirty="0">
                <a:latin typeface="Calibri"/>
                <a:ea typeface="Calibri"/>
                <a:cs typeface="Calibri"/>
                <a:sym typeface="Calibri"/>
              </a:rPr>
              <a:t>Since there is a large percentage of data as outliers, these outliers could be natural outliers.</a:t>
            </a:r>
            <a:endParaRPr sz="15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5489330-5F9C-42EF-9C03-AD5203162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04" y="675000"/>
            <a:ext cx="3254396" cy="413676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>
            <a:spLocks noGrp="1"/>
          </p:cNvSpPr>
          <p:nvPr>
            <p:ph type="title"/>
          </p:nvPr>
        </p:nvSpPr>
        <p:spPr>
          <a:xfrm>
            <a:off x="231125" y="404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Assumptions Made for Data Cleaning activities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0"/>
          <p:cNvSpPr txBox="1">
            <a:spLocks noGrp="1"/>
          </p:cNvSpPr>
          <p:nvPr>
            <p:ph type="body" idx="1"/>
          </p:nvPr>
        </p:nvSpPr>
        <p:spPr>
          <a:xfrm>
            <a:off x="311700" y="977425"/>
            <a:ext cx="8520600" cy="35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Id is a unique identifier for each house. Hence dropped it.</a:t>
            </a:r>
          </a:p>
          <a:p>
            <a:pPr marL="140018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I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IN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YearBuilt</a:t>
            </a:r>
            <a:r>
              <a:rPr lang="en-I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YearRemodAdd</a:t>
            </a:r>
            <a:r>
              <a:rPr lang="en-I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GarageYrBlt</a:t>
            </a:r>
            <a:r>
              <a:rPr lang="en-I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YrSold</a:t>
            </a:r>
            <a:r>
              <a:rPr lang="en-I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MoSold</a:t>
            </a:r>
            <a:r>
              <a:rPr lang="en-I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are all year and month data. But these are considered as categorical data while solving.</a:t>
            </a: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endParaRPr lang="en-IN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I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missing values in some of the categorical features were because the house did not have that feature.</a:t>
            </a: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endParaRPr lang="en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Large numerical outlier values could be natural variations in the data.</a:t>
            </a: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Steps taken to complete the Project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4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Performed data cleaning based on the information provided and assumptions made.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endParaRPr lang="en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Performed MinMaxScaler based scaling transformation.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endParaRPr lang="en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Performed Yeo Johnson based transformation using ‘PowerTransformer’ to remove the skewness in the data.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endParaRPr lang="en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Trained and validated different Machine Learning classification models(base and ensemble models) to select a suitable model.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endParaRPr lang="en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Chose the final model based on R2 score and Mean Squared Error metrics.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>
            <a:spLocks noGrp="1"/>
          </p:cNvSpPr>
          <p:nvPr>
            <p:ph type="title"/>
          </p:nvPr>
        </p:nvSpPr>
        <p:spPr>
          <a:xfrm>
            <a:off x="311700" y="455250"/>
            <a:ext cx="8520600" cy="5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Model score comparison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Simple Models(left) and Ensemble models(right)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EA9150E-7590-4ED8-B0AC-8A20B380A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12" y="943200"/>
            <a:ext cx="4037393" cy="398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0B85F57-BE8F-46BF-A819-787E9B8E2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072" y="943200"/>
            <a:ext cx="4055116" cy="400423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Finalized Model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The final model used is </a:t>
            </a: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XGBRegressor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The tuned hyper parameters used are: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objective = '</a:t>
            </a: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reg:squarederror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’, 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max_depth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=2, 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learning_rate=0.1, 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max_features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 = 'auto’, 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n_estimators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=270</a:t>
            </a:r>
            <a:endParaRPr lang="en"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200" dirty="0" err="1">
                <a:latin typeface="Calibri"/>
                <a:ea typeface="Calibri"/>
                <a:cs typeface="Calibri"/>
                <a:sym typeface="Calibri"/>
              </a:rPr>
              <a:t>crossval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score of the final model with the whole train data is: 0.883 and the Variance is: 0.00073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R2 score of whole Train data: 0.95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Mean Square Error of whole Train data: 0.00079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XGBRegressor is giving slightly a better result than Ridge and GradientBoostingRegressor. The R2 score and MSE of XGB is better t</a:t>
            </a:r>
            <a:r>
              <a:rPr lang="en-IN" dirty="0"/>
              <a:t>ha</a:t>
            </a:r>
            <a:r>
              <a:rPr lang="en" dirty="0"/>
              <a:t>n the other models.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performance shows low bias and low variance.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OverallQual</a:t>
            </a:r>
            <a:r>
              <a:rPr lang="en-IN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Fireplaces,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GrLivArea</a:t>
            </a:r>
            <a:r>
              <a:rPr lang="en-IN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TotalBsmtSF</a:t>
            </a:r>
            <a:r>
              <a:rPr lang="en-IN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GarageCars</a:t>
            </a:r>
            <a:r>
              <a:rPr lang="en-IN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FullBath</a:t>
            </a:r>
            <a:r>
              <a:rPr lang="en-IN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OverallCond</a:t>
            </a:r>
            <a:r>
              <a:rPr lang="en-IN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BsmtFinSF1,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LotArea</a:t>
            </a:r>
            <a:r>
              <a:rPr lang="en-IN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BsmtFullBath</a:t>
            </a:r>
            <a:r>
              <a:rPr lang="en-IN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are the most influential Features to predict the target variable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SalePrice</a:t>
            </a:r>
            <a:r>
              <a:rPr lang="en-IN" b="0" i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Problem Statement And Understanding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US-based housing company named Surprise Housing has decided to enter the Australian market. 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company uses data analytics to purchase houses at a price below their actual values and flip them at a higher price. 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company has collected a data set from the sale of houses in Australia in order to analyze and predict the sale prices.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company is looking at prospective properties to buy houses to enter the market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This is a regression problem. The target variable contains numeric integers in a large scale.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Variable Data-types: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There are integer, float and objects types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endParaRPr lang="en-US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Null Values: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There are Null values in the dataset.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endParaRPr lang="en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Shape: 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There are 1460 records and 80 features + 1 target variable in the train data. There are 202 records and 80 features in the test data.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endParaRPr lang="en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The dataset has both numerical and categorical features.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Exploratory Data Analysis Cont.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Descriptive Statistics: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There are some outliers in the dataset.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 the numerical variables are moderately skewed. The means of the variables are larger than their medians.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numerical variables are in different scales.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Some of the variables have high standard deviation.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There are some extreme outliers in the data based on the max values and the values in the 1st, 2nd and 3rd Quartiles.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Extensive Data cleaning was performed on majority of the variables.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20731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Visualizations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Distribution of the Variables before(left) and after(right) cleaning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4E17047-E225-41E6-A37A-C4C33E819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53" y="1007458"/>
            <a:ext cx="3705597" cy="3481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71A1F63-BCD4-465E-859D-5A2B168AF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75" y="996383"/>
            <a:ext cx="3564694" cy="34914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127175"/>
            <a:ext cx="8520600" cy="4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/>
              <a:t>LotArea vs SalePrice</a:t>
            </a:r>
            <a:endParaRPr sz="2500" b="1" dirty="0"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3153975"/>
            <a:ext cx="8520600" cy="14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-IN" sz="1500" dirty="0" err="1">
                <a:latin typeface="Calibri"/>
                <a:ea typeface="Calibri"/>
                <a:cs typeface="Calibri"/>
                <a:sym typeface="Calibri"/>
              </a:rPr>
              <a:t>LotArea</a:t>
            </a:r>
            <a:r>
              <a:rPr lang="en-IN" sz="1500" dirty="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IN" sz="1500" dirty="0" err="1">
                <a:latin typeface="Calibri"/>
                <a:ea typeface="Calibri"/>
                <a:cs typeface="Calibri"/>
                <a:sym typeface="Calibri"/>
              </a:rPr>
              <a:t>SalePrice</a:t>
            </a:r>
            <a:r>
              <a:rPr lang="en-IN" sz="1500" dirty="0">
                <a:latin typeface="Calibri"/>
                <a:ea typeface="Calibri"/>
                <a:cs typeface="Calibri"/>
                <a:sym typeface="Calibri"/>
              </a:rPr>
              <a:t> are positively correlated.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-IN" sz="1500" dirty="0">
                <a:latin typeface="Calibri"/>
                <a:cs typeface="Calibri"/>
                <a:sym typeface="Calibri"/>
              </a:rPr>
              <a:t>There are some outliers.</a:t>
            </a:r>
            <a:endParaRPr sz="1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1F1392B-8DE0-49C2-97F5-C0DAF4BA4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219" y="564226"/>
            <a:ext cx="4667250" cy="2589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123050"/>
            <a:ext cx="8520600" cy="48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 sz="2500" b="1" dirty="0">
                <a:latin typeface="Calibri"/>
                <a:ea typeface="Calibri"/>
                <a:cs typeface="Calibri"/>
                <a:sym typeface="Calibri"/>
              </a:rPr>
              <a:t>OverallQual vs SalePrice</a:t>
            </a:r>
            <a:endParaRPr sz="2500" b="1" dirty="0"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3314700"/>
            <a:ext cx="8520600" cy="1264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There is a very good positive correlation between the </a:t>
            </a:r>
            <a:r>
              <a:rPr lang="en-IN" dirty="0" err="1">
                <a:latin typeface="Calibri"/>
                <a:ea typeface="Calibri"/>
                <a:cs typeface="Calibri"/>
                <a:sym typeface="Calibri"/>
              </a:rPr>
              <a:t>OverallQual</a:t>
            </a: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IN" dirty="0" err="1">
                <a:latin typeface="Calibri"/>
                <a:ea typeface="Calibri"/>
                <a:cs typeface="Calibri"/>
                <a:sym typeface="Calibri"/>
              </a:rPr>
              <a:t>SalePrice</a:t>
            </a: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E0C7656-81EF-442E-A387-CDEBFAA4F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5" y="448900"/>
            <a:ext cx="4667250" cy="27336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133750"/>
            <a:ext cx="8520600" cy="47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 sz="2500" b="1" dirty="0">
                <a:latin typeface="Calibri"/>
                <a:ea typeface="Calibri"/>
                <a:cs typeface="Calibri"/>
                <a:sym typeface="Calibri"/>
              </a:rPr>
              <a:t>FullBath vs SalePrice</a:t>
            </a:r>
            <a:endParaRPr sz="25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3270231"/>
            <a:ext cx="8520600" cy="13088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IN" dirty="0" err="1">
                <a:latin typeface="Calibri"/>
                <a:ea typeface="Calibri"/>
                <a:cs typeface="Calibri"/>
                <a:sym typeface="Calibri"/>
              </a:rPr>
              <a:t>FullBath</a:t>
            </a: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 also has a positive correlation with </a:t>
            </a:r>
            <a:r>
              <a:rPr lang="en-IN" dirty="0" err="1">
                <a:latin typeface="Calibri"/>
                <a:ea typeface="Calibri"/>
                <a:cs typeface="Calibri"/>
                <a:sym typeface="Calibri"/>
              </a:rPr>
              <a:t>SalePrice</a:t>
            </a: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87F7571-E4E3-49BE-B8CD-48704B27F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396463"/>
            <a:ext cx="4629150" cy="26110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695</Words>
  <Application>Microsoft Office PowerPoint</Application>
  <PresentationFormat>On-screen Show (16:9)</PresentationFormat>
  <Paragraphs>82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Economica</vt:lpstr>
      <vt:lpstr>Calibri</vt:lpstr>
      <vt:lpstr>Open Sans</vt:lpstr>
      <vt:lpstr>Times New Roman</vt:lpstr>
      <vt:lpstr>Luxe</vt:lpstr>
      <vt:lpstr>Housing Price  Prediction</vt:lpstr>
      <vt:lpstr>Problem Statement And Understanding</vt:lpstr>
      <vt:lpstr>Exploratory Data Analysis</vt:lpstr>
      <vt:lpstr>Exploratory Data Analysis Cont.</vt:lpstr>
      <vt:lpstr>Visualizations</vt:lpstr>
      <vt:lpstr>Distribution of the Variables before(left) and after(right) cleaning</vt:lpstr>
      <vt:lpstr>LotArea vs SalePrice</vt:lpstr>
      <vt:lpstr>OverallQual vs SalePrice</vt:lpstr>
      <vt:lpstr>FullBath vs SalePrice</vt:lpstr>
      <vt:lpstr>GrLivArea vs SalePrice</vt:lpstr>
      <vt:lpstr>Correlation of Features with Target variable</vt:lpstr>
      <vt:lpstr>Outliers</vt:lpstr>
      <vt:lpstr>Assumptions Made for Data Cleaning activities</vt:lpstr>
      <vt:lpstr>Steps taken to complete the Project</vt:lpstr>
      <vt:lpstr>Model score comparison Simple Models(left) and Ensemble models(right)</vt:lpstr>
      <vt:lpstr>Finalized Model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Loan Fraud Prediction</dc:title>
  <dc:creator>bhaveshshety4@gmail.com</dc:creator>
  <cp:lastModifiedBy>Windows User</cp:lastModifiedBy>
  <cp:revision>10</cp:revision>
  <dcterms:modified xsi:type="dcterms:W3CDTF">2021-09-18T08:39:22Z</dcterms:modified>
</cp:coreProperties>
</file>