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4" d="100"/>
          <a:sy n="84" d="100"/>
        </p:scale>
        <p:origin x="1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6F03AE-79CE-419B-B449-B3F11669B078}"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236731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F03AE-79CE-419B-B449-B3F11669B078}"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271140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F03AE-79CE-419B-B449-B3F11669B078}"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3723733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F03AE-79CE-419B-B449-B3F11669B078}"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A2AE-2514-45E5-A3E7-57E6F600021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8275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F03AE-79CE-419B-B449-B3F11669B078}"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196929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6F03AE-79CE-419B-B449-B3F11669B078}"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362001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6F03AE-79CE-419B-B449-B3F11669B078}"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410800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F03AE-79CE-419B-B449-B3F11669B078}"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2133341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F03AE-79CE-419B-B449-B3F11669B078}"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275510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F03AE-79CE-419B-B449-B3F11669B078}"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517076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F03AE-79CE-419B-B449-B3F11669B078}"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50662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6F03AE-79CE-419B-B449-B3F11669B078}"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54236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6F03AE-79CE-419B-B449-B3F11669B078}" type="datetimeFigureOut">
              <a:rPr lang="en-IN" smtClean="0"/>
              <a:t>26-05-2021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291487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6F03AE-79CE-419B-B449-B3F11669B078}"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199552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F03AE-79CE-419B-B449-B3F11669B078}" type="datetimeFigureOut">
              <a:rPr lang="en-IN" smtClean="0"/>
              <a:t>26-05-2021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378809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F03AE-79CE-419B-B449-B3F11669B078}"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60239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F03AE-79CE-419B-B449-B3F11669B078}"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A2AE-2514-45E5-A3E7-57E6F6000219}" type="slidenum">
              <a:rPr lang="en-IN" smtClean="0"/>
              <a:t>‹#›</a:t>
            </a:fld>
            <a:endParaRPr lang="en-IN"/>
          </a:p>
        </p:txBody>
      </p:sp>
    </p:spTree>
    <p:extLst>
      <p:ext uri="{BB962C8B-B14F-4D97-AF65-F5344CB8AC3E}">
        <p14:creationId xmlns:p14="http://schemas.microsoft.com/office/powerpoint/2010/main" val="160922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6F03AE-79CE-419B-B449-B3F11669B078}" type="datetimeFigureOut">
              <a:rPr lang="en-IN" smtClean="0"/>
              <a:t>26-05-2021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46A2AE-2514-45E5-A3E7-57E6F6000219}" type="slidenum">
              <a:rPr lang="en-IN" smtClean="0"/>
              <a:t>‹#›</a:t>
            </a:fld>
            <a:endParaRPr lang="en-IN"/>
          </a:p>
        </p:txBody>
      </p:sp>
    </p:spTree>
    <p:extLst>
      <p:ext uri="{BB962C8B-B14F-4D97-AF65-F5344CB8AC3E}">
        <p14:creationId xmlns:p14="http://schemas.microsoft.com/office/powerpoint/2010/main" val="29456859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ournaldev.com/21479/android-augmented-reality-arcore-example" TargetMode="External"/><Relationship Id="rId2" Type="http://schemas.openxmlformats.org/officeDocument/2006/relationships/hyperlink" Target="https://developers.google.com/ar/develop/java/quickstart" TargetMode="External"/><Relationship Id="rId1" Type="http://schemas.openxmlformats.org/officeDocument/2006/relationships/slideLayout" Target="../slideLayouts/slideLayout2.xml"/><Relationship Id="rId5" Type="http://schemas.openxmlformats.org/officeDocument/2006/relationships/hyperlink" Target="https://library.vuforia.com/" TargetMode="External"/><Relationship Id="rId4" Type="http://schemas.openxmlformats.org/officeDocument/2006/relationships/hyperlink" Target="https://code.tutsplus.com/tutorials/android-sdk-augmented-reality-camera-sensor-setup--mobile-787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C1A8-7699-4FEC-B987-518107F2B147}"/>
              </a:ext>
            </a:extLst>
          </p:cNvPr>
          <p:cNvSpPr>
            <a:spLocks noGrp="1"/>
          </p:cNvSpPr>
          <p:nvPr>
            <p:ph type="ctrTitle"/>
          </p:nvPr>
        </p:nvSpPr>
        <p:spPr>
          <a:xfrm>
            <a:off x="932329" y="406400"/>
            <a:ext cx="9001462" cy="2387600"/>
          </a:xfrm>
        </p:spPr>
        <p:txBody>
          <a:bodyPr>
            <a:normAutofit/>
          </a:bodyPr>
          <a:lstStyle/>
          <a:p>
            <a:r>
              <a:rPr lang="en-IN" sz="5400" dirty="0"/>
              <a:t>AR SMART NEWSPAPER</a:t>
            </a:r>
          </a:p>
        </p:txBody>
      </p:sp>
      <p:sp>
        <p:nvSpPr>
          <p:cNvPr id="3" name="Subtitle 2">
            <a:extLst>
              <a:ext uri="{FF2B5EF4-FFF2-40B4-BE49-F238E27FC236}">
                <a16:creationId xmlns:a16="http://schemas.microsoft.com/office/drawing/2014/main" id="{DA453223-8DA9-4BFB-B323-F30A1E0AA61D}"/>
              </a:ext>
            </a:extLst>
          </p:cNvPr>
          <p:cNvSpPr>
            <a:spLocks noGrp="1"/>
          </p:cNvSpPr>
          <p:nvPr>
            <p:ph type="subTitle" idx="1"/>
          </p:nvPr>
        </p:nvSpPr>
        <p:spPr>
          <a:xfrm>
            <a:off x="932329" y="3236120"/>
            <a:ext cx="9001462" cy="1655762"/>
          </a:xfrm>
        </p:spPr>
        <p:txBody>
          <a:bodyPr>
            <a:normAutofit fontScale="92500" lnSpcReduction="10000"/>
          </a:bodyPr>
          <a:lstStyle/>
          <a:p>
            <a:endParaRPr lang="en-IN" dirty="0"/>
          </a:p>
          <a:p>
            <a:pPr lvl="1" algn="r"/>
            <a:r>
              <a:rPr lang="en-IN" dirty="0"/>
              <a:t>1)SHUBHAM PATIL (58)</a:t>
            </a:r>
          </a:p>
          <a:p>
            <a:pPr lvl="1" algn="r"/>
            <a:r>
              <a:rPr lang="en-IN" dirty="0"/>
              <a:t>2)BHAVESH PATIL (55)</a:t>
            </a:r>
          </a:p>
          <a:p>
            <a:pPr lvl="1" algn="r"/>
            <a:r>
              <a:rPr lang="en-IN" dirty="0"/>
              <a:t>3)DHIRAJ NAIK  (48)</a:t>
            </a:r>
          </a:p>
          <a:p>
            <a:endParaRPr lang="en-IN" dirty="0"/>
          </a:p>
        </p:txBody>
      </p:sp>
    </p:spTree>
    <p:extLst>
      <p:ext uri="{BB962C8B-B14F-4D97-AF65-F5344CB8AC3E}">
        <p14:creationId xmlns:p14="http://schemas.microsoft.com/office/powerpoint/2010/main" val="352196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9FCE-100B-4667-8C7D-A2ED8DB19137}"/>
              </a:ext>
            </a:extLst>
          </p:cNvPr>
          <p:cNvSpPr>
            <a:spLocks noGrp="1"/>
          </p:cNvSpPr>
          <p:nvPr>
            <p:ph type="title"/>
          </p:nvPr>
        </p:nvSpPr>
        <p:spPr>
          <a:xfrm>
            <a:off x="913795" y="152400"/>
            <a:ext cx="10353761" cy="1326321"/>
          </a:xfrm>
        </p:spPr>
        <p:txBody>
          <a:bodyPr/>
          <a:lstStyle/>
          <a:p>
            <a:r>
              <a:rPr lang="en-IN" dirty="0"/>
              <a:t>REFERENCE</a:t>
            </a:r>
          </a:p>
        </p:txBody>
      </p:sp>
      <p:sp>
        <p:nvSpPr>
          <p:cNvPr id="3" name="Content Placeholder 2">
            <a:extLst>
              <a:ext uri="{FF2B5EF4-FFF2-40B4-BE49-F238E27FC236}">
                <a16:creationId xmlns:a16="http://schemas.microsoft.com/office/drawing/2014/main" id="{3E4D2A55-A613-4548-9709-4577E6EFC921}"/>
              </a:ext>
            </a:extLst>
          </p:cNvPr>
          <p:cNvSpPr>
            <a:spLocks noGrp="1"/>
          </p:cNvSpPr>
          <p:nvPr>
            <p:ph idx="1"/>
          </p:nvPr>
        </p:nvSpPr>
        <p:spPr>
          <a:xfrm>
            <a:off x="913794" y="1261674"/>
            <a:ext cx="10353762" cy="4933386"/>
          </a:xfrm>
        </p:spPr>
        <p:txBody>
          <a:bodyPr>
            <a:noAutofit/>
          </a:bodyPr>
          <a:lstStyle/>
          <a:p>
            <a:pPr marL="342900" lvl="0" indent="-342900">
              <a:lnSpc>
                <a:spcPct val="150000"/>
              </a:lnSpc>
              <a:spcBef>
                <a:spcPts val="50"/>
              </a:spcBef>
              <a:buFont typeface="Symbol" panose="05050102010706020507" pitchFamily="18" charset="2"/>
              <a:buChar char=""/>
            </a:pPr>
            <a:r>
              <a:rPr lang="en-IN" sz="1600" dirty="0">
                <a:effectLst/>
                <a:ea typeface="Times New Roman" panose="02020603050405020304" pitchFamily="18" charset="0"/>
                <a:cs typeface="Times New Roman" panose="02020603050405020304" pitchFamily="18" charset="0"/>
              </a:rPr>
              <a:t>An augmented reality image registration method based on improved ORB - </a:t>
            </a:r>
            <a:r>
              <a:rPr lang="en-IN" sz="1600" dirty="0" err="1">
                <a:effectLst/>
                <a:ea typeface="Times New Roman" panose="02020603050405020304" pitchFamily="18" charset="0"/>
                <a:cs typeface="Times New Roman" panose="02020603050405020304" pitchFamily="18" charset="0"/>
              </a:rPr>
              <a:t>Mingzhi</a:t>
            </a:r>
            <a:r>
              <a:rPr lang="en-IN" sz="1600" dirty="0">
                <a:effectLst/>
                <a:ea typeface="Times New Roman" panose="02020603050405020304" pitchFamily="18" charset="0"/>
                <a:cs typeface="Times New Roman" panose="02020603050405020304" pitchFamily="18" charset="0"/>
              </a:rPr>
              <a:t> Cheng, </a:t>
            </a:r>
            <a:r>
              <a:rPr lang="en-IN" sz="1600" dirty="0" err="1">
                <a:effectLst/>
                <a:ea typeface="Times New Roman" panose="02020603050405020304" pitchFamily="18" charset="0"/>
                <a:cs typeface="Times New Roman" panose="02020603050405020304" pitchFamily="18" charset="0"/>
              </a:rPr>
              <a:t>Luyue</a:t>
            </a:r>
            <a:r>
              <a:rPr lang="en-IN" sz="1600" dirty="0">
                <a:effectLst/>
                <a:ea typeface="Times New Roman" panose="02020603050405020304" pitchFamily="18" charset="0"/>
                <a:cs typeface="Times New Roman" panose="02020603050405020304" pitchFamily="18" charset="0"/>
              </a:rPr>
              <a:t> Zhang, Long </a:t>
            </a:r>
            <a:r>
              <a:rPr lang="en-IN" sz="1600" dirty="0" err="1">
                <a:effectLst/>
                <a:ea typeface="Times New Roman" panose="02020603050405020304" pitchFamily="18" charset="0"/>
                <a:cs typeface="Times New Roman" panose="02020603050405020304" pitchFamily="18" charset="0"/>
              </a:rPr>
              <a:t>LiuSeed</a:t>
            </a:r>
            <a:r>
              <a:rPr lang="en-IN" sz="1600" dirty="0">
                <a:effectLst/>
                <a:ea typeface="Times New Roman" panose="02020603050405020304" pitchFamily="18" charset="0"/>
                <a:cs typeface="Times New Roman" panose="02020603050405020304" pitchFamily="18" charset="0"/>
              </a:rPr>
              <a:t> Sowing </a:t>
            </a:r>
            <a:r>
              <a:rPr lang="en-IN" sz="1600" dirty="0" err="1">
                <a:effectLst/>
                <a:ea typeface="Times New Roman" panose="02020603050405020304" pitchFamily="18" charset="0"/>
                <a:cs typeface="Times New Roman" panose="02020603050405020304" pitchFamily="18" charset="0"/>
              </a:rPr>
              <a:t>arduino</a:t>
            </a:r>
            <a:r>
              <a:rPr lang="en-IN" sz="1600" dirty="0">
                <a:effectLst/>
                <a:ea typeface="Times New Roman" panose="02020603050405020304" pitchFamily="18" charset="0"/>
                <a:cs typeface="Times New Roman" panose="02020603050405020304" pitchFamily="18" charset="0"/>
              </a:rPr>
              <a:t>. (2019). </a:t>
            </a:r>
            <a:endParaRPr lang="en-IN" sz="1600" dirty="0">
              <a:effectLst/>
              <a:ea typeface="Calibri" panose="020F0502020204030204" pitchFamily="34" charset="0"/>
              <a:cs typeface="Times New Roman" panose="02020603050405020304" pitchFamily="18" charset="0"/>
            </a:endParaRPr>
          </a:p>
          <a:p>
            <a:pPr marL="342900" marR="21590" lvl="0" indent="-342900">
              <a:lnSpc>
                <a:spcPct val="150000"/>
              </a:lnSpc>
              <a:buFont typeface="Symbol" panose="05050102010706020507" pitchFamily="18" charset="2"/>
              <a:buChar char=""/>
            </a:pPr>
            <a:r>
              <a:rPr lang="en-IN" sz="1600" dirty="0">
                <a:effectLst/>
                <a:ea typeface="Times New Roman" panose="02020603050405020304" pitchFamily="18" charset="0"/>
                <a:cs typeface="Times New Roman" panose="02020603050405020304" pitchFamily="18" charset="0"/>
              </a:rPr>
              <a:t>Augmented Reality Application for Newspapers - </a:t>
            </a:r>
            <a:r>
              <a:rPr lang="en-IN" sz="1600" dirty="0" err="1">
                <a:effectLst/>
                <a:ea typeface="Times New Roman" panose="02020603050405020304" pitchFamily="18" charset="0"/>
                <a:cs typeface="Times New Roman" panose="02020603050405020304" pitchFamily="18" charset="0"/>
              </a:rPr>
              <a:t>Ihtiram</a:t>
            </a:r>
            <a:r>
              <a:rPr lang="en-IN" sz="1600" dirty="0">
                <a:effectLst/>
                <a:ea typeface="Times New Roman" panose="02020603050405020304" pitchFamily="18" charset="0"/>
                <a:cs typeface="Times New Roman" panose="02020603050405020304" pitchFamily="18" charset="0"/>
              </a:rPr>
              <a:t> Raza Khan, Anuj Goyal, </a:t>
            </a:r>
            <a:r>
              <a:rPr lang="en-IN" sz="1600" dirty="0" err="1">
                <a:effectLst/>
                <a:ea typeface="Times New Roman" panose="02020603050405020304" pitchFamily="18" charset="0"/>
                <a:cs typeface="Times New Roman" panose="02020603050405020304" pitchFamily="18" charset="0"/>
              </a:rPr>
              <a:t>Mehtab</a:t>
            </a:r>
            <a:r>
              <a:rPr lang="en-IN" sz="1600" dirty="0">
                <a:effectLst/>
                <a:ea typeface="Times New Roman" panose="02020603050405020304" pitchFamily="18" charset="0"/>
                <a:cs typeface="Times New Roman" panose="02020603050405020304" pitchFamily="18" charset="0"/>
              </a:rPr>
              <a:t> </a:t>
            </a:r>
            <a:r>
              <a:rPr lang="en-IN" sz="1600" dirty="0" err="1">
                <a:effectLst/>
                <a:ea typeface="Times New Roman" panose="02020603050405020304" pitchFamily="18" charset="0"/>
                <a:cs typeface="Times New Roman" panose="02020603050405020304" pitchFamily="18" charset="0"/>
              </a:rPr>
              <a:t>Alam</a:t>
            </a:r>
            <a:endParaRPr lang="en-IN" sz="1600" dirty="0">
              <a:effectLst/>
              <a:ea typeface="Calibri" panose="020F0502020204030204" pitchFamily="34" charset="0"/>
              <a:cs typeface="Times New Roman" panose="02020603050405020304" pitchFamily="18" charset="0"/>
            </a:endParaRPr>
          </a:p>
          <a:p>
            <a:pPr marL="342900" marR="20320" lvl="0" indent="-342900">
              <a:lnSpc>
                <a:spcPct val="150000"/>
              </a:lnSpc>
              <a:spcBef>
                <a:spcPts val="50"/>
              </a:spcBef>
              <a:buFont typeface="Symbol" panose="05050102010706020507" pitchFamily="18" charset="2"/>
              <a:buChar char=""/>
            </a:pPr>
            <a:r>
              <a:rPr lang="en-IN" sz="1600" dirty="0">
                <a:effectLst/>
                <a:ea typeface="Times New Roman" panose="02020603050405020304" pitchFamily="18" charset="0"/>
                <a:cs typeface="Times New Roman" panose="02020603050405020304" pitchFamily="18" charset="0"/>
              </a:rPr>
              <a:t>Examining augmented reality in journalism: Presence, knowledge gain, and perceived visual authenticity Tanja </a:t>
            </a:r>
            <a:r>
              <a:rPr lang="en-IN" sz="1600" dirty="0" err="1">
                <a:effectLst/>
                <a:ea typeface="Times New Roman" panose="02020603050405020304" pitchFamily="18" charset="0"/>
                <a:cs typeface="Times New Roman" panose="02020603050405020304" pitchFamily="18" charset="0"/>
              </a:rPr>
              <a:t>Aitamurto</a:t>
            </a:r>
            <a:r>
              <a:rPr lang="en-IN" sz="1600" dirty="0">
                <a:effectLst/>
                <a:ea typeface="Times New Roman" panose="02020603050405020304" pitchFamily="18" charset="0"/>
                <a:cs typeface="Times New Roman" panose="02020603050405020304" pitchFamily="18" charset="0"/>
              </a:rPr>
              <a:t>, Laura </a:t>
            </a:r>
            <a:r>
              <a:rPr lang="en-IN" sz="1600" dirty="0" err="1">
                <a:effectLst/>
                <a:ea typeface="Times New Roman" panose="02020603050405020304" pitchFamily="18" charset="0"/>
                <a:cs typeface="Times New Roman" panose="02020603050405020304" pitchFamily="18" charset="0"/>
              </a:rPr>
              <a:t>Aymerich-Franch</a:t>
            </a:r>
            <a:r>
              <a:rPr lang="en-IN" sz="1600" dirty="0">
                <a:effectLst/>
                <a:ea typeface="Times New Roman" panose="02020603050405020304" pitchFamily="18" charset="0"/>
                <a:cs typeface="Times New Roman" panose="02020603050405020304" pitchFamily="18" charset="0"/>
              </a:rPr>
              <a:t>, Jorge Saldivar, Catherine </a:t>
            </a:r>
            <a:r>
              <a:rPr lang="en-IN" sz="1600" dirty="0" err="1">
                <a:effectLst/>
                <a:ea typeface="Times New Roman" panose="02020603050405020304" pitchFamily="18" charset="0"/>
                <a:cs typeface="Times New Roman" panose="02020603050405020304" pitchFamily="18" charset="0"/>
              </a:rPr>
              <a:t>Kircos</a:t>
            </a:r>
            <a:r>
              <a:rPr lang="en-IN" sz="1600" dirty="0">
                <a:effectLst/>
                <a:ea typeface="Times New Roman" panose="02020603050405020304" pitchFamily="18" charset="0"/>
                <a:cs typeface="Times New Roman" panose="02020603050405020304" pitchFamily="18" charset="0"/>
              </a:rPr>
              <a:t>, </a:t>
            </a:r>
            <a:r>
              <a:rPr lang="en-IN" sz="1600" dirty="0" err="1">
                <a:effectLst/>
                <a:ea typeface="Times New Roman" panose="02020603050405020304" pitchFamily="18" charset="0"/>
                <a:cs typeface="Times New Roman" panose="02020603050405020304" pitchFamily="18" charset="0"/>
              </a:rPr>
              <a:t>Yasamin</a:t>
            </a:r>
            <a:r>
              <a:rPr lang="en-IN" sz="1600" dirty="0">
                <a:effectLst/>
                <a:ea typeface="Times New Roman" panose="02020603050405020304" pitchFamily="18" charset="0"/>
                <a:cs typeface="Times New Roman" panose="02020603050405020304" pitchFamily="18" charset="0"/>
              </a:rPr>
              <a:t> Sadeghi, </a:t>
            </a:r>
            <a:r>
              <a:rPr lang="en-IN" sz="1600" dirty="0" err="1">
                <a:effectLst/>
                <a:ea typeface="Times New Roman" panose="02020603050405020304" pitchFamily="18" charset="0"/>
                <a:cs typeface="Times New Roman" panose="02020603050405020304" pitchFamily="18" charset="0"/>
              </a:rPr>
              <a:t>Sukolsak</a:t>
            </a:r>
            <a:r>
              <a:rPr lang="en-IN" sz="1600" dirty="0">
                <a:effectLst/>
                <a:ea typeface="Times New Roman" panose="02020603050405020304" pitchFamily="18" charset="0"/>
                <a:cs typeface="Times New Roman" panose="02020603050405020304" pitchFamily="18" charset="0"/>
              </a:rPr>
              <a:t> </a:t>
            </a:r>
            <a:r>
              <a:rPr lang="en-IN" sz="1600" dirty="0" err="1">
                <a:effectLst/>
                <a:ea typeface="Times New Roman" panose="02020603050405020304" pitchFamily="18" charset="0"/>
                <a:cs typeface="Times New Roman" panose="02020603050405020304" pitchFamily="18" charset="0"/>
              </a:rPr>
              <a:t>Sakshuwong</a:t>
            </a:r>
            <a:r>
              <a:rPr lang="en-IN" sz="1600" dirty="0">
                <a:effectLst/>
                <a:ea typeface="Times New Roman" panose="02020603050405020304" pitchFamily="18" charset="0"/>
                <a:cs typeface="Times New Roman" panose="02020603050405020304" pitchFamily="18" charset="0"/>
              </a:rPr>
              <a:t> Multi-Agent Planning for Coordinated  Robotic Weed Killing(2018) </a:t>
            </a:r>
            <a:endParaRPr lang="en-IN" sz="1600" dirty="0">
              <a:effectLst/>
              <a:ea typeface="Calibri" panose="020F0502020204030204" pitchFamily="34" charset="0"/>
              <a:cs typeface="Times New Roman" panose="02020603050405020304" pitchFamily="18" charset="0"/>
            </a:endParaRPr>
          </a:p>
          <a:p>
            <a:pPr marL="342900" marR="20320" lvl="0" indent="-342900">
              <a:lnSpc>
                <a:spcPct val="150000"/>
              </a:lnSpc>
              <a:spcBef>
                <a:spcPts val="50"/>
              </a:spcBef>
              <a:buFont typeface="Symbol" panose="05050102010706020507" pitchFamily="18" charset="2"/>
              <a:buChar char=""/>
            </a:pPr>
            <a:r>
              <a:rPr lang="en-IN" sz="1600" dirty="0">
                <a:effectLst/>
                <a:ea typeface="Times New Roman" panose="02020603050405020304" pitchFamily="18" charset="0"/>
                <a:cs typeface="Times New Roman" panose="02020603050405020304" pitchFamily="18" charset="0"/>
              </a:rPr>
              <a:t>Augmented Reality Dynamic Image Recognition Technology Based on Deep Learning Algorithm - Author: </a:t>
            </a:r>
            <a:r>
              <a:rPr lang="en-IN" sz="1600" dirty="0" err="1">
                <a:effectLst/>
                <a:ea typeface="Times New Roman" panose="02020603050405020304" pitchFamily="18" charset="0"/>
                <a:cs typeface="Times New Roman" panose="02020603050405020304" pitchFamily="18" charset="0"/>
              </a:rPr>
              <a:t>Qiuyun</a:t>
            </a:r>
            <a:r>
              <a:rPr lang="en-IN" sz="1600" dirty="0">
                <a:effectLst/>
                <a:ea typeface="Times New Roman" panose="02020603050405020304" pitchFamily="18" charset="0"/>
                <a:cs typeface="Times New Roman" panose="02020603050405020304" pitchFamily="18" charset="0"/>
              </a:rPr>
              <a:t> Cheng , Sen Zhang, </a:t>
            </a:r>
            <a:r>
              <a:rPr lang="en-IN" sz="1600" dirty="0" err="1">
                <a:effectLst/>
                <a:ea typeface="Times New Roman" panose="02020603050405020304" pitchFamily="18" charset="0"/>
                <a:cs typeface="Times New Roman" panose="02020603050405020304" pitchFamily="18" charset="0"/>
              </a:rPr>
              <a:t>Shukui</a:t>
            </a:r>
            <a:r>
              <a:rPr lang="en-IN" sz="1600" dirty="0">
                <a:effectLst/>
                <a:ea typeface="Times New Roman" panose="02020603050405020304" pitchFamily="18" charset="0"/>
                <a:cs typeface="Times New Roman" panose="02020603050405020304" pitchFamily="18" charset="0"/>
              </a:rPr>
              <a:t> Bo , </a:t>
            </a:r>
            <a:r>
              <a:rPr lang="en-IN" sz="1600" dirty="0" err="1">
                <a:effectLst/>
                <a:ea typeface="Times New Roman" panose="02020603050405020304" pitchFamily="18" charset="0"/>
                <a:cs typeface="Times New Roman" panose="02020603050405020304" pitchFamily="18" charset="0"/>
              </a:rPr>
              <a:t>Dengxi</a:t>
            </a:r>
            <a:r>
              <a:rPr lang="en-IN" sz="1600" dirty="0">
                <a:effectLst/>
                <a:ea typeface="Times New Roman" panose="02020603050405020304" pitchFamily="18" charset="0"/>
                <a:cs typeface="Times New Roman" panose="02020603050405020304" pitchFamily="18" charset="0"/>
              </a:rPr>
              <a:t> Chen , </a:t>
            </a:r>
            <a:r>
              <a:rPr lang="en-IN" sz="1600" dirty="0" err="1">
                <a:effectLst/>
                <a:ea typeface="Times New Roman" panose="02020603050405020304" pitchFamily="18" charset="0"/>
                <a:cs typeface="Times New Roman" panose="02020603050405020304" pitchFamily="18" charset="0"/>
              </a:rPr>
              <a:t>Haijun</a:t>
            </a:r>
            <a:r>
              <a:rPr lang="en-IN" sz="1600" dirty="0">
                <a:effectLst/>
                <a:ea typeface="Times New Roman" panose="02020603050405020304" pitchFamily="18" charset="0"/>
                <a:cs typeface="Times New Roman" panose="02020603050405020304" pitchFamily="18" charset="0"/>
              </a:rPr>
              <a:t> Zhang</a:t>
            </a:r>
            <a:endParaRPr lang="en-IN" sz="1600" dirty="0">
              <a:effectLst/>
              <a:ea typeface="Calibri" panose="020F0502020204030204" pitchFamily="34" charset="0"/>
              <a:cs typeface="Times New Roman" panose="02020603050405020304" pitchFamily="18" charset="0"/>
            </a:endParaRPr>
          </a:p>
          <a:p>
            <a:pPr marL="342900" marR="20320" lvl="0" indent="-342900">
              <a:lnSpc>
                <a:spcPct val="150000"/>
              </a:lnSpc>
              <a:spcBef>
                <a:spcPts val="50"/>
              </a:spcBef>
              <a:buFont typeface="Symbol" panose="05050102010706020507" pitchFamily="18" charset="2"/>
              <a:buChar char=""/>
            </a:pPr>
            <a:r>
              <a:rPr lang="en-IN" sz="1600" u="sng" dirty="0">
                <a:effectLs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https://developers.google.com/ar/develop/java/quickstart</a:t>
            </a:r>
            <a:endParaRPr lang="en-IN" sz="1600" dirty="0">
              <a:effectLst/>
              <a:ea typeface="Calibri" panose="020F0502020204030204" pitchFamily="34" charset="0"/>
              <a:cs typeface="Times New Roman" panose="02020603050405020304" pitchFamily="18" charset="0"/>
            </a:endParaRPr>
          </a:p>
          <a:p>
            <a:pPr marL="342900" marR="20320" lvl="0" indent="-342900">
              <a:lnSpc>
                <a:spcPct val="150000"/>
              </a:lnSpc>
              <a:spcBef>
                <a:spcPts val="50"/>
              </a:spcBef>
              <a:buFont typeface="Symbol" panose="05050102010706020507" pitchFamily="18" charset="2"/>
              <a:buChar char=""/>
            </a:pPr>
            <a:r>
              <a:rPr lang="en-IN" sz="1600" u="sng" dirty="0">
                <a:effectLs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https://www.journaldev.com/21479/android-augmented-reality-arcore-example</a:t>
            </a:r>
            <a:endParaRPr lang="en-IN" sz="1600" dirty="0">
              <a:effectLst/>
              <a:ea typeface="Calibri" panose="020F0502020204030204" pitchFamily="34" charset="0"/>
              <a:cs typeface="Times New Roman" panose="02020603050405020304" pitchFamily="18" charset="0"/>
            </a:endParaRPr>
          </a:p>
          <a:p>
            <a:pPr marL="342900" marR="20320" lvl="0" indent="-342900">
              <a:lnSpc>
                <a:spcPct val="150000"/>
              </a:lnSpc>
              <a:spcBef>
                <a:spcPts val="50"/>
              </a:spcBef>
              <a:buFont typeface="Symbol" panose="05050102010706020507" pitchFamily="18" charset="2"/>
              <a:buChar char=""/>
            </a:pPr>
            <a:r>
              <a:rPr lang="en-IN" sz="1600" u="sng" dirty="0">
                <a:effectLst/>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https://code.tutsplus.com/tutorials/android-sdk-augmented-reality-camera-sensor-setup--mobile-7873</a:t>
            </a:r>
            <a:endParaRPr lang="en-IN" sz="1600" dirty="0">
              <a:effectLst/>
              <a:ea typeface="Calibri" panose="020F0502020204030204" pitchFamily="34" charset="0"/>
              <a:cs typeface="Times New Roman" panose="02020603050405020304" pitchFamily="18" charset="0"/>
            </a:endParaRPr>
          </a:p>
          <a:p>
            <a:pPr marL="342900" marR="20320" lvl="0" indent="-342900">
              <a:lnSpc>
                <a:spcPct val="150000"/>
              </a:lnSpc>
              <a:spcBef>
                <a:spcPts val="50"/>
              </a:spcBef>
              <a:spcAft>
                <a:spcPts val="1000"/>
              </a:spcAft>
              <a:buFont typeface="Symbol" panose="05050102010706020507" pitchFamily="18" charset="2"/>
              <a:buChar char=""/>
            </a:pPr>
            <a:r>
              <a:rPr lang="en-IN" sz="1600" u="sng" dirty="0">
                <a:effectLst/>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https://library.vuforia.com</a:t>
            </a:r>
            <a:endParaRPr lang="en-IN" sz="1600" u="sng"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17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CF5D-2399-44BF-88F6-A2E5D9BDF78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852E823-4B80-44DF-9942-B39C0CFA858D}"/>
              </a:ext>
            </a:extLst>
          </p:cNvPr>
          <p:cNvSpPr>
            <a:spLocks noGrp="1"/>
          </p:cNvSpPr>
          <p:nvPr>
            <p:ph idx="1"/>
          </p:nvPr>
        </p:nvSpPr>
        <p:spPr/>
        <p:txBody>
          <a:bodyPr/>
          <a:lstStyle/>
          <a:p>
            <a:r>
              <a:rPr lang="en-US" dirty="0">
                <a:effectLst/>
                <a:ea typeface="Calibri" panose="020F0502020204030204" pitchFamily="34" charset="0"/>
              </a:rPr>
              <a:t>Printed materials from magazines to papers and even books had suffered a reduction of appealing with the arrival of the digital world. Digital news are up-to-the-second, often free and with the reach of the pocket.AR technology experts have broken the traditional approach for publishers with the introduction of a seamless experience between the screen and the printed page</a:t>
            </a:r>
          </a:p>
          <a:p>
            <a:r>
              <a:rPr lang="en-US" dirty="0"/>
              <a:t>Whether in the case magazine cover or storytelling AR is incredibly exhilarating the experience with digital and emerging technology. the digital stunning experience with dynamic 3D models, interactive objects, videos and images. Brining up-to-the-second updates flavor to your reading.</a:t>
            </a:r>
          </a:p>
          <a:p>
            <a:endParaRPr lang="en-US" dirty="0">
              <a:latin typeface="+mj-lt"/>
            </a:endParaRPr>
          </a:p>
          <a:p>
            <a:endParaRPr lang="en-IN" dirty="0">
              <a:latin typeface="+mj-lt"/>
            </a:endParaRPr>
          </a:p>
        </p:txBody>
      </p:sp>
    </p:spTree>
    <p:extLst>
      <p:ext uri="{BB962C8B-B14F-4D97-AF65-F5344CB8AC3E}">
        <p14:creationId xmlns:p14="http://schemas.microsoft.com/office/powerpoint/2010/main" val="218435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CD651-AC23-48BF-868B-B97714B7436C}"/>
              </a:ext>
            </a:extLst>
          </p:cNvPr>
          <p:cNvSpPr>
            <a:spLocks noGrp="1"/>
          </p:cNvSpPr>
          <p:nvPr>
            <p:ph idx="1"/>
          </p:nvPr>
        </p:nvSpPr>
        <p:spPr>
          <a:xfrm>
            <a:off x="765205" y="747324"/>
            <a:ext cx="10353762" cy="4899096"/>
          </a:xfrm>
        </p:spPr>
        <p:txBody>
          <a:bodyPr>
            <a:normAutofit/>
          </a:bodyPr>
          <a:lstStyle/>
          <a:p>
            <a:r>
              <a:rPr lang="en-US" dirty="0"/>
              <a:t>AR is a technology that amalgamates virtual information onto the real surrounding. It includes the use of multimedia,3D modelling sensing, intelligent interaction, real time tracking and response system and much more.</a:t>
            </a:r>
          </a:p>
          <a:p>
            <a:r>
              <a:rPr lang="en-US" dirty="0"/>
              <a:t>In this project, we are implementing an app in which we will be having an interactive newspaper with interactive images. The newspapers will contain live images that will add extra det ail and color to live and adapt.</a:t>
            </a:r>
          </a:p>
          <a:p>
            <a:r>
              <a:rPr lang="en-US" dirty="0"/>
              <a:t>We will be using latest feature of </a:t>
            </a:r>
            <a:r>
              <a:rPr lang="en-US" dirty="0" err="1"/>
              <a:t>ARKit</a:t>
            </a:r>
            <a:r>
              <a:rPr lang="en-US" dirty="0"/>
              <a:t> to turn our newspaper into a magical newspaper that will play the content that is relevant to the image that is being detected. It will turn a boring and standard newspaper into something that is extremely interesting and it revamps the experience of reading newspaper.</a:t>
            </a:r>
          </a:p>
          <a:p>
            <a:endParaRPr lang="en-IN" dirty="0"/>
          </a:p>
        </p:txBody>
      </p:sp>
    </p:spTree>
    <p:extLst>
      <p:ext uri="{BB962C8B-B14F-4D97-AF65-F5344CB8AC3E}">
        <p14:creationId xmlns:p14="http://schemas.microsoft.com/office/powerpoint/2010/main" val="217607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97DE-35E5-4144-96CA-ABB1CA4B1F38}"/>
              </a:ext>
            </a:extLst>
          </p:cNvPr>
          <p:cNvSpPr>
            <a:spLocks noGrp="1"/>
          </p:cNvSpPr>
          <p:nvPr>
            <p:ph type="title"/>
          </p:nvPr>
        </p:nvSpPr>
        <p:spPr>
          <a:xfrm>
            <a:off x="914309" y="88285"/>
            <a:ext cx="10353761" cy="1326321"/>
          </a:xfrm>
        </p:spPr>
        <p:txBody>
          <a:bodyPr/>
          <a:lstStyle/>
          <a:p>
            <a:r>
              <a:rPr lang="en-IN" dirty="0"/>
              <a:t>Literature survey</a:t>
            </a:r>
          </a:p>
        </p:txBody>
      </p:sp>
      <p:graphicFrame>
        <p:nvGraphicFramePr>
          <p:cNvPr id="4" name="Table 4">
            <a:extLst>
              <a:ext uri="{FF2B5EF4-FFF2-40B4-BE49-F238E27FC236}">
                <a16:creationId xmlns:a16="http://schemas.microsoft.com/office/drawing/2014/main" id="{2175EBAD-6FD5-442D-8730-C1625314BC29}"/>
              </a:ext>
            </a:extLst>
          </p:cNvPr>
          <p:cNvGraphicFramePr>
            <a:graphicFrameLocks noGrp="1"/>
          </p:cNvGraphicFramePr>
          <p:nvPr>
            <p:ph idx="1"/>
            <p:extLst>
              <p:ext uri="{D42A27DB-BD31-4B8C-83A1-F6EECF244321}">
                <p14:modId xmlns:p14="http://schemas.microsoft.com/office/powerpoint/2010/main" val="3398170509"/>
              </p:ext>
            </p:extLst>
          </p:nvPr>
        </p:nvGraphicFramePr>
        <p:xfrm>
          <a:off x="469059" y="1414606"/>
          <a:ext cx="11244263" cy="5025394"/>
        </p:xfrm>
        <a:graphic>
          <a:graphicData uri="http://schemas.openxmlformats.org/drawingml/2006/table">
            <a:tbl>
              <a:tblPr firstRow="1" bandRow="1">
                <a:tableStyleId>{F5AB1C69-6EDB-4FF4-983F-18BD219EF322}</a:tableStyleId>
              </a:tblPr>
              <a:tblGrid>
                <a:gridCol w="571006">
                  <a:extLst>
                    <a:ext uri="{9D8B030D-6E8A-4147-A177-3AD203B41FA5}">
                      <a16:colId xmlns:a16="http://schemas.microsoft.com/office/drawing/2014/main" val="174315243"/>
                    </a:ext>
                  </a:extLst>
                </a:gridCol>
                <a:gridCol w="2312578">
                  <a:extLst>
                    <a:ext uri="{9D8B030D-6E8A-4147-A177-3AD203B41FA5}">
                      <a16:colId xmlns:a16="http://schemas.microsoft.com/office/drawing/2014/main" val="2601417522"/>
                    </a:ext>
                  </a:extLst>
                </a:gridCol>
                <a:gridCol w="4518604">
                  <a:extLst>
                    <a:ext uri="{9D8B030D-6E8A-4147-A177-3AD203B41FA5}">
                      <a16:colId xmlns:a16="http://schemas.microsoft.com/office/drawing/2014/main" val="3357791729"/>
                    </a:ext>
                  </a:extLst>
                </a:gridCol>
                <a:gridCol w="3842075">
                  <a:extLst>
                    <a:ext uri="{9D8B030D-6E8A-4147-A177-3AD203B41FA5}">
                      <a16:colId xmlns:a16="http://schemas.microsoft.com/office/drawing/2014/main" val="2043591635"/>
                    </a:ext>
                  </a:extLst>
                </a:gridCol>
              </a:tblGrid>
              <a:tr h="574210">
                <a:tc>
                  <a:txBody>
                    <a:bodyPr/>
                    <a:lstStyle/>
                    <a:p>
                      <a:r>
                        <a:rPr lang="en-IN" sz="1600" dirty="0"/>
                        <a:t>Sr No</a:t>
                      </a:r>
                    </a:p>
                  </a:txBody>
                  <a:tcPr/>
                </a:tc>
                <a:tc>
                  <a:txBody>
                    <a:bodyPr/>
                    <a:lstStyle/>
                    <a:p>
                      <a:r>
                        <a:rPr lang="en-IN" sz="1600" dirty="0"/>
                        <a:t>Author Name / Title</a:t>
                      </a:r>
                    </a:p>
                  </a:txBody>
                  <a:tcPr/>
                </a:tc>
                <a:tc>
                  <a:txBody>
                    <a:bodyPr/>
                    <a:lstStyle/>
                    <a:p>
                      <a:r>
                        <a:rPr lang="en-IN" sz="1600" dirty="0"/>
                        <a:t>Methodology</a:t>
                      </a:r>
                    </a:p>
                  </a:txBody>
                  <a:tcPr/>
                </a:tc>
                <a:tc>
                  <a:txBody>
                    <a:bodyPr/>
                    <a:lstStyle/>
                    <a:p>
                      <a:r>
                        <a:rPr lang="en-IN" sz="1600" dirty="0"/>
                        <a:t>Conclusion</a:t>
                      </a:r>
                    </a:p>
                  </a:txBody>
                  <a:tcPr/>
                </a:tc>
                <a:extLst>
                  <a:ext uri="{0D108BD9-81ED-4DB2-BD59-A6C34878D82A}">
                    <a16:rowId xmlns:a16="http://schemas.microsoft.com/office/drawing/2014/main" val="325425933"/>
                  </a:ext>
                </a:extLst>
              </a:tr>
              <a:tr h="2630796">
                <a:tc>
                  <a:txBody>
                    <a:bodyPr/>
                    <a:lstStyle/>
                    <a:p>
                      <a:r>
                        <a:rPr lang="en-IN" sz="1600" dirty="0"/>
                        <a:t>1</a:t>
                      </a:r>
                    </a:p>
                  </a:txBody>
                  <a:tcPr/>
                </a:tc>
                <a:tc>
                  <a:txBody>
                    <a:bodyPr/>
                    <a:lstStyle/>
                    <a:p>
                      <a:r>
                        <a:rPr lang="en-US" sz="1600" dirty="0"/>
                        <a:t>An augmented reality image registration method based on improved ORB</a:t>
                      </a:r>
                    </a:p>
                    <a:p>
                      <a:r>
                        <a:rPr lang="en-US" sz="1600" dirty="0"/>
                        <a:t>(Author-Taneja, K., &amp; Bhatia, S. )</a:t>
                      </a:r>
                      <a:endParaRPr lang="en-IN" sz="1600" dirty="0"/>
                    </a:p>
                  </a:txBody>
                  <a:tcPr/>
                </a:tc>
                <a:tc>
                  <a:txBody>
                    <a:bodyPr/>
                    <a:lstStyle/>
                    <a:p>
                      <a:r>
                        <a:rPr lang="en-US" sz="1600" kern="1200" dirty="0">
                          <a:solidFill>
                            <a:schemeClr val="dk1"/>
                          </a:solidFill>
                          <a:effectLst/>
                          <a:latin typeface="+mn-lt"/>
                          <a:ea typeface="+mn-ea"/>
                          <a:cs typeface="+mn-cs"/>
                        </a:rPr>
                        <a:t>In this paper, an improved AR image registration method based on improved ORB is proposed. Firstly, the calibration image and video frame image feature points are obtained by the improved FAST feature detection algorithm. Then, the binary descriptor of BRISK, which using the custom domain sampling pattern is used for feature description, and the scale invariance of the traditional ORB algorithm is improved</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 experimental results show that the AR image registration method proposed in this paper can obtain higher feature point registration rate, and has better real-time performance, which can better meet the application needs of AR image registration</a:t>
                      </a:r>
                      <a:endParaRPr lang="en-IN" sz="1600" kern="1200" dirty="0">
                        <a:solidFill>
                          <a:schemeClr val="dk1"/>
                        </a:solidFill>
                        <a:effectLst/>
                        <a:latin typeface="+mn-lt"/>
                        <a:ea typeface="+mn-ea"/>
                        <a:cs typeface="+mn-cs"/>
                      </a:endParaRPr>
                    </a:p>
                    <a:p>
                      <a:endParaRPr lang="en-IN" sz="1600" dirty="0"/>
                    </a:p>
                  </a:txBody>
                  <a:tcPr/>
                </a:tc>
                <a:extLst>
                  <a:ext uri="{0D108BD9-81ED-4DB2-BD59-A6C34878D82A}">
                    <a16:rowId xmlns:a16="http://schemas.microsoft.com/office/drawing/2014/main" val="684480416"/>
                  </a:ext>
                </a:extLst>
              </a:tr>
              <a:tr h="1815478">
                <a:tc>
                  <a:txBody>
                    <a:bodyPr/>
                    <a:lstStyle/>
                    <a:p>
                      <a:r>
                        <a:rPr lang="en-IN"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Augmented Reality Application for Newspapers</a:t>
                      </a:r>
                    </a:p>
                    <a:p>
                      <a:r>
                        <a:rPr lang="en-IN" sz="1600" dirty="0"/>
                        <a:t>(Author-</a:t>
                      </a:r>
                      <a:r>
                        <a:rPr lang="en-IN" sz="1600" dirty="0" err="1"/>
                        <a:t>Ihtiram</a:t>
                      </a:r>
                      <a:r>
                        <a:rPr lang="en-IN" sz="1600" dirty="0"/>
                        <a:t> Raza Khan, Anuj Goyal, </a:t>
                      </a:r>
                      <a:r>
                        <a:rPr lang="en-IN" sz="1600" dirty="0" err="1"/>
                        <a:t>Mehtab</a:t>
                      </a:r>
                      <a:r>
                        <a:rPr lang="en-IN" sz="1600" dirty="0"/>
                        <a:t> </a:t>
                      </a:r>
                      <a:r>
                        <a:rPr lang="en-IN" sz="1600" dirty="0" err="1"/>
                        <a:t>Alam</a:t>
                      </a:r>
                      <a:r>
                        <a:rPr lang="en-IN" sz="1600" dirty="0"/>
                        <a:t>)</a:t>
                      </a:r>
                    </a:p>
                  </a:txBody>
                  <a:tcPr/>
                </a:tc>
                <a:tc>
                  <a:txBody>
                    <a:bodyPr/>
                    <a:lstStyle/>
                    <a:p>
                      <a:r>
                        <a:rPr lang="en-US" sz="1600" kern="1200" dirty="0">
                          <a:solidFill>
                            <a:schemeClr val="dk1"/>
                          </a:solidFill>
                          <a:effectLst/>
                          <a:latin typeface="+mn-lt"/>
                          <a:ea typeface="+mn-ea"/>
                          <a:cs typeface="+mn-cs"/>
                        </a:rPr>
                        <a:t>In this research paper, they are implementing an app in which we will be having an interactive newspaper with interactive images. </a:t>
                      </a:r>
                      <a:endParaRPr lang="en-IN" sz="1600" dirty="0"/>
                    </a:p>
                  </a:txBody>
                  <a:tcPr/>
                </a:tc>
                <a:tc>
                  <a:txBody>
                    <a:bodyPr/>
                    <a:lstStyle/>
                    <a:p>
                      <a:r>
                        <a:rPr lang="en-IN" sz="1600" kern="1200" dirty="0">
                          <a:solidFill>
                            <a:schemeClr val="dk1"/>
                          </a:solidFill>
                          <a:effectLst/>
                          <a:latin typeface="+mn-lt"/>
                          <a:ea typeface="+mn-ea"/>
                          <a:cs typeface="+mn-cs"/>
                        </a:rPr>
                        <a:t>They will be using latest feature of </a:t>
                      </a:r>
                      <a:r>
                        <a:rPr lang="en-IN" sz="1600" kern="1200" dirty="0" err="1">
                          <a:solidFill>
                            <a:schemeClr val="dk1"/>
                          </a:solidFill>
                          <a:effectLst/>
                          <a:latin typeface="+mn-lt"/>
                          <a:ea typeface="+mn-ea"/>
                          <a:cs typeface="+mn-cs"/>
                        </a:rPr>
                        <a:t>ARKit</a:t>
                      </a:r>
                      <a:r>
                        <a:rPr lang="en-IN" sz="1600" kern="1200" dirty="0">
                          <a:solidFill>
                            <a:schemeClr val="dk1"/>
                          </a:solidFill>
                          <a:effectLst/>
                          <a:latin typeface="+mn-lt"/>
                          <a:ea typeface="+mn-ea"/>
                          <a:cs typeface="+mn-cs"/>
                        </a:rPr>
                        <a:t>. It will turn a boring and standard newspaper into something that is extremely interesting and it revamps the experience of reading newspaper </a:t>
                      </a:r>
                      <a:endParaRPr lang="en-IN" sz="1600" dirty="0"/>
                    </a:p>
                  </a:txBody>
                  <a:tcPr/>
                </a:tc>
                <a:extLst>
                  <a:ext uri="{0D108BD9-81ED-4DB2-BD59-A6C34878D82A}">
                    <a16:rowId xmlns:a16="http://schemas.microsoft.com/office/drawing/2014/main" val="592823900"/>
                  </a:ext>
                </a:extLst>
              </a:tr>
            </a:tbl>
          </a:graphicData>
        </a:graphic>
      </p:graphicFrame>
    </p:spTree>
    <p:extLst>
      <p:ext uri="{BB962C8B-B14F-4D97-AF65-F5344CB8AC3E}">
        <p14:creationId xmlns:p14="http://schemas.microsoft.com/office/powerpoint/2010/main" val="121912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a:extLst>
              <a:ext uri="{FF2B5EF4-FFF2-40B4-BE49-F238E27FC236}">
                <a16:creationId xmlns:a16="http://schemas.microsoft.com/office/drawing/2014/main" id="{555D6384-111E-44C9-82C0-8B0A25EB1D51}"/>
              </a:ext>
            </a:extLst>
          </p:cNvPr>
          <p:cNvGraphicFramePr>
            <a:graphicFrameLocks noGrp="1"/>
          </p:cNvGraphicFramePr>
          <p:nvPr>
            <p:ph idx="1"/>
            <p:extLst>
              <p:ext uri="{D42A27DB-BD31-4B8C-83A1-F6EECF244321}">
                <p14:modId xmlns:p14="http://schemas.microsoft.com/office/powerpoint/2010/main" val="3569181342"/>
              </p:ext>
            </p:extLst>
          </p:nvPr>
        </p:nvGraphicFramePr>
        <p:xfrm>
          <a:off x="146638" y="660226"/>
          <a:ext cx="11889106" cy="5797724"/>
        </p:xfrm>
        <a:graphic>
          <a:graphicData uri="http://schemas.openxmlformats.org/drawingml/2006/table">
            <a:tbl>
              <a:tblPr firstRow="1" bandRow="1">
                <a:tableStyleId>{F5AB1C69-6EDB-4FF4-983F-18BD219EF322}</a:tableStyleId>
              </a:tblPr>
              <a:tblGrid>
                <a:gridCol w="603752">
                  <a:extLst>
                    <a:ext uri="{9D8B030D-6E8A-4147-A177-3AD203B41FA5}">
                      <a16:colId xmlns:a16="http://schemas.microsoft.com/office/drawing/2014/main" val="174315243"/>
                    </a:ext>
                  </a:extLst>
                </a:gridCol>
                <a:gridCol w="2916541">
                  <a:extLst>
                    <a:ext uri="{9D8B030D-6E8A-4147-A177-3AD203B41FA5}">
                      <a16:colId xmlns:a16="http://schemas.microsoft.com/office/drawing/2014/main" val="2601417522"/>
                    </a:ext>
                  </a:extLst>
                </a:gridCol>
                <a:gridCol w="4769810">
                  <a:extLst>
                    <a:ext uri="{9D8B030D-6E8A-4147-A177-3AD203B41FA5}">
                      <a16:colId xmlns:a16="http://schemas.microsoft.com/office/drawing/2014/main" val="3357791729"/>
                    </a:ext>
                  </a:extLst>
                </a:gridCol>
                <a:gridCol w="3599003">
                  <a:extLst>
                    <a:ext uri="{9D8B030D-6E8A-4147-A177-3AD203B41FA5}">
                      <a16:colId xmlns:a16="http://schemas.microsoft.com/office/drawing/2014/main" val="2043591635"/>
                    </a:ext>
                  </a:extLst>
                </a:gridCol>
              </a:tblGrid>
              <a:tr h="722304">
                <a:tc>
                  <a:txBody>
                    <a:bodyPr/>
                    <a:lstStyle/>
                    <a:p>
                      <a:r>
                        <a:rPr lang="en-IN" sz="1600" dirty="0"/>
                        <a:t>Sr No</a:t>
                      </a:r>
                    </a:p>
                  </a:txBody>
                  <a:tcPr/>
                </a:tc>
                <a:tc>
                  <a:txBody>
                    <a:bodyPr/>
                    <a:lstStyle/>
                    <a:p>
                      <a:r>
                        <a:rPr lang="en-IN" sz="1600" dirty="0"/>
                        <a:t>Author Name / Title</a:t>
                      </a:r>
                    </a:p>
                  </a:txBody>
                  <a:tcPr/>
                </a:tc>
                <a:tc>
                  <a:txBody>
                    <a:bodyPr/>
                    <a:lstStyle/>
                    <a:p>
                      <a:r>
                        <a:rPr lang="en-IN" sz="1600" dirty="0"/>
                        <a:t>Methodology</a:t>
                      </a:r>
                    </a:p>
                  </a:txBody>
                  <a:tcPr/>
                </a:tc>
                <a:tc>
                  <a:txBody>
                    <a:bodyPr/>
                    <a:lstStyle/>
                    <a:p>
                      <a:r>
                        <a:rPr lang="en-IN" sz="1600" dirty="0"/>
                        <a:t>Conclusion</a:t>
                      </a:r>
                    </a:p>
                  </a:txBody>
                  <a:tcPr/>
                </a:tc>
                <a:extLst>
                  <a:ext uri="{0D108BD9-81ED-4DB2-BD59-A6C34878D82A}">
                    <a16:rowId xmlns:a16="http://schemas.microsoft.com/office/drawing/2014/main" val="325425933"/>
                  </a:ext>
                </a:extLst>
              </a:tr>
              <a:tr h="2658907">
                <a:tc>
                  <a:txBody>
                    <a:bodyPr/>
                    <a:lstStyle/>
                    <a:p>
                      <a:r>
                        <a:rPr lang="en-IN" sz="1600" dirty="0"/>
                        <a:t>3</a:t>
                      </a:r>
                    </a:p>
                  </a:txBody>
                  <a:tcPr/>
                </a:tc>
                <a:tc>
                  <a:txBody>
                    <a:bodyPr/>
                    <a:lstStyle/>
                    <a:p>
                      <a:r>
                        <a:rPr lang="en-IN" sz="1600" kern="1200" dirty="0">
                          <a:solidFill>
                            <a:schemeClr val="dk1"/>
                          </a:solidFill>
                          <a:effectLst/>
                          <a:latin typeface="+mn-lt"/>
                          <a:ea typeface="+mn-ea"/>
                          <a:cs typeface="+mn-cs"/>
                        </a:rPr>
                        <a:t>Augmented Reality Dynamic Image Recognition Technology Based on Deep Learning Algorithm</a:t>
                      </a:r>
                    </a:p>
                    <a:p>
                      <a:r>
                        <a:rPr lang="en-US" sz="1600" dirty="0"/>
                        <a:t>(Author- </a:t>
                      </a:r>
                      <a:r>
                        <a:rPr lang="en-US" sz="1600" dirty="0" err="1"/>
                        <a:t>Qiuyun</a:t>
                      </a:r>
                      <a:r>
                        <a:rPr lang="en-US" sz="1600" dirty="0"/>
                        <a:t> Cheng , Sen Zhang, </a:t>
                      </a:r>
                      <a:r>
                        <a:rPr lang="en-US" sz="1600" dirty="0" err="1"/>
                        <a:t>Shukui</a:t>
                      </a:r>
                      <a:r>
                        <a:rPr lang="en-US" sz="1600" dirty="0"/>
                        <a:t> Bo , </a:t>
                      </a:r>
                      <a:r>
                        <a:rPr lang="en-US" sz="1600" dirty="0" err="1"/>
                        <a:t>Dengxi</a:t>
                      </a:r>
                      <a:r>
                        <a:rPr lang="en-US" sz="1600" dirty="0"/>
                        <a:t> Chen , </a:t>
                      </a:r>
                      <a:r>
                        <a:rPr lang="en-US" sz="1600" dirty="0" err="1"/>
                        <a:t>Haijun</a:t>
                      </a:r>
                      <a:r>
                        <a:rPr lang="en-US" sz="1600" dirty="0"/>
                        <a:t> Zhang)</a:t>
                      </a:r>
                      <a:endParaRPr lang="en-IN" sz="1600" dirty="0"/>
                    </a:p>
                  </a:txBody>
                  <a:tcPr/>
                </a:tc>
                <a:tc>
                  <a:txBody>
                    <a:bodyPr/>
                    <a:lstStyle/>
                    <a:p>
                      <a:r>
                        <a:rPr lang="en-US" sz="1600" kern="1200" dirty="0">
                          <a:solidFill>
                            <a:schemeClr val="dk1"/>
                          </a:solidFill>
                          <a:effectLst/>
                          <a:latin typeface="+mn-lt"/>
                          <a:ea typeface="+mn-ea"/>
                          <a:cs typeface="+mn-cs"/>
                        </a:rPr>
                        <a:t>This paper combines a convolutional neural network that can learn good feature information with integrated learning that has good recognition effects. In the recognition tasks of the MNIST database and the CIFAR-10 database, comparison experiments were performed by adjusting the hierarchical structure, activation function, descent algorithm, data enhancement, pooling selection, and number of feature maps of the improved convolutional neural network. </a:t>
                      </a:r>
                      <a:endParaRPr lang="en-IN" sz="1600" dirty="0"/>
                    </a:p>
                  </a:txBody>
                  <a:tcPr/>
                </a:tc>
                <a:tc>
                  <a:txBody>
                    <a:bodyPr/>
                    <a:lstStyle/>
                    <a:p>
                      <a:r>
                        <a:rPr lang="en-US" sz="1600" kern="1200" dirty="0">
                          <a:solidFill>
                            <a:schemeClr val="dk1"/>
                          </a:solidFill>
                          <a:effectLst/>
                          <a:latin typeface="+mn-lt"/>
                          <a:ea typeface="+mn-ea"/>
                          <a:cs typeface="+mn-cs"/>
                        </a:rPr>
                        <a:t>The research results show that under certain experimental conditions, the dynamic image recognition results have dropped to a very low error rate in the MNIST database, and the error rate in the CIFAR-10 database is also ideal.</a:t>
                      </a:r>
                      <a:endParaRPr lang="en-IN" sz="1600" kern="1200" dirty="0">
                        <a:solidFill>
                          <a:schemeClr val="dk1"/>
                        </a:solidFill>
                        <a:effectLst/>
                        <a:latin typeface="+mn-lt"/>
                        <a:ea typeface="+mn-ea"/>
                        <a:cs typeface="+mn-cs"/>
                      </a:endParaRPr>
                    </a:p>
                    <a:p>
                      <a:endParaRPr lang="en-IN" sz="1600" dirty="0"/>
                    </a:p>
                  </a:txBody>
                  <a:tcPr/>
                </a:tc>
                <a:extLst>
                  <a:ext uri="{0D108BD9-81ED-4DB2-BD59-A6C34878D82A}">
                    <a16:rowId xmlns:a16="http://schemas.microsoft.com/office/drawing/2014/main" val="684480416"/>
                  </a:ext>
                </a:extLst>
              </a:tr>
              <a:tr h="2416513">
                <a:tc>
                  <a:txBody>
                    <a:bodyPr/>
                    <a:lstStyle/>
                    <a:p>
                      <a:r>
                        <a:rPr lang="en-IN" sz="1600" dirty="0"/>
                        <a:t>4</a:t>
                      </a:r>
                    </a:p>
                  </a:txBody>
                  <a:tcPr/>
                </a:tc>
                <a:tc>
                  <a:txBody>
                    <a:bodyPr/>
                    <a:lstStyle/>
                    <a:p>
                      <a:r>
                        <a:rPr lang="en-IN" sz="1600" kern="1200" dirty="0">
                          <a:solidFill>
                            <a:schemeClr val="dk1"/>
                          </a:solidFill>
                          <a:effectLst/>
                          <a:latin typeface="+mn-lt"/>
                          <a:ea typeface="+mn-ea"/>
                          <a:cs typeface="+mn-cs"/>
                        </a:rPr>
                        <a:t>Capabilities of </a:t>
                      </a:r>
                      <a:r>
                        <a:rPr lang="en-IN" sz="1600" kern="1200" dirty="0" err="1">
                          <a:solidFill>
                            <a:schemeClr val="dk1"/>
                          </a:solidFill>
                          <a:effectLst/>
                          <a:latin typeface="+mn-lt"/>
                          <a:ea typeface="+mn-ea"/>
                          <a:cs typeface="+mn-cs"/>
                        </a:rPr>
                        <a:t>ARCore</a:t>
                      </a:r>
                      <a:r>
                        <a:rPr lang="en-IN" sz="1600" kern="1200" dirty="0">
                          <a:solidFill>
                            <a:schemeClr val="dk1"/>
                          </a:solidFill>
                          <a:effectLst/>
                          <a:latin typeface="+mn-lt"/>
                          <a:ea typeface="+mn-ea"/>
                          <a:cs typeface="+mn-cs"/>
                        </a:rPr>
                        <a:t> and </a:t>
                      </a:r>
                      <a:r>
                        <a:rPr lang="en-IN" sz="1600" kern="1200" dirty="0" err="1">
                          <a:solidFill>
                            <a:schemeClr val="dk1"/>
                          </a:solidFill>
                          <a:effectLst/>
                          <a:latin typeface="+mn-lt"/>
                          <a:ea typeface="+mn-ea"/>
                          <a:cs typeface="+mn-cs"/>
                        </a:rPr>
                        <a:t>ARKit</a:t>
                      </a:r>
                      <a:r>
                        <a:rPr lang="en-IN" sz="1600" kern="1200" dirty="0">
                          <a:solidFill>
                            <a:schemeClr val="dk1"/>
                          </a:solidFill>
                          <a:effectLst/>
                          <a:latin typeface="+mn-lt"/>
                          <a:ea typeface="+mn-ea"/>
                          <a:cs typeface="+mn-cs"/>
                        </a:rPr>
                        <a:t> Platforms for AR/VR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t>
                      </a:r>
                      <a:r>
                        <a:rPr lang="pl-PL" sz="1600" dirty="0"/>
                        <a:t>Author- Paweł Nowacki and Marek Woda</a:t>
                      </a:r>
                      <a:r>
                        <a:rPr lang="en-IN" sz="1600" dirty="0"/>
                        <a:t>)</a:t>
                      </a:r>
                    </a:p>
                  </a:txBody>
                  <a:tcPr/>
                </a:tc>
                <a:tc>
                  <a:txBody>
                    <a:bodyPr/>
                    <a:lstStyle/>
                    <a:p>
                      <a:r>
                        <a:rPr lang="en-US" sz="1600" kern="1200" dirty="0">
                          <a:solidFill>
                            <a:schemeClr val="dk1"/>
                          </a:solidFill>
                          <a:effectLst/>
                          <a:latin typeface="+mn-lt"/>
                          <a:ea typeface="+mn-ea"/>
                          <a:cs typeface="+mn-cs"/>
                        </a:rPr>
                        <a:t>In this paper </a:t>
                      </a:r>
                      <a:r>
                        <a:rPr lang="en-US" sz="1600" kern="1200" dirty="0" err="1">
                          <a:solidFill>
                            <a:schemeClr val="dk1"/>
                          </a:solidFill>
                          <a:effectLst/>
                          <a:latin typeface="+mn-lt"/>
                          <a:ea typeface="+mn-ea"/>
                          <a:cs typeface="+mn-cs"/>
                        </a:rPr>
                        <a:t>ARCore</a:t>
                      </a:r>
                      <a:r>
                        <a:rPr lang="en-US" sz="1600" kern="1200" dirty="0">
                          <a:solidFill>
                            <a:schemeClr val="dk1"/>
                          </a:solidFill>
                          <a:effectLst/>
                          <a:latin typeface="+mn-lt"/>
                          <a:ea typeface="+mn-ea"/>
                          <a:cs typeface="+mn-cs"/>
                        </a:rPr>
                        <a:t> and </a:t>
                      </a:r>
                      <a:r>
                        <a:rPr lang="en-US" sz="1600" kern="1200" dirty="0" err="1">
                          <a:solidFill>
                            <a:schemeClr val="dk1"/>
                          </a:solidFill>
                          <a:effectLst/>
                          <a:latin typeface="+mn-lt"/>
                          <a:ea typeface="+mn-ea"/>
                          <a:cs typeface="+mn-cs"/>
                        </a:rPr>
                        <a:t>ARkit</a:t>
                      </a:r>
                      <a:r>
                        <a:rPr lang="en-US" sz="1600" kern="1200" dirty="0">
                          <a:solidFill>
                            <a:schemeClr val="dk1"/>
                          </a:solidFill>
                          <a:effectLst/>
                          <a:latin typeface="+mn-lt"/>
                          <a:ea typeface="+mn-ea"/>
                          <a:cs typeface="+mn-cs"/>
                        </a:rPr>
                        <a:t> capabilities were scrutinized and compared. Authors established comparison criteria for both platforms, developed test applications and ran comparison tests. Obtained results can be a help in choosing the right framework to speed up prototyping and development of modern AR/VR applications. </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mn-lt"/>
                          <a:ea typeface="+mn-ea"/>
                          <a:cs typeface="+mn-cs"/>
                        </a:rPr>
                        <a:t>They </a:t>
                      </a:r>
                      <a:r>
                        <a:rPr lang="en-US" sz="1600" kern="1200" dirty="0">
                          <a:solidFill>
                            <a:schemeClr val="dk1"/>
                          </a:solidFill>
                          <a:effectLst/>
                          <a:latin typeface="+mn-lt"/>
                          <a:ea typeface="+mn-ea"/>
                          <a:cs typeface="+mn-cs"/>
                        </a:rPr>
                        <a:t>have done a comprehensive comparison of these new frameworks in the following respects: general performance (CPU/memory use), mapping of planes on various surface types, influence of light and movement on mapping quality etc.</a:t>
                      </a:r>
                      <a:endParaRPr lang="en-IN" sz="1600" kern="1200" dirty="0">
                        <a:solidFill>
                          <a:schemeClr val="dk1"/>
                        </a:solidFill>
                        <a:effectLst/>
                        <a:latin typeface="+mn-lt"/>
                        <a:ea typeface="+mn-ea"/>
                        <a:cs typeface="+mn-cs"/>
                      </a:endParaRPr>
                    </a:p>
                    <a:p>
                      <a:endParaRPr lang="en-IN" sz="1600" dirty="0"/>
                    </a:p>
                  </a:txBody>
                  <a:tcPr/>
                </a:tc>
                <a:extLst>
                  <a:ext uri="{0D108BD9-81ED-4DB2-BD59-A6C34878D82A}">
                    <a16:rowId xmlns:a16="http://schemas.microsoft.com/office/drawing/2014/main" val="592823900"/>
                  </a:ext>
                </a:extLst>
              </a:tr>
            </a:tbl>
          </a:graphicData>
        </a:graphic>
      </p:graphicFrame>
    </p:spTree>
    <p:extLst>
      <p:ext uri="{BB962C8B-B14F-4D97-AF65-F5344CB8AC3E}">
        <p14:creationId xmlns:p14="http://schemas.microsoft.com/office/powerpoint/2010/main" val="232911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4F37ED3-77AA-4B25-A35F-F6AAC85191F5}"/>
              </a:ext>
            </a:extLst>
          </p:cNvPr>
          <p:cNvGraphicFramePr>
            <a:graphicFrameLocks noGrp="1"/>
          </p:cNvGraphicFramePr>
          <p:nvPr>
            <p:ph idx="1"/>
            <p:extLst>
              <p:ext uri="{D42A27DB-BD31-4B8C-83A1-F6EECF244321}">
                <p14:modId xmlns:p14="http://schemas.microsoft.com/office/powerpoint/2010/main" val="189655923"/>
              </p:ext>
            </p:extLst>
          </p:nvPr>
        </p:nvGraphicFramePr>
        <p:xfrm>
          <a:off x="146638" y="660226"/>
          <a:ext cx="11889106" cy="3773412"/>
        </p:xfrm>
        <a:graphic>
          <a:graphicData uri="http://schemas.openxmlformats.org/drawingml/2006/table">
            <a:tbl>
              <a:tblPr firstRow="1" bandRow="1">
                <a:tableStyleId>{F5AB1C69-6EDB-4FF4-983F-18BD219EF322}</a:tableStyleId>
              </a:tblPr>
              <a:tblGrid>
                <a:gridCol w="603752">
                  <a:extLst>
                    <a:ext uri="{9D8B030D-6E8A-4147-A177-3AD203B41FA5}">
                      <a16:colId xmlns:a16="http://schemas.microsoft.com/office/drawing/2014/main" val="174315243"/>
                    </a:ext>
                  </a:extLst>
                </a:gridCol>
                <a:gridCol w="2916541">
                  <a:extLst>
                    <a:ext uri="{9D8B030D-6E8A-4147-A177-3AD203B41FA5}">
                      <a16:colId xmlns:a16="http://schemas.microsoft.com/office/drawing/2014/main" val="2601417522"/>
                    </a:ext>
                  </a:extLst>
                </a:gridCol>
                <a:gridCol w="4769810">
                  <a:extLst>
                    <a:ext uri="{9D8B030D-6E8A-4147-A177-3AD203B41FA5}">
                      <a16:colId xmlns:a16="http://schemas.microsoft.com/office/drawing/2014/main" val="3357791729"/>
                    </a:ext>
                  </a:extLst>
                </a:gridCol>
                <a:gridCol w="3599003">
                  <a:extLst>
                    <a:ext uri="{9D8B030D-6E8A-4147-A177-3AD203B41FA5}">
                      <a16:colId xmlns:a16="http://schemas.microsoft.com/office/drawing/2014/main" val="2043591635"/>
                    </a:ext>
                  </a:extLst>
                </a:gridCol>
              </a:tblGrid>
              <a:tr h="604588">
                <a:tc>
                  <a:txBody>
                    <a:bodyPr/>
                    <a:lstStyle/>
                    <a:p>
                      <a:r>
                        <a:rPr lang="en-IN" sz="1600" dirty="0"/>
                        <a:t>Sr No</a:t>
                      </a:r>
                    </a:p>
                  </a:txBody>
                  <a:tcPr/>
                </a:tc>
                <a:tc>
                  <a:txBody>
                    <a:bodyPr/>
                    <a:lstStyle/>
                    <a:p>
                      <a:r>
                        <a:rPr lang="en-IN" sz="1600" dirty="0"/>
                        <a:t>Author Name / Title</a:t>
                      </a:r>
                    </a:p>
                  </a:txBody>
                  <a:tcPr/>
                </a:tc>
                <a:tc>
                  <a:txBody>
                    <a:bodyPr/>
                    <a:lstStyle/>
                    <a:p>
                      <a:r>
                        <a:rPr lang="en-IN" sz="1600" dirty="0"/>
                        <a:t>Methodology</a:t>
                      </a:r>
                    </a:p>
                  </a:txBody>
                  <a:tcPr/>
                </a:tc>
                <a:tc>
                  <a:txBody>
                    <a:bodyPr/>
                    <a:lstStyle/>
                    <a:p>
                      <a:r>
                        <a:rPr lang="en-IN" sz="1600" dirty="0"/>
                        <a:t>Conclusion</a:t>
                      </a:r>
                    </a:p>
                  </a:txBody>
                  <a:tcPr/>
                </a:tc>
                <a:extLst>
                  <a:ext uri="{0D108BD9-81ED-4DB2-BD59-A6C34878D82A}">
                    <a16:rowId xmlns:a16="http://schemas.microsoft.com/office/drawing/2014/main" val="325425933"/>
                  </a:ext>
                </a:extLst>
              </a:tr>
              <a:tr h="3168824">
                <a:tc>
                  <a:txBody>
                    <a:bodyPr/>
                    <a:lstStyle/>
                    <a:p>
                      <a:r>
                        <a:rPr lang="en-IN" sz="1600" dirty="0"/>
                        <a:t>5</a:t>
                      </a:r>
                    </a:p>
                  </a:txBody>
                  <a:tcPr/>
                </a:tc>
                <a:tc>
                  <a:txBody>
                    <a:bodyPr/>
                    <a:lstStyle/>
                    <a:p>
                      <a:r>
                        <a:rPr lang="en-IN" sz="1600" kern="1200" dirty="0">
                          <a:solidFill>
                            <a:schemeClr val="dk1"/>
                          </a:solidFill>
                          <a:effectLst/>
                          <a:latin typeface="+mn-lt"/>
                          <a:ea typeface="+mn-ea"/>
                          <a:cs typeface="+mn-cs"/>
                        </a:rPr>
                        <a:t>Examining augmented reality in journalism: Presence, knowledge gain, and perceived visual authenticity</a:t>
                      </a:r>
                    </a:p>
                    <a:p>
                      <a:r>
                        <a:rPr lang="en-US" sz="1600" dirty="0"/>
                        <a:t>(Tanja </a:t>
                      </a:r>
                      <a:r>
                        <a:rPr lang="en-US" sz="1600" dirty="0" err="1"/>
                        <a:t>Aitamurto</a:t>
                      </a:r>
                      <a:r>
                        <a:rPr lang="en-US" sz="1600" dirty="0"/>
                        <a:t>, Laura </a:t>
                      </a:r>
                      <a:r>
                        <a:rPr lang="en-US" sz="1600" dirty="0" err="1"/>
                        <a:t>Aymerich-Franch</a:t>
                      </a:r>
                      <a:r>
                        <a:rPr lang="en-US" sz="1600" dirty="0"/>
                        <a:t>, Jorge Saldivar, Catherine </a:t>
                      </a:r>
                      <a:r>
                        <a:rPr lang="en-US" sz="1600" dirty="0" err="1"/>
                        <a:t>Kircos</a:t>
                      </a:r>
                      <a:r>
                        <a:rPr lang="en-US" sz="1600" dirty="0"/>
                        <a:t>, </a:t>
                      </a:r>
                      <a:r>
                        <a:rPr lang="en-US" sz="1600" dirty="0" err="1"/>
                        <a:t>Yasamin</a:t>
                      </a:r>
                      <a:r>
                        <a:rPr lang="en-US" sz="1600" dirty="0"/>
                        <a:t> Sadeghi, </a:t>
                      </a:r>
                      <a:r>
                        <a:rPr lang="en-US" sz="1600" dirty="0" err="1"/>
                        <a:t>Sukolsak</a:t>
                      </a:r>
                      <a:r>
                        <a:rPr lang="en-US" sz="1600" dirty="0"/>
                        <a:t> </a:t>
                      </a:r>
                      <a:r>
                        <a:rPr lang="en-US" sz="1600" dirty="0" err="1"/>
                        <a:t>Sakshuwong</a:t>
                      </a:r>
                      <a:r>
                        <a:rPr lang="en-US" sz="1600" dirty="0"/>
                        <a:t>)</a:t>
                      </a:r>
                      <a:endParaRPr lang="en-IN" sz="1600" dirty="0"/>
                    </a:p>
                  </a:txBody>
                  <a:tcPr/>
                </a:tc>
                <a:tc>
                  <a:txBody>
                    <a:bodyPr/>
                    <a:lstStyle/>
                    <a:p>
                      <a:r>
                        <a:rPr lang="en-US" sz="1600" kern="1200" dirty="0">
                          <a:solidFill>
                            <a:schemeClr val="dk1"/>
                          </a:solidFill>
                          <a:effectLst/>
                          <a:latin typeface="+mn-lt"/>
                          <a:ea typeface="+mn-ea"/>
                          <a:cs typeface="+mn-cs"/>
                        </a:rPr>
                        <a:t>In this paper, R in journalism was discussed</a:t>
                      </a:r>
                      <a:r>
                        <a:rPr lang="en-IN" sz="1600" kern="1200" dirty="0">
                          <a:solidFill>
                            <a:schemeClr val="dk1"/>
                          </a:solidFill>
                          <a:effectLst/>
                          <a:latin typeface="+mn-lt"/>
                          <a:ea typeface="+mn-ea"/>
                          <a:cs typeface="+mn-cs"/>
                        </a:rPr>
                        <a:t>. Photorealistic visuals are used in news to support the journalistic norms of accuracy and authenticity. According to these aspirational norms, visual journalism should depict events in a comprehensive, realistic, and truthful manner. These norms provide a foundation for journalism’s role as a truth-teller in society. By claiming to operate within these normative boundaries, journalism differentiates itself from other communication practices, such as advertising and propaganda. </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With its immersive features and 3D renderings of objects, AR has the potential to contribute to the perceived accuracy, authenticity, and credibility of visuals, similar to video and multimedia. This, in turn, can increase the perceived credibility of news reporting. Perceived realism and sense of presence in VR have been shown to have a positive association. </a:t>
                      </a:r>
                      <a:endParaRPr lang="en-IN" sz="1600" dirty="0"/>
                    </a:p>
                  </a:txBody>
                  <a:tcPr/>
                </a:tc>
                <a:extLst>
                  <a:ext uri="{0D108BD9-81ED-4DB2-BD59-A6C34878D82A}">
                    <a16:rowId xmlns:a16="http://schemas.microsoft.com/office/drawing/2014/main" val="684480416"/>
                  </a:ext>
                </a:extLst>
              </a:tr>
            </a:tbl>
          </a:graphicData>
        </a:graphic>
      </p:graphicFrame>
    </p:spTree>
    <p:extLst>
      <p:ext uri="{BB962C8B-B14F-4D97-AF65-F5344CB8AC3E}">
        <p14:creationId xmlns:p14="http://schemas.microsoft.com/office/powerpoint/2010/main" val="48278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7736-17FE-42D8-A4B8-C69A71CEBBD3}"/>
              </a:ext>
            </a:extLst>
          </p:cNvPr>
          <p:cNvSpPr>
            <a:spLocks noGrp="1"/>
          </p:cNvSpPr>
          <p:nvPr>
            <p:ph type="title"/>
          </p:nvPr>
        </p:nvSpPr>
        <p:spPr>
          <a:xfrm>
            <a:off x="913795" y="106680"/>
            <a:ext cx="10353761" cy="1326321"/>
          </a:xfrm>
        </p:spPr>
        <p:txBody>
          <a:bodyPr/>
          <a:lstStyle/>
          <a:p>
            <a:r>
              <a:rPr lang="en-IN" dirty="0"/>
              <a:t>Problem statement</a:t>
            </a:r>
          </a:p>
        </p:txBody>
      </p:sp>
      <p:sp>
        <p:nvSpPr>
          <p:cNvPr id="3" name="Content Placeholder 2">
            <a:extLst>
              <a:ext uri="{FF2B5EF4-FFF2-40B4-BE49-F238E27FC236}">
                <a16:creationId xmlns:a16="http://schemas.microsoft.com/office/drawing/2014/main" id="{9CFCE81C-0D63-4AA5-991C-4FF54390880F}"/>
              </a:ext>
            </a:extLst>
          </p:cNvPr>
          <p:cNvSpPr>
            <a:spLocks noGrp="1"/>
          </p:cNvSpPr>
          <p:nvPr>
            <p:ph idx="1"/>
          </p:nvPr>
        </p:nvSpPr>
        <p:spPr>
          <a:xfrm>
            <a:off x="913794" y="1250244"/>
            <a:ext cx="10353762" cy="4921956"/>
          </a:xfrm>
        </p:spPr>
        <p:txBody>
          <a:bodyPr>
            <a:normAutofit/>
          </a:bodyPr>
          <a:lstStyle/>
          <a:p>
            <a:r>
              <a:rPr lang="en-US" sz="1600" dirty="0">
                <a:effectLst/>
                <a:latin typeface="Rockwell" panose="02060603020205020403" pitchFamily="18" charset="0"/>
                <a:ea typeface="Calibri" panose="020F0502020204030204" pitchFamily="34" charset="0"/>
              </a:rPr>
              <a:t>The decline of newspapers has been debated, as the industry has faced slumping ad sales, the loss of much classified advertising and precipitous drops in circulation. In recent years, newspapers' weekday circulation fell 7% and Sunday circulation fell 4%, both showing their greatest declines since 2010. Overall, the industry continues to shrink, with Editor &amp; Publisher’s </a:t>
            </a:r>
            <a:r>
              <a:rPr lang="en-US" sz="1600" dirty="0" err="1">
                <a:effectLst/>
                <a:latin typeface="Rockwell" panose="02060603020205020403" pitchFamily="18" charset="0"/>
                <a:ea typeface="Calibri" panose="020F0502020204030204" pitchFamily="34" charset="0"/>
              </a:rPr>
              <a:t>DataBook</a:t>
            </a:r>
            <a:r>
              <a:rPr lang="en-US" sz="1600" dirty="0">
                <a:effectLst/>
                <a:latin typeface="Rockwell" panose="02060603020205020403" pitchFamily="18" charset="0"/>
                <a:ea typeface="Calibri" panose="020F0502020204030204" pitchFamily="34" charset="0"/>
              </a:rPr>
              <a:t> listing 126 fewer daily papers in 2014 than in 2004. </a:t>
            </a:r>
          </a:p>
          <a:p>
            <a:r>
              <a:rPr lang="en-US" sz="1600" dirty="0">
                <a:effectLst/>
                <a:latin typeface="Rockwell" panose="02060603020205020403" pitchFamily="18" charset="0"/>
                <a:ea typeface="Calibri" panose="020F0502020204030204" pitchFamily="34" charset="0"/>
              </a:rPr>
              <a:t>To survive, newspapers are considering combining and other options, although the outcome of such partnerships has been criticized. Despite these problems, newspaper companies with significant brand value and which have published their work online have had a significant rise in viewership</a:t>
            </a:r>
          </a:p>
          <a:p>
            <a:r>
              <a:rPr lang="en-US" sz="1600" dirty="0">
                <a:latin typeface="Rockwell" panose="02060603020205020403" pitchFamily="18" charset="0"/>
              </a:rPr>
              <a:t>The increasing use of the Internet search function, primarily through large engines such as Google, has also changed the habits of readers. Instead of perusing general interest publications, such as newspapers, readers are more likely to seek particular writers, blogs or sources of information through targeted searches, rendering the agglomeration of newspapers increasingly irrelevant.</a:t>
            </a:r>
          </a:p>
          <a:p>
            <a:r>
              <a:rPr lang="en-IN" sz="1600" dirty="0">
                <a:latin typeface="Rockwell" panose="02060603020205020403" pitchFamily="18" charset="0"/>
              </a:rPr>
              <a:t>So,  we are using Augmented Reality, and taking advantages of new digital news boom for readers to return to newspapers again</a:t>
            </a:r>
          </a:p>
        </p:txBody>
      </p:sp>
    </p:spTree>
    <p:extLst>
      <p:ext uri="{BB962C8B-B14F-4D97-AF65-F5344CB8AC3E}">
        <p14:creationId xmlns:p14="http://schemas.microsoft.com/office/powerpoint/2010/main" val="110422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A693-F87F-45F4-8343-F4871D2E6E89}"/>
              </a:ext>
            </a:extLst>
          </p:cNvPr>
          <p:cNvSpPr>
            <a:spLocks noGrp="1"/>
          </p:cNvSpPr>
          <p:nvPr>
            <p:ph type="title"/>
          </p:nvPr>
        </p:nvSpPr>
        <p:spPr/>
        <p:txBody>
          <a:bodyPr/>
          <a:lstStyle/>
          <a:p>
            <a:r>
              <a:rPr lang="en-US" dirty="0"/>
              <a:t>Detail of Hardware and Software </a:t>
            </a:r>
            <a:endParaRPr lang="en-IN" dirty="0"/>
          </a:p>
        </p:txBody>
      </p:sp>
      <p:sp>
        <p:nvSpPr>
          <p:cNvPr id="3" name="Content Placeholder 2">
            <a:extLst>
              <a:ext uri="{FF2B5EF4-FFF2-40B4-BE49-F238E27FC236}">
                <a16:creationId xmlns:a16="http://schemas.microsoft.com/office/drawing/2014/main" id="{8BB985D4-ED5D-4CD9-9FCC-CE12C3BE6CA3}"/>
              </a:ext>
            </a:extLst>
          </p:cNvPr>
          <p:cNvSpPr>
            <a:spLocks noGrp="1"/>
          </p:cNvSpPr>
          <p:nvPr>
            <p:ph idx="1"/>
          </p:nvPr>
        </p:nvSpPr>
        <p:spPr>
          <a:xfrm>
            <a:off x="913795" y="2096064"/>
            <a:ext cx="4058255" cy="3695136"/>
          </a:xfrm>
        </p:spPr>
        <p:txBody>
          <a:bodyPr/>
          <a:lstStyle/>
          <a:p>
            <a:pPr marL="0" indent="0">
              <a:buNone/>
            </a:pPr>
            <a:r>
              <a:rPr lang="en-IN" dirty="0"/>
              <a:t>Hardware Requirements </a:t>
            </a:r>
          </a:p>
          <a:p>
            <a:r>
              <a:rPr lang="en-IN" dirty="0"/>
              <a:t>Android / IOS Smartphone </a:t>
            </a:r>
          </a:p>
          <a:p>
            <a:r>
              <a:rPr lang="en-IN" dirty="0"/>
              <a:t>I3+ Processor System</a:t>
            </a:r>
          </a:p>
          <a:p>
            <a:r>
              <a:rPr lang="en-IN" dirty="0"/>
              <a:t>Sensors like Accelerometer, Gyroscope, Magnetometer </a:t>
            </a:r>
          </a:p>
          <a:p>
            <a:r>
              <a:rPr lang="en-IN" dirty="0"/>
              <a:t>Camera</a:t>
            </a:r>
          </a:p>
        </p:txBody>
      </p:sp>
      <p:sp>
        <p:nvSpPr>
          <p:cNvPr id="4" name="Content Placeholder 2">
            <a:extLst>
              <a:ext uri="{FF2B5EF4-FFF2-40B4-BE49-F238E27FC236}">
                <a16:creationId xmlns:a16="http://schemas.microsoft.com/office/drawing/2014/main" id="{DEF8AD89-2265-441C-B3F8-78A63619FCF6}"/>
              </a:ext>
            </a:extLst>
          </p:cNvPr>
          <p:cNvSpPr txBox="1">
            <a:spLocks/>
          </p:cNvSpPr>
          <p:nvPr/>
        </p:nvSpPr>
        <p:spPr>
          <a:xfrm>
            <a:off x="6266845" y="2096064"/>
            <a:ext cx="4058255"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IN" dirty="0"/>
              <a:t>Software Requirements</a:t>
            </a:r>
          </a:p>
          <a:p>
            <a:r>
              <a:rPr lang="en-IN" dirty="0" err="1"/>
              <a:t>Vuphoria</a:t>
            </a:r>
            <a:endParaRPr lang="en-IN" dirty="0"/>
          </a:p>
          <a:p>
            <a:r>
              <a:rPr lang="en-IN" dirty="0" err="1"/>
              <a:t>ARkit</a:t>
            </a:r>
            <a:endParaRPr lang="en-IN" dirty="0"/>
          </a:p>
          <a:p>
            <a:r>
              <a:rPr lang="en-IN" dirty="0" err="1"/>
              <a:t>ARcore</a:t>
            </a:r>
            <a:endParaRPr lang="en-IN" dirty="0"/>
          </a:p>
          <a:p>
            <a:r>
              <a:rPr lang="en-IN" dirty="0"/>
              <a:t>Android Studio</a:t>
            </a:r>
          </a:p>
          <a:p>
            <a:r>
              <a:rPr lang="en-IN" dirty="0" err="1"/>
              <a:t>Xcode</a:t>
            </a:r>
            <a:endParaRPr lang="en-IN" dirty="0"/>
          </a:p>
        </p:txBody>
      </p:sp>
    </p:spTree>
    <p:extLst>
      <p:ext uri="{BB962C8B-B14F-4D97-AF65-F5344CB8AC3E}">
        <p14:creationId xmlns:p14="http://schemas.microsoft.com/office/powerpoint/2010/main" val="330292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4595-27F0-46FA-BFBE-FEA58641F32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E4B9F47-EC07-4D50-A046-58E9EF5F9EA8}"/>
              </a:ext>
            </a:extLst>
          </p:cNvPr>
          <p:cNvSpPr>
            <a:spLocks noGrp="1"/>
          </p:cNvSpPr>
          <p:nvPr>
            <p:ph idx="1"/>
          </p:nvPr>
        </p:nvSpPr>
        <p:spPr/>
        <p:txBody>
          <a:bodyPr/>
          <a:lstStyle/>
          <a:p>
            <a:r>
              <a:rPr lang="en-US" sz="2400" dirty="0"/>
              <a:t>We can create a successful way of human interaction with newspaper with the help of AR Smart Newspaper, So by taking advantages of digital boom we can strike a balance between AR and Newspaper.    For future developments it can be enhanced by developing this system for big newspapers or magazines. </a:t>
            </a:r>
          </a:p>
          <a:p>
            <a:endParaRPr lang="en-US" dirty="0"/>
          </a:p>
          <a:p>
            <a:endParaRPr lang="en-IN" dirty="0"/>
          </a:p>
        </p:txBody>
      </p:sp>
    </p:spTree>
    <p:extLst>
      <p:ext uri="{BB962C8B-B14F-4D97-AF65-F5344CB8AC3E}">
        <p14:creationId xmlns:p14="http://schemas.microsoft.com/office/powerpoint/2010/main" val="4190543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155</TotalTime>
  <Words>1379</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Symbol</vt:lpstr>
      <vt:lpstr>Damask</vt:lpstr>
      <vt:lpstr>AR SMART NEWSPAPER</vt:lpstr>
      <vt:lpstr>INTRODUCTION</vt:lpstr>
      <vt:lpstr>PowerPoint Presentation</vt:lpstr>
      <vt:lpstr>Literature survey</vt:lpstr>
      <vt:lpstr>PowerPoint Presentation</vt:lpstr>
      <vt:lpstr>PowerPoint Presentation</vt:lpstr>
      <vt:lpstr>Problem statement</vt:lpstr>
      <vt:lpstr>Detail of Hardware and Software </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bhavesh patil</dc:creator>
  <cp:lastModifiedBy>bhavesh patil</cp:lastModifiedBy>
  <cp:revision>11</cp:revision>
  <dcterms:created xsi:type="dcterms:W3CDTF">2021-05-26T02:47:11Z</dcterms:created>
  <dcterms:modified xsi:type="dcterms:W3CDTF">2021-05-26T15:10:21Z</dcterms:modified>
</cp:coreProperties>
</file>