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23738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D334-2787-4B78-80B4-C75269B4614A}"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122136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1449028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0977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1491363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252982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969649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807134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131937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262210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26252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86D334-2787-4B78-80B4-C75269B4614A}"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371792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86D334-2787-4B78-80B4-C75269B4614A}"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241480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83355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191681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B86D334-2787-4B78-80B4-C75269B4614A}" type="datetimeFigureOut">
              <a:rPr lang="en-US" smtClean="0"/>
              <a:t>12/10/2015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60145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6D334-2787-4B78-80B4-C75269B4614A}"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6986C-F024-4986-B66E-BCAF8E6F8BFE}" type="slidenum">
              <a:rPr lang="en-US" smtClean="0"/>
              <a:t>‹#›</a:t>
            </a:fld>
            <a:endParaRPr lang="en-US"/>
          </a:p>
        </p:txBody>
      </p:sp>
    </p:spTree>
    <p:extLst>
      <p:ext uri="{BB962C8B-B14F-4D97-AF65-F5344CB8AC3E}">
        <p14:creationId xmlns:p14="http://schemas.microsoft.com/office/powerpoint/2010/main" val="239508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86D334-2787-4B78-80B4-C75269B4614A}" type="datetimeFigureOut">
              <a:rPr lang="en-US" smtClean="0"/>
              <a:t>12/10/2015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96986C-F024-4986-B66E-BCAF8E6F8BFE}" type="slidenum">
              <a:rPr lang="en-US" smtClean="0"/>
              <a:t>‹#›</a:t>
            </a:fld>
            <a:endParaRPr lang="en-US"/>
          </a:p>
        </p:txBody>
      </p:sp>
    </p:spTree>
    <p:extLst>
      <p:ext uri="{BB962C8B-B14F-4D97-AF65-F5344CB8AC3E}">
        <p14:creationId xmlns:p14="http://schemas.microsoft.com/office/powerpoint/2010/main" val="2906956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smtClean="0"/>
              <a:t>Smart City Water Leakage Detection &amp; Waste </a:t>
            </a:r>
            <a:r>
              <a:rPr lang="en-US" sz="4400" b="1" dirty="0"/>
              <a:t>W</a:t>
            </a:r>
            <a:r>
              <a:rPr lang="en-US" sz="4400" b="1" dirty="0" smtClean="0"/>
              <a:t>ater Accounting</a:t>
            </a:r>
            <a:br>
              <a:rPr lang="en-US" sz="4400" b="1" dirty="0" smtClean="0"/>
            </a:br>
            <a:r>
              <a:rPr lang="en-US" sz="4400" b="1" dirty="0"/>
              <a:t/>
            </a:r>
            <a:br>
              <a:rPr lang="en-US" sz="4400" b="1" dirty="0"/>
            </a:br>
            <a:endParaRPr lang="en-US" sz="4400" dirty="0"/>
          </a:p>
        </p:txBody>
      </p:sp>
      <p:sp>
        <p:nvSpPr>
          <p:cNvPr id="3" name="Subtitle 2"/>
          <p:cNvSpPr>
            <a:spLocks noGrp="1"/>
          </p:cNvSpPr>
          <p:nvPr>
            <p:ph type="subTitle" idx="1"/>
          </p:nvPr>
        </p:nvSpPr>
        <p:spPr/>
        <p:txBody>
          <a:bodyPr>
            <a:normAutofit fontScale="25000" lnSpcReduction="20000"/>
          </a:bodyPr>
          <a:lstStyle/>
          <a:p>
            <a:endParaRPr lang="en-US" dirty="0" smtClean="0"/>
          </a:p>
          <a:p>
            <a:endParaRPr lang="en-US" dirty="0"/>
          </a:p>
          <a:p>
            <a:endParaRPr lang="en-US" dirty="0" smtClean="0"/>
          </a:p>
          <a:p>
            <a:r>
              <a:rPr lang="en-US" dirty="0" smtClean="0"/>
              <a:t>								</a:t>
            </a:r>
            <a:r>
              <a:rPr lang="en-US" sz="6400" dirty="0" smtClean="0"/>
              <a:t>-Bhavesh </a:t>
            </a:r>
            <a:r>
              <a:rPr lang="en-US" sz="6400" dirty="0" err="1" smtClean="0"/>
              <a:t>patel</a:t>
            </a:r>
            <a:endParaRPr lang="en-US" sz="6400" dirty="0"/>
          </a:p>
        </p:txBody>
      </p:sp>
    </p:spTree>
    <p:extLst>
      <p:ext uri="{BB962C8B-B14F-4D97-AF65-F5344CB8AC3E}">
        <p14:creationId xmlns:p14="http://schemas.microsoft.com/office/powerpoint/2010/main" val="2412084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r>
              <a:rPr lang="en-US" dirty="0" smtClean="0"/>
              <a:t/>
            </a:r>
            <a:br>
              <a:rPr lang="en-US" dirty="0" smtClean="0"/>
            </a:br>
            <a:endParaRPr lang="en-US" dirty="0"/>
          </a:p>
        </p:txBody>
      </p:sp>
      <p:sp>
        <p:nvSpPr>
          <p:cNvPr id="3" name="Content Placeholder 2"/>
          <p:cNvSpPr>
            <a:spLocks noGrp="1"/>
          </p:cNvSpPr>
          <p:nvPr>
            <p:ph idx="1"/>
          </p:nvPr>
        </p:nvSpPr>
        <p:spPr>
          <a:xfrm>
            <a:off x="1104293" y="1595718"/>
            <a:ext cx="8946541" cy="4195481"/>
          </a:xfrm>
        </p:spPr>
        <p:txBody>
          <a:bodyPr>
            <a:normAutofit fontScale="92500" lnSpcReduction="10000"/>
          </a:bodyPr>
          <a:lstStyle/>
          <a:p>
            <a:endParaRPr lang="en-US" dirty="0"/>
          </a:p>
          <a:p>
            <a:r>
              <a:rPr lang="en-US" dirty="0" smtClean="0"/>
              <a:t>Every </a:t>
            </a:r>
            <a:r>
              <a:rPr lang="en-US" dirty="0"/>
              <a:t>year millions of gallons of water are lost </a:t>
            </a:r>
            <a:r>
              <a:rPr lang="en-US" dirty="0" smtClean="0"/>
              <a:t>through </a:t>
            </a:r>
            <a:r>
              <a:rPr lang="en-US" dirty="0"/>
              <a:t>leaks in aged water pipes which is never billed. </a:t>
            </a:r>
            <a:endParaRPr lang="en-US" dirty="0" smtClean="0"/>
          </a:p>
          <a:p>
            <a:pPr marL="0" indent="0">
              <a:buNone/>
            </a:pPr>
            <a:endParaRPr lang="en-US" dirty="0"/>
          </a:p>
          <a:p>
            <a:r>
              <a:rPr lang="en-US" dirty="0"/>
              <a:t> </a:t>
            </a:r>
            <a:r>
              <a:rPr lang="en-US" dirty="0" smtClean="0"/>
              <a:t>So, Massachusetts water department has designed a system to </a:t>
            </a:r>
            <a:r>
              <a:rPr lang="en-US" dirty="0"/>
              <a:t>address water sustainability and protect the water system from threats like water </a:t>
            </a:r>
            <a:r>
              <a:rPr lang="en-US" dirty="0" smtClean="0"/>
              <a:t>theft or water </a:t>
            </a:r>
            <a:r>
              <a:rPr lang="en-US" dirty="0"/>
              <a:t>leakage</a:t>
            </a:r>
            <a:r>
              <a:rPr lang="en-US" dirty="0" smtClean="0"/>
              <a:t>.</a:t>
            </a:r>
          </a:p>
          <a:p>
            <a:pPr marL="0" indent="0">
              <a:buNone/>
            </a:pPr>
            <a:endParaRPr lang="en-US" dirty="0" smtClean="0"/>
          </a:p>
          <a:p>
            <a:r>
              <a:rPr lang="en-US" dirty="0" smtClean="0"/>
              <a:t>Finding </a:t>
            </a:r>
            <a:r>
              <a:rPr lang="en-US" dirty="0"/>
              <a:t>the threats and establishing better predictive major water repair scheduling system at the correct time would benefit the society or so called city from saving millions of dollars in terms of revenue which would otherwise had gone unmeasurable</a:t>
            </a:r>
            <a:r>
              <a:rPr lang="en-US" dirty="0" smtClean="0"/>
              <a:t>.</a:t>
            </a:r>
            <a:endParaRPr lang="en-US" dirty="0"/>
          </a:p>
        </p:txBody>
      </p:sp>
    </p:spTree>
    <p:extLst>
      <p:ext uri="{BB962C8B-B14F-4D97-AF65-F5344CB8AC3E}">
        <p14:creationId xmlns:p14="http://schemas.microsoft.com/office/powerpoint/2010/main" val="3292310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User Roles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0559199"/>
              </p:ext>
            </p:extLst>
          </p:nvPr>
        </p:nvGraphicFramePr>
        <p:xfrm>
          <a:off x="1332942" y="1385077"/>
          <a:ext cx="8596668" cy="5040409"/>
        </p:xfrm>
        <a:graphic>
          <a:graphicData uri="http://schemas.openxmlformats.org/drawingml/2006/table">
            <a:tbl>
              <a:tblPr firstRow="1" firstCol="1" bandRow="1">
                <a:tableStyleId>{5C22544A-7EE6-4342-B048-85BDC9FD1C3A}</a:tableStyleId>
              </a:tblPr>
              <a:tblGrid>
                <a:gridCol w="647674"/>
                <a:gridCol w="2119006"/>
                <a:gridCol w="2934496"/>
                <a:gridCol w="2895492"/>
              </a:tblGrid>
              <a:tr h="228775">
                <a:tc>
                  <a:txBody>
                    <a:bodyPr/>
                    <a:lstStyle/>
                    <a:p>
                      <a:pPr marL="0" marR="0" algn="ctr">
                        <a:lnSpc>
                          <a:spcPct val="150000"/>
                        </a:lnSpc>
                        <a:spcBef>
                          <a:spcPts val="0"/>
                        </a:spcBef>
                        <a:spcAft>
                          <a:spcPts val="1200"/>
                        </a:spcAft>
                        <a:tabLst>
                          <a:tab pos="1943100" algn="l"/>
                        </a:tabLst>
                      </a:pPr>
                      <a:r>
                        <a:rPr lang="en-US" sz="900" spc="25" dirty="0">
                          <a:effectLst/>
                        </a:rPr>
                        <a:t>No.</a:t>
                      </a:r>
                      <a:endParaRPr lang="en-US" sz="900" dirty="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a:effectLst/>
                        </a:rPr>
                        <a:t>Entity</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dirty="0">
                          <a:effectLst/>
                        </a:rPr>
                        <a:t>Real Time References</a:t>
                      </a:r>
                      <a:endParaRPr lang="en-US" sz="900" dirty="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dirty="0" smtClean="0">
                          <a:effectLst/>
                        </a:rPr>
                        <a:t>Supervised By</a:t>
                      </a:r>
                      <a:endParaRPr lang="en-US" sz="900" dirty="0">
                        <a:effectLst/>
                        <a:latin typeface="Calibri" panose="020F0502020204030204" pitchFamily="34" charset="0"/>
                        <a:ea typeface="Times New Roman" panose="02020603050405020304" pitchFamily="18" charset="0"/>
                      </a:endParaRPr>
                    </a:p>
                  </a:txBody>
                  <a:tcPr marL="34086" marR="34086" marT="0" marB="0"/>
                </a:tc>
              </a:tr>
              <a:tr h="234131">
                <a:tc>
                  <a:txBody>
                    <a:bodyPr/>
                    <a:lstStyle/>
                    <a:p>
                      <a:pPr marL="0" marR="0" algn="ctr">
                        <a:lnSpc>
                          <a:spcPct val="150000"/>
                        </a:lnSpc>
                        <a:spcBef>
                          <a:spcPts val="0"/>
                        </a:spcBef>
                        <a:spcAft>
                          <a:spcPts val="1200"/>
                        </a:spcAft>
                        <a:tabLst>
                          <a:tab pos="1943100" algn="l"/>
                        </a:tabLst>
                      </a:pPr>
                      <a:r>
                        <a:rPr lang="en-US" sz="900" spc="25">
                          <a:effectLst/>
                        </a:rPr>
                        <a:t>1</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dirty="0">
                          <a:effectLst/>
                        </a:rPr>
                        <a:t>Ecosystem</a:t>
                      </a:r>
                      <a:endParaRPr lang="en-US" sz="900" dirty="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a:effectLst/>
                        </a:rPr>
                        <a:t>System Configuration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a:effectLst/>
                        </a:rPr>
                        <a:t>System admin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34086" marR="34086" marT="0" marB="0"/>
                </a:tc>
              </a:tr>
              <a:tr h="387930">
                <a:tc>
                  <a:txBody>
                    <a:bodyPr/>
                    <a:lstStyle/>
                    <a:p>
                      <a:pPr marL="0" marR="0" algn="ctr">
                        <a:lnSpc>
                          <a:spcPct val="150000"/>
                        </a:lnSpc>
                        <a:spcBef>
                          <a:spcPts val="0"/>
                        </a:spcBef>
                        <a:spcAft>
                          <a:spcPts val="1200"/>
                        </a:spcAft>
                        <a:tabLst>
                          <a:tab pos="1943100" algn="l"/>
                        </a:tabLst>
                      </a:pPr>
                      <a:r>
                        <a:rPr lang="en-US" sz="900" spc="25">
                          <a:effectLst/>
                        </a:rPr>
                        <a:t>2</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a:effectLst/>
                        </a:rPr>
                        <a:t>Network</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smtClean="0">
                          <a:effectLst/>
                        </a:rPr>
                        <a:t>Massachusetts Water Management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a:effectLst/>
                        </a:rPr>
                        <a:t>System admin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4086" marR="34086" marT="0" marB="0"/>
                </a:tc>
              </a:tr>
              <a:tr h="775860">
                <a:tc>
                  <a:txBody>
                    <a:bodyPr/>
                    <a:lstStyle/>
                    <a:p>
                      <a:pPr marL="0" marR="0" algn="ctr">
                        <a:lnSpc>
                          <a:spcPct val="150000"/>
                        </a:lnSpc>
                        <a:spcBef>
                          <a:spcPts val="0"/>
                        </a:spcBef>
                        <a:spcAft>
                          <a:spcPts val="1200"/>
                        </a:spcAft>
                        <a:tabLst>
                          <a:tab pos="1943100" algn="l"/>
                        </a:tabLst>
                      </a:pPr>
                      <a:r>
                        <a:rPr lang="en-US" sz="900" spc="25">
                          <a:effectLst/>
                        </a:rPr>
                        <a:t>2</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dirty="0">
                          <a:effectLst/>
                        </a:rPr>
                        <a:t>Enterprise</a:t>
                      </a:r>
                      <a:endParaRPr lang="en-US" sz="900" dirty="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smtClean="0">
                          <a:effectLst/>
                        </a:rPr>
                        <a:t>Water </a:t>
                      </a:r>
                      <a:r>
                        <a:rPr lang="en-US" sz="900" spc="25" dirty="0">
                          <a:effectLst/>
                        </a:rPr>
                        <a:t>Enterprise</a:t>
                      </a:r>
                      <a:endParaRPr lang="en-US" sz="900" dirty="0">
                        <a:effectLst/>
                      </a:endParaRPr>
                    </a:p>
                    <a:p>
                      <a:pPr marL="0" marR="0" algn="ctr">
                        <a:lnSpc>
                          <a:spcPct val="150000"/>
                        </a:lnSpc>
                        <a:spcBef>
                          <a:spcPts val="0"/>
                        </a:spcBef>
                        <a:spcAft>
                          <a:spcPts val="0"/>
                        </a:spcAft>
                      </a:pPr>
                      <a:r>
                        <a:rPr lang="en-US" sz="900" spc="25" dirty="0" smtClean="0">
                          <a:effectLst/>
                        </a:rPr>
                        <a:t>Repair Enterprise</a:t>
                      </a:r>
                      <a:endParaRPr lang="en-US" sz="900" dirty="0">
                        <a:effectLst/>
                      </a:endParaRPr>
                    </a:p>
                    <a:p>
                      <a:pPr marL="0" marR="0" algn="ctr">
                        <a:lnSpc>
                          <a:spcPct val="150000"/>
                        </a:lnSpc>
                        <a:spcBef>
                          <a:spcPts val="0"/>
                        </a:spcBef>
                        <a:spcAft>
                          <a:spcPts val="0"/>
                        </a:spcAft>
                      </a:pPr>
                      <a:r>
                        <a:rPr lang="en-US" sz="900" spc="25" dirty="0" smtClean="0">
                          <a:effectLst/>
                        </a:rPr>
                        <a:t>Financial Enterprise</a:t>
                      </a:r>
                      <a:endParaRPr lang="en-US" sz="900" dirty="0">
                        <a:effectLst/>
                      </a:endParaRPr>
                    </a:p>
                  </a:txBody>
                  <a:tcPr marL="34086" marR="34086" marT="0" marB="0"/>
                </a:tc>
                <a:tc>
                  <a:txBody>
                    <a:bodyPr/>
                    <a:lstStyle/>
                    <a:p>
                      <a:pPr marL="0" marR="0" algn="ctr">
                        <a:lnSpc>
                          <a:spcPct val="150000"/>
                        </a:lnSpc>
                        <a:spcBef>
                          <a:spcPts val="0"/>
                        </a:spcBef>
                        <a:spcAft>
                          <a:spcPts val="0"/>
                        </a:spcAft>
                      </a:pPr>
                      <a:r>
                        <a:rPr lang="en-US" sz="900" spc="25" dirty="0">
                          <a:effectLst/>
                        </a:rPr>
                        <a:t>System admin</a:t>
                      </a:r>
                      <a:endParaRPr lang="en-US" sz="900" dirty="0">
                        <a:effectLst/>
                      </a:endParaRPr>
                    </a:p>
                    <a:p>
                      <a:pPr marL="0" marR="0" algn="ctr">
                        <a:lnSpc>
                          <a:spcPct val="150000"/>
                        </a:lnSpc>
                        <a:spcBef>
                          <a:spcPts val="0"/>
                        </a:spcBef>
                        <a:spcAft>
                          <a:spcPts val="0"/>
                        </a:spcAft>
                      </a:pPr>
                      <a:r>
                        <a:rPr lang="en-US" sz="900" spc="25" dirty="0">
                          <a:effectLst/>
                        </a:rPr>
                        <a:t>System admin</a:t>
                      </a:r>
                      <a:endParaRPr lang="en-US" sz="900" dirty="0">
                        <a:effectLst/>
                      </a:endParaRPr>
                    </a:p>
                    <a:p>
                      <a:pPr marL="0" marR="0" algn="ctr">
                        <a:lnSpc>
                          <a:spcPct val="150000"/>
                        </a:lnSpc>
                        <a:spcBef>
                          <a:spcPts val="0"/>
                        </a:spcBef>
                        <a:spcAft>
                          <a:spcPts val="0"/>
                        </a:spcAft>
                      </a:pPr>
                      <a:r>
                        <a:rPr lang="en-US" sz="900" spc="25" dirty="0">
                          <a:effectLst/>
                        </a:rPr>
                        <a:t>System </a:t>
                      </a:r>
                      <a:r>
                        <a:rPr lang="en-US" sz="900" spc="25" dirty="0" smtClean="0">
                          <a:effectLst/>
                        </a:rPr>
                        <a:t>admin</a:t>
                      </a:r>
                      <a:endParaRPr lang="en-US" sz="900" dirty="0">
                        <a:effectLst/>
                      </a:endParaRPr>
                    </a:p>
                  </a:txBody>
                  <a:tcPr marL="34086" marR="34086" marT="0" marB="0"/>
                </a:tc>
              </a:tr>
              <a:tr h="1357755">
                <a:tc>
                  <a:txBody>
                    <a:bodyPr/>
                    <a:lstStyle/>
                    <a:p>
                      <a:pPr marL="0" marR="0" algn="ctr">
                        <a:lnSpc>
                          <a:spcPct val="150000"/>
                        </a:lnSpc>
                        <a:spcBef>
                          <a:spcPts val="0"/>
                        </a:spcBef>
                        <a:spcAft>
                          <a:spcPts val="1200"/>
                        </a:spcAft>
                        <a:tabLst>
                          <a:tab pos="1943100" algn="l"/>
                        </a:tabLst>
                      </a:pPr>
                      <a:r>
                        <a:rPr lang="en-US" sz="900" spc="25">
                          <a:effectLst/>
                        </a:rPr>
                        <a:t>3</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a:effectLst/>
                        </a:rPr>
                        <a:t>Organizations</a:t>
                      </a:r>
                      <a:endParaRPr lang="en-US" sz="90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smtClean="0">
                          <a:effectLst/>
                        </a:rPr>
                        <a:t>Water</a:t>
                      </a:r>
                      <a:r>
                        <a:rPr lang="en-US" sz="900" spc="25" baseline="0" dirty="0" smtClean="0">
                          <a:effectLst/>
                        </a:rPr>
                        <a:t> Supply </a:t>
                      </a:r>
                      <a:r>
                        <a:rPr lang="en-US" sz="900" spc="25" dirty="0" smtClean="0">
                          <a:effectLst/>
                        </a:rPr>
                        <a:t>Organization</a:t>
                      </a:r>
                      <a:endParaRPr lang="en-US" sz="900" dirty="0">
                        <a:effectLst/>
                      </a:endParaRPr>
                    </a:p>
                    <a:p>
                      <a:pPr marL="0" marR="0" algn="ctr">
                        <a:lnSpc>
                          <a:spcPct val="150000"/>
                        </a:lnSpc>
                        <a:spcBef>
                          <a:spcPts val="0"/>
                        </a:spcBef>
                        <a:spcAft>
                          <a:spcPts val="0"/>
                        </a:spcAft>
                      </a:pPr>
                      <a:r>
                        <a:rPr lang="en-US" sz="900" spc="25" dirty="0" smtClean="0">
                          <a:effectLst/>
                        </a:rPr>
                        <a:t>Sensor Monitoring Organization</a:t>
                      </a:r>
                      <a:endParaRPr lang="en-US" sz="900" dirty="0">
                        <a:effectLst/>
                      </a:endParaRPr>
                    </a:p>
                    <a:p>
                      <a:pPr marL="0" marR="0" algn="ctr">
                        <a:lnSpc>
                          <a:spcPct val="150000"/>
                        </a:lnSpc>
                        <a:spcBef>
                          <a:spcPts val="0"/>
                        </a:spcBef>
                        <a:spcAft>
                          <a:spcPts val="0"/>
                        </a:spcAft>
                      </a:pPr>
                      <a:r>
                        <a:rPr lang="en-US" sz="900" spc="25" dirty="0" smtClean="0">
                          <a:effectLst/>
                        </a:rPr>
                        <a:t>Complaints Organization</a:t>
                      </a:r>
                      <a:endParaRPr lang="en-US" sz="900" dirty="0">
                        <a:effectLst/>
                      </a:endParaRPr>
                    </a:p>
                    <a:p>
                      <a:pPr marL="0" marR="0" algn="ctr">
                        <a:lnSpc>
                          <a:spcPct val="150000"/>
                        </a:lnSpc>
                        <a:spcBef>
                          <a:spcPts val="0"/>
                        </a:spcBef>
                        <a:spcAft>
                          <a:spcPts val="0"/>
                        </a:spcAft>
                      </a:pPr>
                      <a:r>
                        <a:rPr lang="en-US" sz="900" spc="25" dirty="0" smtClean="0">
                          <a:effectLst/>
                        </a:rPr>
                        <a:t>Customer Organization</a:t>
                      </a:r>
                      <a:endParaRPr lang="en-US" sz="900" dirty="0">
                        <a:effectLst/>
                      </a:endParaRPr>
                    </a:p>
                    <a:p>
                      <a:pPr marL="0" marR="0" algn="ctr">
                        <a:lnSpc>
                          <a:spcPct val="150000"/>
                        </a:lnSpc>
                        <a:spcBef>
                          <a:spcPts val="0"/>
                        </a:spcBef>
                        <a:spcAft>
                          <a:spcPts val="0"/>
                        </a:spcAft>
                      </a:pPr>
                      <a:r>
                        <a:rPr lang="en-US" sz="900" spc="25" dirty="0" smtClean="0">
                          <a:effectLst/>
                        </a:rPr>
                        <a:t>Repair Manager Organization</a:t>
                      </a:r>
                      <a:endParaRPr lang="en-US" sz="900" dirty="0">
                        <a:effectLst/>
                      </a:endParaRPr>
                    </a:p>
                    <a:p>
                      <a:pPr marL="0" marR="0" algn="ctr">
                        <a:lnSpc>
                          <a:spcPct val="150000"/>
                        </a:lnSpc>
                        <a:spcBef>
                          <a:spcPts val="0"/>
                        </a:spcBef>
                        <a:spcAft>
                          <a:spcPts val="0"/>
                        </a:spcAft>
                      </a:pPr>
                      <a:r>
                        <a:rPr lang="en-US" sz="900" spc="25" dirty="0" smtClean="0">
                          <a:effectLst/>
                        </a:rPr>
                        <a:t>Repair Staff Organization</a:t>
                      </a:r>
                    </a:p>
                    <a:p>
                      <a:pPr marL="0" marR="0" indent="0" algn="ctr" defTabSz="457200" rtl="0" eaLnBrk="1" fontAlgn="auto" latinLnBrk="0" hangingPunct="1">
                        <a:lnSpc>
                          <a:spcPct val="150000"/>
                        </a:lnSpc>
                        <a:spcBef>
                          <a:spcPts val="0"/>
                        </a:spcBef>
                        <a:spcAft>
                          <a:spcPts val="0"/>
                        </a:spcAft>
                        <a:buClrTx/>
                        <a:buSzTx/>
                        <a:buFontTx/>
                        <a:buNone/>
                        <a:tabLst/>
                        <a:defRPr/>
                      </a:pPr>
                      <a:r>
                        <a:rPr lang="en-US" sz="900" spc="25" dirty="0" smtClean="0">
                          <a:effectLst/>
                        </a:rPr>
                        <a:t>Accounts Organization</a:t>
                      </a:r>
                    </a:p>
                    <a:p>
                      <a:pPr marL="0" marR="0" algn="ctr">
                        <a:lnSpc>
                          <a:spcPct val="150000"/>
                        </a:lnSpc>
                        <a:spcBef>
                          <a:spcPts val="0"/>
                        </a:spcBef>
                        <a:spcAft>
                          <a:spcPts val="0"/>
                        </a:spcAft>
                      </a:pPr>
                      <a:r>
                        <a:rPr lang="en-US" sz="900" spc="25"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smtClean="0">
                          <a:effectLst/>
                        </a:rPr>
                        <a:t>Water Admin</a:t>
                      </a:r>
                      <a:endParaRPr lang="en-US" sz="900" dirty="0">
                        <a:effectLst/>
                      </a:endParaRPr>
                    </a:p>
                    <a:p>
                      <a:pPr marL="0" marR="0" algn="ctr">
                        <a:lnSpc>
                          <a:spcPct val="150000"/>
                        </a:lnSpc>
                        <a:spcBef>
                          <a:spcPts val="0"/>
                        </a:spcBef>
                        <a:spcAft>
                          <a:spcPts val="0"/>
                        </a:spcAft>
                      </a:pPr>
                      <a:r>
                        <a:rPr lang="en-US" sz="900" spc="25" dirty="0" smtClean="0">
                          <a:effectLst/>
                        </a:rPr>
                        <a:t>Water Admin</a:t>
                      </a:r>
                      <a:endParaRPr lang="en-US" sz="900" dirty="0">
                        <a:effectLst/>
                      </a:endParaRPr>
                    </a:p>
                    <a:p>
                      <a:pPr marL="0" marR="0" algn="ctr">
                        <a:lnSpc>
                          <a:spcPct val="150000"/>
                        </a:lnSpc>
                        <a:spcBef>
                          <a:spcPts val="0"/>
                        </a:spcBef>
                        <a:spcAft>
                          <a:spcPts val="0"/>
                        </a:spcAft>
                      </a:pPr>
                      <a:r>
                        <a:rPr lang="en-US" sz="900" spc="25" dirty="0" smtClean="0">
                          <a:effectLst/>
                        </a:rPr>
                        <a:t>Water Admin</a:t>
                      </a:r>
                      <a:endParaRPr lang="en-US" sz="900" dirty="0">
                        <a:effectLst/>
                      </a:endParaRPr>
                    </a:p>
                    <a:p>
                      <a:pPr marL="0" marR="0" algn="ctr">
                        <a:lnSpc>
                          <a:spcPct val="150000"/>
                        </a:lnSpc>
                        <a:spcBef>
                          <a:spcPts val="0"/>
                        </a:spcBef>
                        <a:spcAft>
                          <a:spcPts val="0"/>
                        </a:spcAft>
                      </a:pPr>
                      <a:r>
                        <a:rPr lang="en-US" sz="900" spc="25" dirty="0">
                          <a:effectLst/>
                        </a:rPr>
                        <a:t> </a:t>
                      </a:r>
                      <a:r>
                        <a:rPr lang="en-US" sz="900" spc="25" dirty="0" smtClean="0">
                          <a:effectLst/>
                        </a:rPr>
                        <a:t> Water Admin</a:t>
                      </a:r>
                      <a:endParaRPr lang="en-US" sz="900" dirty="0">
                        <a:effectLst/>
                      </a:endParaRPr>
                    </a:p>
                    <a:p>
                      <a:pPr marL="0" marR="0" algn="ctr">
                        <a:lnSpc>
                          <a:spcPct val="150000"/>
                        </a:lnSpc>
                        <a:spcBef>
                          <a:spcPts val="0"/>
                        </a:spcBef>
                        <a:spcAft>
                          <a:spcPts val="0"/>
                        </a:spcAft>
                      </a:pPr>
                      <a:r>
                        <a:rPr lang="en-US" sz="900" spc="25" dirty="0" smtClean="0">
                          <a:effectLst/>
                        </a:rPr>
                        <a:t>Repair</a:t>
                      </a:r>
                      <a:r>
                        <a:rPr lang="en-US" sz="900" spc="25" baseline="0" dirty="0" smtClean="0">
                          <a:effectLst/>
                        </a:rPr>
                        <a:t> </a:t>
                      </a:r>
                      <a:r>
                        <a:rPr lang="en-US" sz="900" spc="25" dirty="0" smtClean="0">
                          <a:effectLst/>
                        </a:rPr>
                        <a:t>Admin</a:t>
                      </a:r>
                      <a:endParaRPr lang="en-US" sz="900" dirty="0">
                        <a:effectLst/>
                      </a:endParaRPr>
                    </a:p>
                    <a:p>
                      <a:pPr marL="0" marR="0" indent="0" algn="ctr" defTabSz="457200" rtl="0" eaLnBrk="1" fontAlgn="auto" latinLnBrk="0" hangingPunct="1">
                        <a:lnSpc>
                          <a:spcPct val="150000"/>
                        </a:lnSpc>
                        <a:spcBef>
                          <a:spcPts val="0"/>
                        </a:spcBef>
                        <a:spcAft>
                          <a:spcPts val="0"/>
                        </a:spcAft>
                        <a:buClrTx/>
                        <a:buSzTx/>
                        <a:buFontTx/>
                        <a:buNone/>
                        <a:tabLst/>
                        <a:defRPr/>
                      </a:pPr>
                      <a:r>
                        <a:rPr lang="en-US" sz="900" spc="25" dirty="0" smtClean="0">
                          <a:effectLst/>
                        </a:rPr>
                        <a:t>Repair Admin</a:t>
                      </a:r>
                    </a:p>
                    <a:p>
                      <a:pPr marL="0" marR="0" indent="0" algn="ctr" defTabSz="457200" rtl="0" eaLnBrk="1" fontAlgn="auto" latinLnBrk="0" hangingPunct="1">
                        <a:lnSpc>
                          <a:spcPct val="150000"/>
                        </a:lnSpc>
                        <a:spcBef>
                          <a:spcPts val="0"/>
                        </a:spcBef>
                        <a:spcAft>
                          <a:spcPts val="0"/>
                        </a:spcAft>
                        <a:buClrTx/>
                        <a:buSzTx/>
                        <a:buFontTx/>
                        <a:buNone/>
                        <a:tabLst/>
                        <a:defRPr/>
                      </a:pPr>
                      <a:r>
                        <a:rPr lang="en-US" sz="900" spc="25" dirty="0" smtClean="0">
                          <a:effectLst/>
                        </a:rPr>
                        <a:t>Finance Admin</a:t>
                      </a:r>
                      <a:endParaRPr lang="en-US" sz="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34086" marR="34086" marT="0" marB="0"/>
                </a:tc>
              </a:tr>
              <a:tr h="1767793">
                <a:tc>
                  <a:txBody>
                    <a:bodyPr/>
                    <a:lstStyle/>
                    <a:p>
                      <a:pPr marL="0" marR="0" algn="ctr">
                        <a:lnSpc>
                          <a:spcPct val="150000"/>
                        </a:lnSpc>
                        <a:spcBef>
                          <a:spcPts val="0"/>
                        </a:spcBef>
                        <a:spcAft>
                          <a:spcPts val="1200"/>
                        </a:spcAft>
                        <a:tabLst>
                          <a:tab pos="1943100" algn="l"/>
                        </a:tabLst>
                      </a:pPr>
                      <a:r>
                        <a:rPr lang="en-US" sz="900" spc="25" dirty="0">
                          <a:effectLst/>
                        </a:rPr>
                        <a:t>4</a:t>
                      </a:r>
                      <a:endParaRPr lang="en-US" sz="900" dirty="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1200"/>
                        </a:spcAft>
                        <a:tabLst>
                          <a:tab pos="1943100" algn="l"/>
                        </a:tabLst>
                      </a:pPr>
                      <a:r>
                        <a:rPr lang="en-US" sz="900" spc="25" dirty="0">
                          <a:effectLst/>
                        </a:rPr>
                        <a:t>Employee</a:t>
                      </a:r>
                      <a:endParaRPr lang="en-US" sz="900" dirty="0">
                        <a:effectLst/>
                        <a:latin typeface="Calibri" panose="020F0502020204030204" pitchFamily="34" charset="0"/>
                        <a:ea typeface="Times New Roman" panose="02020603050405020304" pitchFamily="18" charset="0"/>
                      </a:endParaRPr>
                    </a:p>
                  </a:txBody>
                  <a:tcPr marL="34086" marR="34086" marT="0" marB="0"/>
                </a:tc>
                <a:tc>
                  <a:txBody>
                    <a:bodyPr/>
                    <a:lstStyle/>
                    <a:p>
                      <a:pPr marL="0" marR="0" algn="ctr">
                        <a:lnSpc>
                          <a:spcPct val="150000"/>
                        </a:lnSpc>
                        <a:spcBef>
                          <a:spcPts val="0"/>
                        </a:spcBef>
                        <a:spcAft>
                          <a:spcPts val="0"/>
                        </a:spcAft>
                      </a:pPr>
                      <a:r>
                        <a:rPr lang="en-US" sz="900" spc="25" dirty="0" smtClean="0">
                          <a:effectLst/>
                        </a:rPr>
                        <a:t>Water Supply Admin </a:t>
                      </a:r>
                      <a:endParaRPr lang="en-US" sz="900" dirty="0">
                        <a:effectLst/>
                      </a:endParaRPr>
                    </a:p>
                    <a:p>
                      <a:pPr marL="0" marR="0" algn="ctr">
                        <a:lnSpc>
                          <a:spcPct val="150000"/>
                        </a:lnSpc>
                        <a:spcBef>
                          <a:spcPts val="0"/>
                        </a:spcBef>
                        <a:spcAft>
                          <a:spcPts val="0"/>
                        </a:spcAft>
                      </a:pPr>
                      <a:r>
                        <a:rPr lang="en-US" sz="900" spc="25" dirty="0" smtClean="0">
                          <a:effectLst/>
                        </a:rPr>
                        <a:t>Sensor</a:t>
                      </a:r>
                      <a:r>
                        <a:rPr lang="en-US" sz="900" spc="25" baseline="0" dirty="0" smtClean="0">
                          <a:effectLst/>
                        </a:rPr>
                        <a:t> Monitoring Employee</a:t>
                      </a:r>
                      <a:endParaRPr lang="en-US" sz="900" dirty="0">
                        <a:effectLst/>
                      </a:endParaRPr>
                    </a:p>
                    <a:p>
                      <a:pPr marL="0" marR="0" algn="ctr">
                        <a:lnSpc>
                          <a:spcPct val="150000"/>
                        </a:lnSpc>
                        <a:spcBef>
                          <a:spcPts val="0"/>
                        </a:spcBef>
                        <a:spcAft>
                          <a:spcPts val="0"/>
                        </a:spcAft>
                      </a:pPr>
                      <a:r>
                        <a:rPr lang="en-US" sz="900" spc="25" dirty="0" smtClean="0">
                          <a:effectLst/>
                        </a:rPr>
                        <a:t>Complaints Employee</a:t>
                      </a:r>
                    </a:p>
                    <a:p>
                      <a:pPr marL="0" marR="0" algn="ctr">
                        <a:lnSpc>
                          <a:spcPct val="150000"/>
                        </a:lnSpc>
                        <a:spcBef>
                          <a:spcPts val="0"/>
                        </a:spcBef>
                        <a:spcAft>
                          <a:spcPts val="0"/>
                        </a:spcAft>
                      </a:pPr>
                      <a:r>
                        <a:rPr lang="en-US" sz="900" spc="25" dirty="0" smtClean="0">
                          <a:effectLst/>
                        </a:rPr>
                        <a:t>Customer</a:t>
                      </a:r>
                      <a:r>
                        <a:rPr lang="en-US" sz="900" spc="25" dirty="0">
                          <a:effectLst/>
                        </a:rPr>
                        <a:t> </a:t>
                      </a:r>
                      <a:endParaRPr lang="en-US" sz="900" dirty="0">
                        <a:effectLst/>
                      </a:endParaRPr>
                    </a:p>
                    <a:p>
                      <a:pPr marL="0" marR="0" algn="ctr">
                        <a:lnSpc>
                          <a:spcPct val="150000"/>
                        </a:lnSpc>
                        <a:spcBef>
                          <a:spcPts val="0"/>
                        </a:spcBef>
                        <a:spcAft>
                          <a:spcPts val="0"/>
                        </a:spcAft>
                      </a:pPr>
                      <a:r>
                        <a:rPr lang="en-US" sz="900" spc="25" dirty="0" smtClean="0">
                          <a:effectLst/>
                        </a:rPr>
                        <a:t>Repair Manager</a:t>
                      </a:r>
                      <a:endParaRPr lang="en-US" sz="900" dirty="0">
                        <a:effectLst/>
                      </a:endParaRPr>
                    </a:p>
                    <a:p>
                      <a:pPr marL="0" marR="0" algn="ctr">
                        <a:lnSpc>
                          <a:spcPct val="150000"/>
                        </a:lnSpc>
                        <a:spcBef>
                          <a:spcPts val="0"/>
                        </a:spcBef>
                        <a:spcAft>
                          <a:spcPts val="0"/>
                        </a:spcAft>
                      </a:pPr>
                      <a:r>
                        <a:rPr lang="en-US" sz="900" spc="25" dirty="0" smtClean="0">
                          <a:effectLst/>
                        </a:rPr>
                        <a:t>Repair Staff</a:t>
                      </a:r>
                      <a:r>
                        <a:rPr lang="en-US" sz="900" spc="25" dirty="0">
                          <a:effectLst/>
                        </a:rPr>
                        <a:t> </a:t>
                      </a:r>
                      <a:endParaRPr lang="en-US" sz="900" dirty="0">
                        <a:effectLst/>
                      </a:endParaRPr>
                    </a:p>
                    <a:p>
                      <a:pPr marL="0" marR="0" algn="ctr">
                        <a:lnSpc>
                          <a:spcPct val="150000"/>
                        </a:lnSpc>
                        <a:spcBef>
                          <a:spcPts val="0"/>
                        </a:spcBef>
                        <a:spcAft>
                          <a:spcPts val="0"/>
                        </a:spcAft>
                      </a:pPr>
                      <a:r>
                        <a:rPr lang="en-US" sz="900" spc="25" dirty="0" smtClean="0">
                          <a:effectLst/>
                        </a:rPr>
                        <a:t>Accounting</a:t>
                      </a:r>
                      <a:r>
                        <a:rPr lang="en-US" sz="900" spc="25" baseline="0" dirty="0" smtClean="0">
                          <a:effectLst/>
                        </a:rPr>
                        <a:t> Employee</a:t>
                      </a:r>
                      <a:endParaRPr lang="en-US" sz="900" dirty="0">
                        <a:effectLst/>
                      </a:endParaRPr>
                    </a:p>
                  </a:txBody>
                  <a:tcPr marL="34086" marR="34086" marT="0" marB="0"/>
                </a:tc>
                <a:tc>
                  <a:txBody>
                    <a:bodyPr/>
                    <a:lstStyle/>
                    <a:p>
                      <a:pPr marL="0" marR="0" algn="ctr">
                        <a:lnSpc>
                          <a:spcPct val="150000"/>
                        </a:lnSpc>
                        <a:spcBef>
                          <a:spcPts val="0"/>
                        </a:spcBef>
                        <a:spcAft>
                          <a:spcPts val="0"/>
                        </a:spcAft>
                      </a:pPr>
                      <a:r>
                        <a:rPr lang="en-US" sz="900" spc="25" dirty="0" smtClean="0">
                          <a:effectLst/>
                        </a:rPr>
                        <a:t>Water Organization</a:t>
                      </a:r>
                      <a:endParaRPr lang="en-US" sz="900" dirty="0">
                        <a:effectLst/>
                      </a:endParaRPr>
                    </a:p>
                    <a:p>
                      <a:pPr marL="0" marR="0" algn="ctr">
                        <a:lnSpc>
                          <a:spcPct val="150000"/>
                        </a:lnSpc>
                        <a:spcBef>
                          <a:spcPts val="0"/>
                        </a:spcBef>
                        <a:spcAft>
                          <a:spcPts val="0"/>
                        </a:spcAft>
                      </a:pPr>
                      <a:r>
                        <a:rPr lang="en-US" sz="900" spc="25" dirty="0" smtClean="0">
                          <a:effectLst/>
                        </a:rPr>
                        <a:t>Water Organization</a:t>
                      </a:r>
                      <a:endParaRPr lang="en-US" sz="900" dirty="0">
                        <a:effectLst/>
                      </a:endParaRPr>
                    </a:p>
                    <a:p>
                      <a:pPr marL="0" marR="0" algn="ctr">
                        <a:lnSpc>
                          <a:spcPct val="150000"/>
                        </a:lnSpc>
                        <a:spcBef>
                          <a:spcPts val="0"/>
                        </a:spcBef>
                        <a:spcAft>
                          <a:spcPts val="0"/>
                        </a:spcAft>
                      </a:pPr>
                      <a:r>
                        <a:rPr lang="en-US" sz="900" spc="25" dirty="0" smtClean="0">
                          <a:effectLst/>
                        </a:rPr>
                        <a:t>Water Organization</a:t>
                      </a:r>
                      <a:endParaRPr lang="en-US" sz="900" dirty="0">
                        <a:effectLst/>
                      </a:endParaRPr>
                    </a:p>
                    <a:p>
                      <a:pPr marL="0" marR="0" algn="ctr">
                        <a:lnSpc>
                          <a:spcPct val="150000"/>
                        </a:lnSpc>
                        <a:spcBef>
                          <a:spcPts val="0"/>
                        </a:spcBef>
                        <a:spcAft>
                          <a:spcPts val="0"/>
                        </a:spcAft>
                      </a:pPr>
                      <a:r>
                        <a:rPr lang="en-US" sz="900" spc="25" dirty="0" smtClean="0">
                          <a:effectLst/>
                        </a:rPr>
                        <a:t>Water Organization</a:t>
                      </a:r>
                      <a:endParaRPr lang="en-US" sz="900" dirty="0">
                        <a:effectLst/>
                      </a:endParaRPr>
                    </a:p>
                    <a:p>
                      <a:pPr marL="0" marR="0" algn="ctr">
                        <a:lnSpc>
                          <a:spcPct val="150000"/>
                        </a:lnSpc>
                        <a:spcBef>
                          <a:spcPts val="0"/>
                        </a:spcBef>
                        <a:spcAft>
                          <a:spcPts val="0"/>
                        </a:spcAft>
                      </a:pPr>
                      <a:r>
                        <a:rPr lang="en-US" sz="900" spc="25" dirty="0" smtClean="0">
                          <a:effectLst/>
                        </a:rPr>
                        <a:t>Repair Manager </a:t>
                      </a:r>
                      <a:r>
                        <a:rPr lang="en-US" sz="900" spc="25" dirty="0">
                          <a:effectLst/>
                        </a:rPr>
                        <a:t>Organization</a:t>
                      </a:r>
                      <a:endParaRPr lang="en-US" sz="900" dirty="0">
                        <a:effectLst/>
                      </a:endParaRPr>
                    </a:p>
                    <a:p>
                      <a:pPr marL="0" marR="0" algn="ctr">
                        <a:lnSpc>
                          <a:spcPct val="150000"/>
                        </a:lnSpc>
                        <a:spcBef>
                          <a:spcPts val="0"/>
                        </a:spcBef>
                        <a:spcAft>
                          <a:spcPts val="0"/>
                        </a:spcAft>
                      </a:pPr>
                      <a:r>
                        <a:rPr lang="en-US" sz="900" spc="25" dirty="0" smtClean="0">
                          <a:effectLst/>
                        </a:rPr>
                        <a:t>Repair Staff Organization</a:t>
                      </a:r>
                    </a:p>
                    <a:p>
                      <a:pPr marL="0" marR="0" algn="ctr">
                        <a:lnSpc>
                          <a:spcPct val="150000"/>
                        </a:lnSpc>
                        <a:spcBef>
                          <a:spcPts val="0"/>
                        </a:spcBef>
                        <a:spcAft>
                          <a:spcPts val="0"/>
                        </a:spcAft>
                      </a:pPr>
                      <a:r>
                        <a:rPr lang="en-US" sz="900" spc="25" smtClean="0">
                          <a:effectLst/>
                        </a:rPr>
                        <a:t>Accounts Organization</a:t>
                      </a:r>
                      <a:endParaRPr lang="en-US" sz="900" spc="25" dirty="0" smtClean="0">
                        <a:effectLst/>
                      </a:endParaRPr>
                    </a:p>
                  </a:txBody>
                  <a:tcPr marL="34086" marR="34086" marT="0" marB="0"/>
                </a:tc>
              </a:tr>
            </a:tbl>
          </a:graphicData>
        </a:graphic>
      </p:graphicFrame>
    </p:spTree>
    <p:extLst>
      <p:ext uri="{BB962C8B-B14F-4D97-AF65-F5344CB8AC3E}">
        <p14:creationId xmlns:p14="http://schemas.microsoft.com/office/powerpoint/2010/main" val="1831236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702" y="70104"/>
            <a:ext cx="8596668" cy="588135"/>
          </a:xfrm>
        </p:spPr>
        <p:txBody>
          <a:bodyPr>
            <a:normAutofit fontScale="90000"/>
          </a:bodyPr>
          <a:lstStyle/>
          <a:p>
            <a:pPr algn="ctr"/>
            <a:r>
              <a:rPr lang="en-US" dirty="0" smtClean="0"/>
              <a:t>Object Model</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52" y="758952"/>
            <a:ext cx="11603735" cy="5989320"/>
          </a:xfrm>
        </p:spPr>
      </p:pic>
    </p:spTree>
    <p:extLst>
      <p:ext uri="{BB962C8B-B14F-4D97-AF65-F5344CB8AC3E}">
        <p14:creationId xmlns:p14="http://schemas.microsoft.com/office/powerpoint/2010/main" val="237487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135"/>
          </a:xfrm>
        </p:spPr>
        <p:txBody>
          <a:bodyPr>
            <a:normAutofit fontScale="90000"/>
          </a:bodyPr>
          <a:lstStyle/>
          <a:p>
            <a:pPr algn="ctr"/>
            <a:r>
              <a:rPr lang="en-US" dirty="0" smtClean="0"/>
              <a:t>Features</a:t>
            </a:r>
            <a:endParaRPr lang="en-US" dirty="0"/>
          </a:p>
        </p:txBody>
      </p:sp>
      <p:sp>
        <p:nvSpPr>
          <p:cNvPr id="3" name="Content Placeholder 2"/>
          <p:cNvSpPr>
            <a:spLocks noGrp="1"/>
          </p:cNvSpPr>
          <p:nvPr>
            <p:ph idx="1"/>
          </p:nvPr>
        </p:nvSpPr>
        <p:spPr>
          <a:xfrm>
            <a:off x="1103312" y="1481328"/>
            <a:ext cx="8946541" cy="4767071"/>
          </a:xfrm>
        </p:spPr>
        <p:txBody>
          <a:bodyPr>
            <a:normAutofit fontScale="92500" lnSpcReduction="10000"/>
          </a:bodyPr>
          <a:lstStyle/>
          <a:p>
            <a:r>
              <a:rPr lang="en-US" dirty="0" smtClean="0"/>
              <a:t>Implemented chat system for two way </a:t>
            </a:r>
            <a:r>
              <a:rPr lang="en-US" dirty="0" smtClean="0"/>
              <a:t>communication</a:t>
            </a:r>
          </a:p>
          <a:p>
            <a:r>
              <a:rPr lang="en-US" dirty="0"/>
              <a:t>Email the staff when a repair request is assigned</a:t>
            </a:r>
          </a:p>
          <a:p>
            <a:r>
              <a:rPr lang="en-US" dirty="0" smtClean="0"/>
              <a:t>Implemented SMS system for two way communication</a:t>
            </a:r>
          </a:p>
          <a:p>
            <a:r>
              <a:rPr lang="en-US" dirty="0" smtClean="0"/>
              <a:t>Customers </a:t>
            </a:r>
            <a:r>
              <a:rPr lang="en-US" dirty="0" smtClean="0"/>
              <a:t>and admins can save </a:t>
            </a:r>
            <a:r>
              <a:rPr lang="en-US" dirty="0"/>
              <a:t>the chat in a notepad </a:t>
            </a:r>
            <a:r>
              <a:rPr lang="en-US" dirty="0" smtClean="0"/>
              <a:t>file</a:t>
            </a:r>
          </a:p>
          <a:p>
            <a:r>
              <a:rPr lang="en-US" dirty="0" smtClean="0"/>
              <a:t>Exported </a:t>
            </a:r>
            <a:r>
              <a:rPr lang="en-US" dirty="0" smtClean="0"/>
              <a:t>the customer data reports into excel sheets so that admin can open the sheet from the java swing application</a:t>
            </a:r>
          </a:p>
          <a:p>
            <a:r>
              <a:rPr lang="en-US" dirty="0" smtClean="0"/>
              <a:t>Use </a:t>
            </a:r>
            <a:r>
              <a:rPr lang="en-US" dirty="0" smtClean="0"/>
              <a:t>of different </a:t>
            </a:r>
            <a:r>
              <a:rPr lang="en-US" dirty="0" err="1" smtClean="0"/>
              <a:t>jFreeCharts</a:t>
            </a:r>
            <a:r>
              <a:rPr lang="en-US" dirty="0" smtClean="0"/>
              <a:t> (pie , bar and line charts)</a:t>
            </a:r>
          </a:p>
          <a:p>
            <a:r>
              <a:rPr lang="en-US" dirty="0" smtClean="0"/>
              <a:t>Implemented pull as well as pull model</a:t>
            </a:r>
          </a:p>
          <a:p>
            <a:r>
              <a:rPr lang="en-US" dirty="0" smtClean="0"/>
              <a:t>Randomly assigning billing update request from customer to an accounts employee</a:t>
            </a:r>
          </a:p>
          <a:p>
            <a:r>
              <a:rPr lang="en-US" dirty="0" smtClean="0"/>
              <a:t>Notification center for broadcasts and alerts from system admin</a:t>
            </a:r>
          </a:p>
          <a:p>
            <a:r>
              <a:rPr lang="en-US" dirty="0" smtClean="0"/>
              <a:t>Implemented media player for general water information for employees</a:t>
            </a:r>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99902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 Cases:</a:t>
            </a: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dirty="0" smtClean="0"/>
              <a:t>1) System </a:t>
            </a:r>
            <a:r>
              <a:rPr lang="en-US" dirty="0"/>
              <a:t>Admin : </a:t>
            </a:r>
          </a:p>
          <a:p>
            <a:r>
              <a:rPr lang="en-US" dirty="0" smtClean="0"/>
              <a:t>Creation of networks , enterprises namely Water Enterprise , Repair Enterprise , Finance Enterprise and their respective admin user accounts</a:t>
            </a:r>
          </a:p>
          <a:p>
            <a:r>
              <a:rPr lang="en-US" dirty="0" smtClean="0"/>
              <a:t>Send Broadcast messages to all the customers in the ecosystem regarding water related issues.</a:t>
            </a:r>
          </a:p>
          <a:p>
            <a:r>
              <a:rPr lang="en-US" dirty="0" smtClean="0"/>
              <a:t>Real time interaction with the customer at any time over the chat system designed.</a:t>
            </a:r>
          </a:p>
          <a:p>
            <a:r>
              <a:rPr lang="en-US" dirty="0" smtClean="0"/>
              <a:t>Access to system reports.</a:t>
            </a:r>
          </a:p>
          <a:p>
            <a:pPr marL="0" indent="0">
              <a:buNone/>
            </a:pPr>
            <a:endParaRPr lang="en-US" dirty="0"/>
          </a:p>
          <a:p>
            <a:pPr marL="0" lvl="0" indent="0">
              <a:buNone/>
            </a:pPr>
            <a:r>
              <a:rPr lang="en-US" dirty="0" smtClean="0"/>
              <a:t>2) Enterprise </a:t>
            </a:r>
            <a:r>
              <a:rPr lang="en-US" dirty="0"/>
              <a:t>Admin:</a:t>
            </a:r>
          </a:p>
          <a:p>
            <a:r>
              <a:rPr lang="en-US" dirty="0"/>
              <a:t>An Enterprise Admin creates different Organization, Employee and their user account.</a:t>
            </a:r>
          </a:p>
          <a:p>
            <a:pPr lvl="0"/>
            <a:r>
              <a:rPr lang="en-US" dirty="0" smtClean="0"/>
              <a:t>Repair Enterprise admin creates staff profiles along with their availability</a:t>
            </a:r>
          </a:p>
          <a:p>
            <a:pPr lvl="0"/>
            <a:r>
              <a:rPr lang="en-US" dirty="0" smtClean="0"/>
              <a:t>Water Enterprise admin have access to water usage stats of every customer in the network.</a:t>
            </a:r>
            <a:endParaRPr lang="en-US" dirty="0"/>
          </a:p>
          <a:p>
            <a:endParaRPr lang="en-US" dirty="0"/>
          </a:p>
        </p:txBody>
      </p:sp>
    </p:spTree>
    <p:extLst>
      <p:ext uri="{BB962C8B-B14F-4D97-AF65-F5344CB8AC3E}">
        <p14:creationId xmlns:p14="http://schemas.microsoft.com/office/powerpoint/2010/main" val="2682201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 </a:t>
            </a:r>
            <a:r>
              <a:rPr lang="en-US" b="1" dirty="0" smtClean="0"/>
              <a:t>Cases continued…</a:t>
            </a:r>
            <a:endParaRPr lang="en-US" dirty="0"/>
          </a:p>
        </p:txBody>
      </p:sp>
      <p:sp>
        <p:nvSpPr>
          <p:cNvPr id="3" name="Content Placeholder 2"/>
          <p:cNvSpPr>
            <a:spLocks noGrp="1"/>
          </p:cNvSpPr>
          <p:nvPr>
            <p:ph idx="1"/>
          </p:nvPr>
        </p:nvSpPr>
        <p:spPr>
          <a:xfrm>
            <a:off x="1104293" y="1268084"/>
            <a:ext cx="9342296" cy="5106838"/>
          </a:xfrm>
        </p:spPr>
        <p:txBody>
          <a:bodyPr>
            <a:normAutofit fontScale="70000" lnSpcReduction="20000"/>
          </a:bodyPr>
          <a:lstStyle/>
          <a:p>
            <a:pPr marL="0" lvl="0" indent="0">
              <a:buNone/>
            </a:pPr>
            <a:r>
              <a:rPr lang="en-US" dirty="0" smtClean="0"/>
              <a:t>3) Water Supply admin:</a:t>
            </a:r>
            <a:endParaRPr lang="en-US" dirty="0"/>
          </a:p>
          <a:p>
            <a:pPr lvl="0"/>
            <a:r>
              <a:rPr lang="en-US" dirty="0" smtClean="0"/>
              <a:t>Regulates the supply of water for all the customers in the network</a:t>
            </a:r>
            <a:endParaRPr lang="en-US" dirty="0"/>
          </a:p>
          <a:p>
            <a:pPr lvl="0"/>
            <a:r>
              <a:rPr lang="en-US" dirty="0" smtClean="0"/>
              <a:t>Responsible to start the supply of water by setting the initial sensor value like flow rate and pressure</a:t>
            </a:r>
          </a:p>
          <a:p>
            <a:pPr lvl="0"/>
            <a:endParaRPr lang="en-US" dirty="0"/>
          </a:p>
          <a:p>
            <a:pPr marL="0" lvl="0" indent="0">
              <a:buNone/>
            </a:pPr>
            <a:r>
              <a:rPr lang="en-US" dirty="0" smtClean="0"/>
              <a:t>4) Customer:</a:t>
            </a:r>
            <a:endParaRPr lang="en-US" dirty="0"/>
          </a:p>
          <a:p>
            <a:pPr lvl="0"/>
            <a:r>
              <a:rPr lang="en-US" dirty="0" smtClean="0"/>
              <a:t>Start using the water if available along with getting the updates of waters usage.</a:t>
            </a:r>
            <a:endParaRPr lang="en-US" dirty="0"/>
          </a:p>
          <a:p>
            <a:pPr lvl="0"/>
            <a:r>
              <a:rPr lang="en-US" dirty="0" smtClean="0"/>
              <a:t>Real time interaction with the system admin through a chat system designed</a:t>
            </a:r>
            <a:endParaRPr lang="en-US" dirty="0"/>
          </a:p>
          <a:p>
            <a:pPr lvl="0"/>
            <a:r>
              <a:rPr lang="en-US" dirty="0" smtClean="0"/>
              <a:t>Create a leakage by changing the flow rate of the sensor(Acting as a leakage creator)</a:t>
            </a:r>
          </a:p>
          <a:p>
            <a:pPr lvl="0"/>
            <a:r>
              <a:rPr lang="en-US" dirty="0" smtClean="0"/>
              <a:t>Place a complaint regarding specific issue and provide a feedback to the complaint staff through a well designed chat system.</a:t>
            </a:r>
          </a:p>
          <a:p>
            <a:pPr marL="0" lvl="0" indent="0">
              <a:buNone/>
            </a:pPr>
            <a:endParaRPr lang="en-US" dirty="0"/>
          </a:p>
          <a:p>
            <a:pPr marL="0" lvl="0" indent="0">
              <a:buNone/>
            </a:pPr>
            <a:r>
              <a:rPr lang="en-US" dirty="0" smtClean="0"/>
              <a:t>5) Sensor Monitoring Team:</a:t>
            </a:r>
            <a:endParaRPr lang="en-US" dirty="0"/>
          </a:p>
          <a:p>
            <a:pPr lvl="0"/>
            <a:r>
              <a:rPr lang="en-US" dirty="0" smtClean="0"/>
              <a:t>Monitor all the sensors values(flow rate and pressure) for the source and target sensors</a:t>
            </a:r>
          </a:p>
          <a:p>
            <a:pPr lvl="0"/>
            <a:r>
              <a:rPr lang="en-US" dirty="0" smtClean="0"/>
              <a:t>Request for a repair after finding a particular leakage at any water supply line</a:t>
            </a:r>
          </a:p>
          <a:p>
            <a:pPr marL="0" lvl="0" indent="0">
              <a:buNone/>
            </a:pPr>
            <a:endParaRPr lang="en-US" dirty="0" smtClean="0"/>
          </a:p>
          <a:p>
            <a:pPr marL="0" lvl="0" indent="0">
              <a:buNone/>
            </a:pPr>
            <a:r>
              <a:rPr lang="en-US" dirty="0"/>
              <a:t>6) Complaints Employee:</a:t>
            </a:r>
          </a:p>
          <a:p>
            <a:pPr lvl="0"/>
            <a:r>
              <a:rPr lang="en-US" dirty="0"/>
              <a:t>Interact with customer over a chat system designed and resolve the </a:t>
            </a:r>
            <a:r>
              <a:rPr lang="en-US" dirty="0" smtClean="0"/>
              <a:t>requests</a:t>
            </a:r>
            <a:endParaRPr lang="en-US" dirty="0"/>
          </a:p>
        </p:txBody>
      </p:sp>
    </p:spTree>
    <p:extLst>
      <p:ext uri="{BB962C8B-B14F-4D97-AF65-F5344CB8AC3E}">
        <p14:creationId xmlns:p14="http://schemas.microsoft.com/office/powerpoint/2010/main" val="67641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 Cases continued…</a:t>
            </a:r>
            <a:endParaRPr lang="en-US" dirty="0"/>
          </a:p>
        </p:txBody>
      </p:sp>
      <p:sp>
        <p:nvSpPr>
          <p:cNvPr id="3" name="Content Placeholder 2"/>
          <p:cNvSpPr>
            <a:spLocks noGrp="1"/>
          </p:cNvSpPr>
          <p:nvPr>
            <p:ph idx="1"/>
          </p:nvPr>
        </p:nvSpPr>
        <p:spPr>
          <a:xfrm>
            <a:off x="1103312" y="1319842"/>
            <a:ext cx="8946541" cy="4928557"/>
          </a:xfrm>
        </p:spPr>
        <p:txBody>
          <a:bodyPr>
            <a:normAutofit fontScale="85000" lnSpcReduction="20000"/>
          </a:bodyPr>
          <a:lstStyle/>
          <a:p>
            <a:pPr marL="0" lvl="0" indent="0">
              <a:buNone/>
            </a:pPr>
            <a:r>
              <a:rPr lang="en-US" dirty="0" smtClean="0"/>
              <a:t>7) Repair Manager</a:t>
            </a:r>
            <a:r>
              <a:rPr lang="en-US" dirty="0"/>
              <a:t>:</a:t>
            </a:r>
          </a:p>
          <a:p>
            <a:pPr lvl="0"/>
            <a:r>
              <a:rPr lang="en-US" dirty="0" smtClean="0"/>
              <a:t>Assign pending repair requests to one of the available repair staff</a:t>
            </a:r>
            <a:endParaRPr lang="en-US" dirty="0"/>
          </a:p>
          <a:p>
            <a:pPr lvl="0"/>
            <a:r>
              <a:rPr lang="en-US" dirty="0" smtClean="0"/>
              <a:t>When no repair staffs are available, then email a particular repair staff in case of emergency</a:t>
            </a:r>
          </a:p>
          <a:p>
            <a:pPr lvl="0"/>
            <a:r>
              <a:rPr lang="en-US" dirty="0" smtClean="0"/>
              <a:t>Manage all the resolved repair request and check for cost of repair</a:t>
            </a:r>
          </a:p>
          <a:p>
            <a:pPr marL="0" lvl="0" indent="0">
              <a:buNone/>
            </a:pPr>
            <a:endParaRPr lang="en-US" dirty="0"/>
          </a:p>
          <a:p>
            <a:pPr marL="0" lvl="0" indent="0">
              <a:buNone/>
            </a:pPr>
            <a:r>
              <a:rPr lang="en-US" dirty="0" smtClean="0"/>
              <a:t>8) Repair Staff:</a:t>
            </a:r>
            <a:endParaRPr lang="en-US" dirty="0"/>
          </a:p>
          <a:p>
            <a:pPr lvl="0"/>
            <a:r>
              <a:rPr lang="en-US" dirty="0" smtClean="0"/>
              <a:t>Go to site and </a:t>
            </a:r>
            <a:r>
              <a:rPr lang="en-US" dirty="0"/>
              <a:t>r</a:t>
            </a:r>
            <a:r>
              <a:rPr lang="en-US" dirty="0" smtClean="0"/>
              <a:t>epair the leakage of the repair requests assigned and send it to accounts team for leakage </a:t>
            </a:r>
            <a:endParaRPr lang="en-US" dirty="0"/>
          </a:p>
          <a:p>
            <a:pPr lvl="0"/>
            <a:r>
              <a:rPr lang="en-US" dirty="0" smtClean="0"/>
              <a:t>Manage its profile for availability</a:t>
            </a:r>
          </a:p>
          <a:p>
            <a:pPr marL="0" lvl="0" indent="0">
              <a:buNone/>
            </a:pPr>
            <a:endParaRPr lang="en-US" dirty="0" smtClean="0"/>
          </a:p>
          <a:p>
            <a:pPr marL="0" lvl="0" indent="0">
              <a:buNone/>
            </a:pPr>
            <a:r>
              <a:rPr lang="en-US" dirty="0" smtClean="0"/>
              <a:t>9) Accounts Team:</a:t>
            </a:r>
          </a:p>
          <a:p>
            <a:pPr lvl="0"/>
            <a:r>
              <a:rPr lang="en-US" dirty="0" smtClean="0"/>
              <a:t>Manage Customer accounts by calculating total bill for water usage</a:t>
            </a:r>
            <a:endParaRPr lang="en-US" dirty="0"/>
          </a:p>
          <a:p>
            <a:pPr lvl="0"/>
            <a:r>
              <a:rPr lang="en-US" dirty="0"/>
              <a:t>Manage </a:t>
            </a:r>
            <a:r>
              <a:rPr lang="en-US" dirty="0" smtClean="0"/>
              <a:t>Leakage accounts by calculating total leakage cost</a:t>
            </a:r>
          </a:p>
          <a:p>
            <a:pPr lvl="0"/>
            <a:r>
              <a:rPr lang="en-US" dirty="0" smtClean="0"/>
              <a:t>Resolve the request received from customer regarding the updated bill request</a:t>
            </a: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3008434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pPr algn="ctr"/>
            <a:r>
              <a:rPr lang="en-US" b="1" dirty="0"/>
              <a:t>Assumptions:</a:t>
            </a:r>
            <a:endParaRPr lang="en-US" dirty="0"/>
          </a:p>
        </p:txBody>
      </p:sp>
      <p:sp>
        <p:nvSpPr>
          <p:cNvPr id="3" name="Content Placeholder 2"/>
          <p:cNvSpPr>
            <a:spLocks noGrp="1"/>
          </p:cNvSpPr>
          <p:nvPr>
            <p:ph idx="1"/>
          </p:nvPr>
        </p:nvSpPr>
        <p:spPr/>
        <p:txBody>
          <a:bodyPr>
            <a:normAutofit/>
          </a:bodyPr>
          <a:lstStyle/>
          <a:p>
            <a:r>
              <a:rPr lang="en-US" dirty="0" smtClean="0"/>
              <a:t>All </a:t>
            </a:r>
            <a:r>
              <a:rPr lang="en-US" dirty="0"/>
              <a:t>the user accounts are securely created.</a:t>
            </a:r>
          </a:p>
          <a:p>
            <a:r>
              <a:rPr lang="en-US" dirty="0"/>
              <a:t>Source sensor </a:t>
            </a:r>
            <a:r>
              <a:rPr lang="en-US" dirty="0" smtClean="0"/>
              <a:t>values are </a:t>
            </a:r>
            <a:r>
              <a:rPr lang="en-US" dirty="0"/>
              <a:t>always fixed</a:t>
            </a:r>
          </a:p>
          <a:p>
            <a:r>
              <a:rPr lang="en-US" dirty="0" smtClean="0"/>
              <a:t>Repair Manager is aware of the efficiency of the repair staff before assigning any request</a:t>
            </a:r>
            <a:endParaRPr lang="en-US" dirty="0"/>
          </a:p>
          <a:p>
            <a:r>
              <a:rPr lang="en-US" dirty="0" smtClean="0"/>
              <a:t>Customers can </a:t>
            </a:r>
            <a:r>
              <a:rPr lang="en-US" dirty="0"/>
              <a:t>do the payment for the </a:t>
            </a:r>
            <a:r>
              <a:rPr lang="en-US" dirty="0" smtClean="0"/>
              <a:t>water bills later</a:t>
            </a:r>
            <a:r>
              <a:rPr lang="en-US" dirty="0"/>
              <a:t>.</a:t>
            </a:r>
          </a:p>
          <a:p>
            <a:r>
              <a:rPr lang="en-US" dirty="0" smtClean="0"/>
              <a:t>Customer for time being is a thief as well</a:t>
            </a:r>
            <a:endParaRPr lang="en-US" dirty="0"/>
          </a:p>
          <a:p>
            <a:r>
              <a:rPr lang="en-US" dirty="0" smtClean="0"/>
              <a:t>Financial enterprise is a government approved trustworthy enterprise</a:t>
            </a:r>
          </a:p>
          <a:p>
            <a:r>
              <a:rPr lang="en-US" dirty="0" smtClean="0"/>
              <a:t>Once supply is available, customers gets 24x7 available water unless there is a leakage</a:t>
            </a:r>
            <a:endParaRPr lang="en-US" dirty="0"/>
          </a:p>
        </p:txBody>
      </p:sp>
    </p:spTree>
    <p:extLst>
      <p:ext uri="{BB962C8B-B14F-4D97-AF65-F5344CB8AC3E}">
        <p14:creationId xmlns:p14="http://schemas.microsoft.com/office/powerpoint/2010/main" val="481478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TotalTime>
  <Words>751</Words>
  <Application>Microsoft Office PowerPoint</Application>
  <PresentationFormat>Widescreen</PresentationFormat>
  <Paragraphs>131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Ion</vt:lpstr>
      <vt:lpstr>Smart City Water Leakage Detection &amp; Waste Water Accounting  </vt:lpstr>
      <vt:lpstr>Problem Statement: </vt:lpstr>
      <vt:lpstr>User Roles</vt:lpstr>
      <vt:lpstr>Object Model</vt:lpstr>
      <vt:lpstr>Features</vt:lpstr>
      <vt:lpstr>Use Cases:</vt:lpstr>
      <vt:lpstr>Use Cases continued…</vt:lpstr>
      <vt:lpstr>Use Cases continued…</vt:lpstr>
      <vt:lpstr>Assumptions: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Water Leakage Detection &amp; Waste Water Accounting  </dc:title>
  <dc:creator>Bhavesh Patel</dc:creator>
  <cp:lastModifiedBy>Bhavesh Patel</cp:lastModifiedBy>
  <cp:revision>10</cp:revision>
  <dcterms:created xsi:type="dcterms:W3CDTF">2015-12-10T06:23:01Z</dcterms:created>
  <dcterms:modified xsi:type="dcterms:W3CDTF">2015-12-10T21:42:39Z</dcterms:modified>
</cp:coreProperties>
</file>