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7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81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8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1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6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2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8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9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0489-3F09-45BC-87C4-22E2AE1590BC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CEBF-A9E0-4AF1-BED5-47ACCC991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2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342389" y="2876550"/>
            <a:ext cx="6905625" cy="350520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Calibri"/>
                <a:ea typeface="Calibri"/>
                <a:cs typeface="Times New Roman"/>
              </a:rPr>
              <a:t>Global City Teams Challenge</a:t>
            </a:r>
            <a:endParaRPr lang="en-US" sz="3200" dirty="0">
              <a:effectLst/>
              <a:latin typeface="Calibri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Calibri"/>
                <a:ea typeface="Calibri"/>
                <a:cs typeface="Times New Roman"/>
              </a:rPr>
              <a:t>September 29-30, 2014</a:t>
            </a:r>
            <a:endParaRPr lang="en-US" sz="3200" dirty="0">
              <a:effectLst/>
              <a:latin typeface="Calibri"/>
              <a:ea typeface="Calibri"/>
              <a:cs typeface="Times New Roman"/>
            </a:endParaRPr>
          </a:p>
          <a:p>
            <a:pPr algn="ctr"/>
            <a:endParaRPr lang="en-US" sz="2800" b="1" dirty="0" smtClean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09101" y="4343400"/>
            <a:ext cx="6172200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Smart </a:t>
            </a:r>
            <a:r>
              <a:rPr lang="en-US" sz="2800" b="1" dirty="0">
                <a:solidFill>
                  <a:schemeClr val="tx1"/>
                </a:solidFill>
              </a:rPr>
              <a:t>Cities </a:t>
            </a:r>
            <a:r>
              <a:rPr lang="en-US" sz="2800" b="1" dirty="0" smtClean="0">
                <a:solidFill>
                  <a:schemeClr val="tx1"/>
                </a:solidFill>
              </a:rPr>
              <a:t>Utility Infrastructure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AT&amp;T / IBM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2286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07048"/>
              </p:ext>
            </p:extLst>
          </p:nvPr>
        </p:nvGraphicFramePr>
        <p:xfrm>
          <a:off x="762000" y="1752600"/>
          <a:ext cx="76200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Affliction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Name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AT&amp;T – Team Lead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 Davalos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IBM – Team Lead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Mike Alexander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Captiva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Prakash</a:t>
                      </a:r>
                      <a:r>
                        <a:rPr lang="en-US" sz="2000" baseline="0" smtClean="0"/>
                        <a:t> Chakravarthi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Rick Freeman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KC</a:t>
                      </a:r>
                      <a:r>
                        <a:rPr lang="en-US" sz="2000" baseline="0" dirty="0" smtClean="0"/>
                        <a:t> Digital Drive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Aaron</a:t>
                      </a:r>
                      <a:r>
                        <a:rPr lang="en-US" sz="2000" baseline="0" dirty="0" smtClean="0"/>
                        <a:t> Deacon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Advanced Research Projects Agency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Mike Kane</a:t>
                      </a:r>
                      <a:endParaRPr lang="en-US" sz="20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John Kim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Montgomery County MD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Daniel</a:t>
                      </a:r>
                      <a:r>
                        <a:rPr lang="en-US" sz="2000" baseline="0" dirty="0" smtClean="0"/>
                        <a:t> Hoffman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Nextenergy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 Johnson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City of Columbus, OH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Paul Carlson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Greenville County,</a:t>
                      </a:r>
                      <a:r>
                        <a:rPr lang="en-US" sz="2000" baseline="0" dirty="0" smtClean="0"/>
                        <a:t> SC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Fred Payne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7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01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Use wireless networks (LTE) to connect to devices</a:t>
            </a:r>
          </a:p>
          <a:p>
            <a:pPr lvl="1"/>
            <a:r>
              <a:rPr lang="en-US" dirty="0" smtClean="0"/>
              <a:t>Target Unaccounted for Water (Leaks)</a:t>
            </a:r>
          </a:p>
          <a:p>
            <a:pPr lvl="1"/>
            <a:r>
              <a:rPr lang="en-US" dirty="0" smtClean="0"/>
              <a:t>Energy efficiency (energy and lighting)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Partnerships required </a:t>
            </a:r>
          </a:p>
          <a:p>
            <a:pPr lvl="1"/>
            <a:r>
              <a:rPr lang="en-US" dirty="0" smtClean="0"/>
              <a:t>Hardware sensor provides (water and lighting)</a:t>
            </a:r>
          </a:p>
          <a:p>
            <a:pPr lvl="1"/>
            <a:r>
              <a:rPr lang="en-US" dirty="0" smtClean="0"/>
              <a:t>Wireless connectivity </a:t>
            </a:r>
          </a:p>
          <a:p>
            <a:pPr lvl="1"/>
            <a:r>
              <a:rPr lang="en-US" dirty="0" smtClean="0"/>
              <a:t>Dash boarding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228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67640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Problem Statement: </a:t>
            </a:r>
            <a:r>
              <a:rPr lang="en-US" sz="2000" dirty="0"/>
              <a:t>Every year millions of gallons of water are lost through leaks in aged water pipes that date back to the turn of the century </a:t>
            </a:r>
            <a:r>
              <a:rPr lang="en-US" sz="2000" dirty="0" smtClean="0"/>
              <a:t>which is never billed. Unaccounted for water is as high as 40</a:t>
            </a:r>
            <a:r>
              <a:rPr lang="en-US" sz="2000" dirty="0"/>
              <a:t>% </a:t>
            </a:r>
            <a:r>
              <a:rPr lang="en-US" sz="2000" dirty="0" smtClean="0"/>
              <a:t>in cities </a:t>
            </a:r>
            <a:r>
              <a:rPr lang="en-US" sz="2000" dirty="0"/>
              <a:t>around the world. </a:t>
            </a:r>
          </a:p>
        </p:txBody>
      </p:sp>
    </p:spTree>
    <p:extLst>
      <p:ext uri="{BB962C8B-B14F-4D97-AF65-F5344CB8AC3E}">
        <p14:creationId xmlns:p14="http://schemas.microsoft.com/office/powerpoint/2010/main" val="13060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3001963"/>
          </a:xfrm>
        </p:spPr>
        <p:txBody>
          <a:bodyPr>
            <a:normAutofit/>
          </a:bodyPr>
          <a:lstStyle/>
          <a:p>
            <a:r>
              <a:rPr lang="en-US" dirty="0" smtClean="0"/>
              <a:t>Water centric hardware </a:t>
            </a:r>
          </a:p>
          <a:p>
            <a:r>
              <a:rPr lang="en-US" dirty="0" smtClean="0"/>
              <a:t>Analytics </a:t>
            </a:r>
          </a:p>
          <a:p>
            <a:r>
              <a:rPr lang="en-US" dirty="0" smtClean="0"/>
              <a:t>Network connectivity </a:t>
            </a:r>
          </a:p>
          <a:p>
            <a:r>
              <a:rPr lang="en-US" dirty="0" smtClean="0"/>
              <a:t>Open standards and API’s</a:t>
            </a:r>
          </a:p>
          <a:p>
            <a:r>
              <a:rPr lang="en-US" dirty="0" smtClean="0"/>
              <a:t>Dash boarding for decision making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Major Tasks</a:t>
            </a:r>
          </a:p>
          <a:p>
            <a:pPr lvl="1"/>
            <a:r>
              <a:rPr lang="en-US" dirty="0" smtClean="0"/>
              <a:t>Identify ecosystem providers</a:t>
            </a:r>
          </a:p>
          <a:p>
            <a:pPr lvl="1"/>
            <a:r>
              <a:rPr lang="en-US" dirty="0" smtClean="0"/>
              <a:t>Wireless connectivity (AT&amp;T LTE) </a:t>
            </a:r>
          </a:p>
          <a:p>
            <a:pPr lvl="1"/>
            <a:r>
              <a:rPr lang="en-US" dirty="0" smtClean="0"/>
              <a:t>Data integration</a:t>
            </a:r>
          </a:p>
          <a:p>
            <a:pPr lvl="1"/>
            <a:r>
              <a:rPr lang="en-US" dirty="0" smtClean="0"/>
              <a:t> Analytics</a:t>
            </a:r>
          </a:p>
          <a:p>
            <a:pPr lvl="1"/>
            <a:r>
              <a:rPr lang="en-US" dirty="0" smtClean="0"/>
              <a:t>Dash boarding (IBM Intelligent Operation Center)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Targets </a:t>
            </a:r>
          </a:p>
          <a:p>
            <a:pPr lvl="1"/>
            <a:r>
              <a:rPr lang="en-US" dirty="0" smtClean="0"/>
              <a:t>4Q14 : Identify partners and US and International Cities</a:t>
            </a:r>
          </a:p>
          <a:p>
            <a:pPr lvl="1"/>
            <a:r>
              <a:rPr lang="en-US" dirty="0" smtClean="0"/>
              <a:t>1Q15 : Scope, design and prototype development</a:t>
            </a:r>
          </a:p>
          <a:p>
            <a:pPr lvl="1"/>
            <a:r>
              <a:rPr lang="en-US" dirty="0" smtClean="0"/>
              <a:t>2Q15 : Demonstrate and solution scaling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Impacts/Benefits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228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81196"/>
              </p:ext>
            </p:extLst>
          </p:nvPr>
        </p:nvGraphicFramePr>
        <p:xfrm>
          <a:off x="533400" y="1752600"/>
          <a:ext cx="8382000" cy="490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068"/>
                <a:gridCol w="4068932"/>
              </a:tblGrid>
              <a:tr h="6642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Impact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Benefits</a:t>
                      </a:r>
                      <a:endParaRPr lang="en-US" sz="3200" dirty="0"/>
                    </a:p>
                  </a:txBody>
                  <a:tcPr/>
                </a:tc>
              </a:tr>
              <a:tr h="53878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Proactively</a:t>
                      </a:r>
                      <a:r>
                        <a:rPr lang="en-US" sz="2000" baseline="0" dirty="0" smtClean="0"/>
                        <a:t> locate unaccounted for water leaks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Better  predictive major water </a:t>
                      </a:r>
                      <a:r>
                        <a:rPr lang="en-US" sz="2000" dirty="0" smtClean="0"/>
                        <a:t> repairs scheduling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Address ~ </a:t>
                      </a:r>
                      <a:r>
                        <a:rPr lang="en-US" sz="2000" smtClean="0"/>
                        <a:t>$Billion’s </a:t>
                      </a:r>
                      <a:r>
                        <a:rPr lang="en-US" sz="2000" dirty="0" smtClean="0"/>
                        <a:t>in unbilled</a:t>
                      </a:r>
                      <a:r>
                        <a:rPr lang="en-US" sz="2000" baseline="0" dirty="0" smtClean="0"/>
                        <a:t> revenue in 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Saving of 30% - 40% global systems</a:t>
                      </a:r>
                      <a:endParaRPr lang="en-US" sz="2000" dirty="0"/>
                    </a:p>
                  </a:txBody>
                  <a:tcPr/>
                </a:tc>
              </a:tr>
              <a:tr h="5854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Early detection</a:t>
                      </a:r>
                      <a:r>
                        <a:rPr lang="en-US" sz="2000" baseline="0" dirty="0" smtClean="0"/>
                        <a:t> of water system tampering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Identify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unauthorized access to the potable water system through water devices</a:t>
                      </a:r>
                      <a:endParaRPr lang="en-US" sz="2000" dirty="0"/>
                    </a:p>
                  </a:txBody>
                  <a:tcPr/>
                </a:tc>
              </a:tr>
              <a:tr h="538786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Purpose Network 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 Water Infrastructure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M2M Sensors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 Lighting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based network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API’s 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5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1295400"/>
            <a:ext cx="8161020" cy="157733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Use </a:t>
            </a:r>
            <a:r>
              <a:rPr lang="en-US" sz="2000" dirty="0"/>
              <a:t>wireless </a:t>
            </a:r>
            <a:r>
              <a:rPr lang="en-US" sz="2000" dirty="0" smtClean="0"/>
              <a:t>network (LTE) </a:t>
            </a:r>
            <a:r>
              <a:rPr lang="en-US" sz="2000" dirty="0"/>
              <a:t>and </a:t>
            </a:r>
            <a:r>
              <a:rPr lang="en-US" sz="2000" dirty="0" smtClean="0"/>
              <a:t>sensory inputs to </a:t>
            </a:r>
            <a:r>
              <a:rPr lang="en-US" sz="2000" dirty="0"/>
              <a:t>a smart dashboard </a:t>
            </a:r>
            <a:r>
              <a:rPr lang="en-US" sz="2000" dirty="0" smtClean="0"/>
              <a:t>to address </a:t>
            </a:r>
            <a:r>
              <a:rPr lang="en-US" sz="2000" dirty="0"/>
              <a:t>water sustainability and protect the potable water system from unauthorized use / threats a smart </a:t>
            </a:r>
            <a:r>
              <a:rPr lang="en-US" sz="2000" dirty="0" smtClean="0"/>
              <a:t>cities </a:t>
            </a:r>
          </a:p>
          <a:p>
            <a:r>
              <a:rPr lang="en-US" sz="2000" dirty="0" smtClean="0"/>
              <a:t>Sensor </a:t>
            </a:r>
            <a:r>
              <a:rPr lang="en-US" sz="2000" dirty="0"/>
              <a:t>would be placed in </a:t>
            </a:r>
            <a:r>
              <a:rPr lang="en-US" sz="2000" dirty="0" smtClean="0"/>
              <a:t>the water and lighting infrastructure  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562"/>
            <a:ext cx="9144000" cy="2286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352800" y="3268981"/>
            <a:ext cx="5303520" cy="3436619"/>
            <a:chOff x="1802130" y="3268981"/>
            <a:chExt cx="5303520" cy="3436619"/>
          </a:xfrm>
        </p:grpSpPr>
        <p:pic>
          <p:nvPicPr>
            <p:cNvPr id="5" name="Picture 4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21" t="27676" r="25329" b="17686"/>
            <a:stretch/>
          </p:blipFill>
          <p:spPr bwMode="auto">
            <a:xfrm>
              <a:off x="2228850" y="3268981"/>
              <a:ext cx="4876800" cy="34366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cxnSp>
          <p:nvCxnSpPr>
            <p:cNvPr id="7" name="Straight Connector 6"/>
            <p:cNvCxnSpPr/>
            <p:nvPr/>
          </p:nvCxnSpPr>
          <p:spPr>
            <a:xfrm>
              <a:off x="5276850" y="3962400"/>
              <a:ext cx="762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343650" y="4267200"/>
              <a:ext cx="1524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14650" y="3472934"/>
              <a:ext cx="950901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IBM IOC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4399" y="3930134"/>
              <a:ext cx="748923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Utility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02130" y="497586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36951" y="579120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26130" y="39052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810250" y="594360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03620" y="336804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52400" y="2895600"/>
            <a:ext cx="3124200" cy="381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b="1" dirty="0" smtClean="0"/>
              <a:t>Water Infrastructure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b="1" dirty="0" smtClean="0"/>
              <a:t>AT&amp;T </a:t>
            </a:r>
          </a:p>
          <a:p>
            <a:pPr marL="573088" lvl="1" indent="-2921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73088" algn="l"/>
              </a:tabLst>
            </a:pPr>
            <a:r>
              <a:rPr lang="en-US" sz="1600" b="1" dirty="0" smtClean="0"/>
              <a:t>Network (LTE)</a:t>
            </a:r>
          </a:p>
          <a:p>
            <a:pPr marL="573088" lvl="1" indent="-2921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73088" algn="l"/>
              </a:tabLst>
            </a:pPr>
            <a:r>
              <a:rPr lang="en-US" sz="1600" b="1" dirty="0" smtClean="0"/>
              <a:t>M2M </a:t>
            </a:r>
            <a:r>
              <a:rPr lang="en-US" sz="1600" b="1" dirty="0"/>
              <a:t>device </a:t>
            </a:r>
            <a:r>
              <a:rPr lang="en-US" sz="1600" b="1" dirty="0" smtClean="0"/>
              <a:t>manager</a:t>
            </a:r>
          </a:p>
          <a:p>
            <a:pPr marL="573088" lvl="1" indent="-2921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73088" algn="l"/>
              </a:tabLst>
            </a:pPr>
            <a:r>
              <a:rPr lang="en-US" sz="1600" b="1" dirty="0" smtClean="0"/>
              <a:t>Location Information</a:t>
            </a:r>
          </a:p>
          <a:p>
            <a:pPr marL="573088" lvl="1" indent="-2921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73088" algn="l"/>
              </a:tabLst>
            </a:pPr>
            <a:r>
              <a:rPr lang="en-US" sz="1600" b="1" dirty="0" smtClean="0"/>
              <a:t>Video </a:t>
            </a:r>
            <a:r>
              <a:rPr lang="en-US" sz="1600" b="1" dirty="0"/>
              <a:t>surveillance </a:t>
            </a:r>
            <a:r>
              <a:rPr lang="en-US" sz="1600" b="1" dirty="0" smtClean="0"/>
              <a:t>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b="1" dirty="0" smtClean="0"/>
              <a:t>Secure Network Connection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b="1" dirty="0" smtClean="0"/>
              <a:t>IBM analytics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b="1" dirty="0" smtClean="0"/>
              <a:t>IBM Intelligent Ops Center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b="1" dirty="0" smtClean="0"/>
              <a:t>Utility </a:t>
            </a:r>
          </a:p>
        </p:txBody>
      </p:sp>
    </p:spTree>
    <p:extLst>
      <p:ext uri="{BB962C8B-B14F-4D97-AF65-F5344CB8AC3E}">
        <p14:creationId xmlns:p14="http://schemas.microsoft.com/office/powerpoint/2010/main" val="10549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Domains / Sectors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1981200"/>
            <a:ext cx="816102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Potable Water</a:t>
            </a:r>
          </a:p>
          <a:p>
            <a:r>
              <a:rPr lang="en-US" dirty="0" smtClean="0"/>
              <a:t>Lighting</a:t>
            </a:r>
          </a:p>
          <a:p>
            <a:r>
              <a:rPr lang="en-US" dirty="0" smtClean="0"/>
              <a:t>Parking </a:t>
            </a:r>
          </a:p>
          <a:p>
            <a:r>
              <a:rPr lang="en-US" dirty="0" smtClean="0"/>
              <a:t>Wastewater</a:t>
            </a:r>
          </a:p>
          <a:p>
            <a:r>
              <a:rPr lang="en-US" dirty="0" smtClean="0"/>
              <a:t>Electric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228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5800" y="5715000"/>
            <a:ext cx="7696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Call Out : Need more cities and technology participants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73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383</Words>
  <Application>Microsoft Office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Team </vt:lpstr>
      <vt:lpstr>Project Scope</vt:lpstr>
      <vt:lpstr>Challenges </vt:lpstr>
      <vt:lpstr>Project Action Plan</vt:lpstr>
      <vt:lpstr>Impacts/Benefits</vt:lpstr>
      <vt:lpstr>Demonstration</vt:lpstr>
      <vt:lpstr>Domains / Sectors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</dc:creator>
  <cp:lastModifiedBy>Bhavesh Patel</cp:lastModifiedBy>
  <cp:revision>28</cp:revision>
  <dcterms:created xsi:type="dcterms:W3CDTF">2014-09-26T20:34:57Z</dcterms:created>
  <dcterms:modified xsi:type="dcterms:W3CDTF">2015-11-06T18:52:13Z</dcterms:modified>
</cp:coreProperties>
</file>