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67" r:id="rId5"/>
    <p:sldId id="275" r:id="rId6"/>
    <p:sldId id="268" r:id="rId7"/>
    <p:sldId id="269" r:id="rId8"/>
    <p:sldId id="270" r:id="rId9"/>
    <p:sldId id="271" r:id="rId10"/>
    <p:sldId id="272" r:id="rId11"/>
    <p:sldId id="273" r:id="rId12"/>
    <p:sldId id="27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4/25/2024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4/25/2024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5D51-F9AD-79DD-A8EC-16AF8B931B57}"/>
              </a:ext>
            </a:extLst>
          </p:cNvPr>
          <p:cNvSpPr>
            <a:spLocks noGrp="1"/>
          </p:cNvSpPr>
          <p:nvPr>
            <p:ph type="ctrTitle"/>
          </p:nvPr>
        </p:nvSpPr>
        <p:spPr/>
        <p:txBody>
          <a:bodyPr/>
          <a:lstStyle/>
          <a:p>
            <a:pPr algn="l"/>
            <a:r>
              <a:rPr lang="en-CA" sz="4400" dirty="0"/>
              <a:t>Final Project BDAT 1001</a:t>
            </a:r>
            <a:br>
              <a:rPr lang="en-CA" sz="4400" dirty="0"/>
            </a:br>
            <a:r>
              <a:rPr lang="en-CA" sz="4400" dirty="0"/>
              <a:t>Information Encoding Standards</a:t>
            </a:r>
          </a:p>
        </p:txBody>
      </p:sp>
      <p:sp>
        <p:nvSpPr>
          <p:cNvPr id="3" name="Subtitle 2">
            <a:extLst>
              <a:ext uri="{FF2B5EF4-FFF2-40B4-BE49-F238E27FC236}">
                <a16:creationId xmlns:a16="http://schemas.microsoft.com/office/drawing/2014/main" id="{8470DDD5-8DA0-9EED-5193-3DF1CD900CDF}"/>
              </a:ext>
            </a:extLst>
          </p:cNvPr>
          <p:cNvSpPr>
            <a:spLocks noGrp="1"/>
          </p:cNvSpPr>
          <p:nvPr>
            <p:ph type="subTitle" idx="1"/>
          </p:nvPr>
        </p:nvSpPr>
        <p:spPr>
          <a:xfrm>
            <a:off x="680322" y="4394039"/>
            <a:ext cx="8144134" cy="2221365"/>
          </a:xfrm>
        </p:spPr>
        <p:txBody>
          <a:bodyPr>
            <a:normAutofit fontScale="92500" lnSpcReduction="10000"/>
          </a:bodyPr>
          <a:lstStyle/>
          <a:p>
            <a:pPr algn="l"/>
            <a:r>
              <a:rPr lang="en-CA" dirty="0"/>
              <a:t>Professor: Nital Shah</a:t>
            </a:r>
          </a:p>
          <a:p>
            <a:pPr algn="l"/>
            <a:r>
              <a:rPr lang="en-CA" dirty="0"/>
              <a:t>Group 9:</a:t>
            </a:r>
          </a:p>
          <a:p>
            <a:pPr marL="342900" indent="-342900" algn="l">
              <a:buFont typeface="Arial" panose="020B0604020202020204" pitchFamily="34" charset="0"/>
              <a:buChar char="•"/>
            </a:pPr>
            <a:r>
              <a:rPr lang="en-CA" dirty="0"/>
              <a:t>Bhavesh Waghela</a:t>
            </a:r>
          </a:p>
          <a:p>
            <a:pPr marL="342900" indent="-342900" algn="l">
              <a:buFont typeface="Arial" panose="020B0604020202020204" pitchFamily="34" charset="0"/>
              <a:buChar char="•"/>
            </a:pPr>
            <a:r>
              <a:rPr lang="en-CA" dirty="0"/>
              <a:t>Deema Al </a:t>
            </a:r>
            <a:r>
              <a:rPr lang="en-CA" dirty="0" err="1"/>
              <a:t>Dogom</a:t>
            </a:r>
            <a:endParaRPr lang="en-CA" dirty="0"/>
          </a:p>
          <a:p>
            <a:pPr marL="342900" indent="-342900" algn="l">
              <a:buFont typeface="Arial" panose="020B0604020202020204" pitchFamily="34" charset="0"/>
              <a:buChar char="•"/>
            </a:pPr>
            <a:r>
              <a:rPr lang="en-CA" dirty="0"/>
              <a:t>Pablo Martinez</a:t>
            </a:r>
          </a:p>
          <a:p>
            <a:pPr algn="l"/>
            <a:r>
              <a:rPr lang="en-CA" sz="1800" dirty="0"/>
              <a:t>April 1</a:t>
            </a:r>
            <a:r>
              <a:rPr lang="en-CA" sz="1800" baseline="30000" dirty="0"/>
              <a:t>st</a:t>
            </a:r>
            <a:r>
              <a:rPr lang="en-CA" sz="1800" dirty="0"/>
              <a:t> , 2023</a:t>
            </a:r>
          </a:p>
        </p:txBody>
      </p:sp>
    </p:spTree>
    <p:extLst>
      <p:ext uri="{BB962C8B-B14F-4D97-AF65-F5344CB8AC3E}">
        <p14:creationId xmlns:p14="http://schemas.microsoft.com/office/powerpoint/2010/main" val="323558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7E1-AD3D-3866-07FF-9FFB85497014}"/>
              </a:ext>
            </a:extLst>
          </p:cNvPr>
          <p:cNvSpPr>
            <a:spLocks noGrp="1"/>
          </p:cNvSpPr>
          <p:nvPr>
            <p:ph type="title"/>
          </p:nvPr>
        </p:nvSpPr>
        <p:spPr/>
        <p:txBody>
          <a:bodyPr/>
          <a:lstStyle/>
          <a:p>
            <a:r>
              <a:rPr lang="en-CA" dirty="0"/>
              <a:t>Part 2 Security Technologies Recommendations - Continued</a:t>
            </a:r>
          </a:p>
        </p:txBody>
      </p:sp>
      <p:sp>
        <p:nvSpPr>
          <p:cNvPr id="3" name="Content Placeholder 2">
            <a:extLst>
              <a:ext uri="{FF2B5EF4-FFF2-40B4-BE49-F238E27FC236}">
                <a16:creationId xmlns:a16="http://schemas.microsoft.com/office/drawing/2014/main" id="{255014DD-46C0-4633-9875-1A6B98AF6BE6}"/>
              </a:ext>
            </a:extLst>
          </p:cNvPr>
          <p:cNvSpPr>
            <a:spLocks noGrp="1"/>
          </p:cNvSpPr>
          <p:nvPr>
            <p:ph idx="1"/>
          </p:nvPr>
        </p:nvSpPr>
        <p:spPr/>
        <p:txBody>
          <a:bodyPr/>
          <a:lstStyle/>
          <a:p>
            <a:r>
              <a:rPr lang="en-US" dirty="0"/>
              <a:t>What data interchange format should we use while transferring data between locations?</a:t>
            </a:r>
          </a:p>
          <a:p>
            <a:pPr marL="342900" lvl="0" indent="-342900" algn="just">
              <a:lnSpc>
                <a:spcPct val="107000"/>
              </a:lnSpc>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JSON (JavaScript Object Notation) is a popular and widely supported data interchange format that can be used for transferring data between locations. It is a lightweight format that is easy to read and write and is supported by many programming languages and frameworks.</a:t>
            </a:r>
          </a:p>
          <a:p>
            <a:pPr marL="342900" lvl="0" indent="-342900" algn="just">
              <a:lnSpc>
                <a:spcPct val="107000"/>
              </a:lnSpc>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Another popular data interchange format is XML (Extensible Markup Language), which is a more structured format that can be used for transferring complex data. It is also widely supported and can be used in a variety of contexts.</a:t>
            </a:r>
          </a:p>
          <a:p>
            <a:endParaRPr lang="en-US" dirty="0"/>
          </a:p>
        </p:txBody>
      </p:sp>
    </p:spTree>
    <p:extLst>
      <p:ext uri="{BB962C8B-B14F-4D97-AF65-F5344CB8AC3E}">
        <p14:creationId xmlns:p14="http://schemas.microsoft.com/office/powerpoint/2010/main" val="202972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7E1-AD3D-3866-07FF-9FFB85497014}"/>
              </a:ext>
            </a:extLst>
          </p:cNvPr>
          <p:cNvSpPr>
            <a:spLocks noGrp="1"/>
          </p:cNvSpPr>
          <p:nvPr>
            <p:ph type="title"/>
          </p:nvPr>
        </p:nvSpPr>
        <p:spPr/>
        <p:txBody>
          <a:bodyPr/>
          <a:lstStyle/>
          <a:p>
            <a:r>
              <a:rPr lang="en-CA" dirty="0"/>
              <a:t>Part 2 Security Technologies Recommendations - Continued</a:t>
            </a:r>
          </a:p>
        </p:txBody>
      </p:sp>
      <p:sp>
        <p:nvSpPr>
          <p:cNvPr id="3" name="Content Placeholder 2">
            <a:extLst>
              <a:ext uri="{FF2B5EF4-FFF2-40B4-BE49-F238E27FC236}">
                <a16:creationId xmlns:a16="http://schemas.microsoft.com/office/drawing/2014/main" id="{255014DD-46C0-4633-9875-1A6B98AF6BE6}"/>
              </a:ext>
            </a:extLst>
          </p:cNvPr>
          <p:cNvSpPr>
            <a:spLocks noGrp="1"/>
          </p:cNvSpPr>
          <p:nvPr>
            <p:ph idx="1"/>
          </p:nvPr>
        </p:nvSpPr>
        <p:spPr/>
        <p:txBody>
          <a:bodyPr>
            <a:normAutofit fontScale="92500" lnSpcReduction="10000"/>
          </a:bodyPr>
          <a:lstStyle/>
          <a:p>
            <a:r>
              <a:rPr lang="en-US" dirty="0"/>
              <a:t>How should we store our data in our many locations?</a:t>
            </a:r>
          </a:p>
          <a:p>
            <a:pPr marL="342900" lvl="0" indent="-342900" algn="just">
              <a:lnSpc>
                <a:spcPct val="107000"/>
              </a:lnSpc>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One approach to storing data in multiple locations is to use a distributed database system such as Apache Cassandra or Amazon DynamoDB. These systems are designed to handle large volumes of data and can distribute data across multiple nodes to improve performance and scalability.</a:t>
            </a:r>
          </a:p>
          <a:p>
            <a:pPr marL="342900" indent="-342900" algn="just">
              <a:lnSpc>
                <a:spcPct val="107000"/>
              </a:lnSpc>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Another approach is to use a cloud storage service such as Amazon S3 or Google Cloud Storage, which provides a simple and scalable solution for storing large amounts of data in multiple locations. These </a:t>
            </a:r>
            <a:r>
              <a:rPr lang="en-CA" sz="1800" kern="100" dirty="0">
                <a:latin typeface="Calibri" panose="020F0502020204030204" pitchFamily="34" charset="0"/>
                <a:ea typeface="Calibri" panose="020F0502020204030204" pitchFamily="34" charset="0"/>
                <a:cs typeface="Times New Roman" panose="02020603050405020304" pitchFamily="18" charset="0"/>
              </a:rPr>
              <a:t>services also include built-in security features such as encryption and access control to protect data.</a:t>
            </a:r>
          </a:p>
          <a:p>
            <a:pPr marL="342900" indent="-342900" algn="just">
              <a:lnSpc>
                <a:spcPct val="107000"/>
              </a:lnSpc>
              <a:spcAft>
                <a:spcPts val="800"/>
              </a:spcAft>
              <a:buFont typeface="Symbol" panose="05050102010706020507" pitchFamily="18" charset="2"/>
              <a:buChar char=""/>
            </a:pPr>
            <a:r>
              <a:rPr lang="en-CA" sz="1800" kern="100" dirty="0">
                <a:latin typeface="Calibri" panose="020F0502020204030204" pitchFamily="34" charset="0"/>
                <a:ea typeface="Calibri" panose="020F0502020204030204" pitchFamily="34" charset="0"/>
                <a:cs typeface="Times New Roman" panose="02020603050405020304" pitchFamily="18" charset="0"/>
              </a:rPr>
              <a:t>A hybrid approach can also be used, where some data is stored locally on-premises and some data is stored in the </a:t>
            </a:r>
            <a:r>
              <a:rPr lang="en-CA" sz="1800" dirty="0">
                <a:effectLst/>
                <a:latin typeface="Calibri" panose="020F0502020204030204" pitchFamily="34" charset="0"/>
                <a:ea typeface="Calibri" panose="020F0502020204030204" pitchFamily="34" charset="0"/>
                <a:cs typeface="Times New Roman" panose="02020603050405020304" pitchFamily="18" charset="0"/>
              </a:rPr>
              <a:t>cloud. This approach can provide the benefits of both local and cloud storage, such as faster access to frequently accessed data and greater scalability and flexibility for less frequently accessed data.</a:t>
            </a:r>
            <a:endParaRPr lang="en-US" dirty="0"/>
          </a:p>
        </p:txBody>
      </p:sp>
    </p:spTree>
    <p:extLst>
      <p:ext uri="{BB962C8B-B14F-4D97-AF65-F5344CB8AC3E}">
        <p14:creationId xmlns:p14="http://schemas.microsoft.com/office/powerpoint/2010/main" val="401626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7E1-AD3D-3866-07FF-9FFB85497014}"/>
              </a:ext>
            </a:extLst>
          </p:cNvPr>
          <p:cNvSpPr>
            <a:spLocks noGrp="1"/>
          </p:cNvSpPr>
          <p:nvPr>
            <p:ph type="title"/>
          </p:nvPr>
        </p:nvSpPr>
        <p:spPr/>
        <p:txBody>
          <a:bodyPr/>
          <a:lstStyle/>
          <a:p>
            <a:r>
              <a:rPr lang="en-CA" dirty="0"/>
              <a:t>Part 2 Security Technologies Recommendations - Continued</a:t>
            </a:r>
          </a:p>
        </p:txBody>
      </p:sp>
      <p:sp>
        <p:nvSpPr>
          <p:cNvPr id="3" name="Content Placeholder 2">
            <a:extLst>
              <a:ext uri="{FF2B5EF4-FFF2-40B4-BE49-F238E27FC236}">
                <a16:creationId xmlns:a16="http://schemas.microsoft.com/office/drawing/2014/main" id="{255014DD-46C0-4633-9875-1A6B98AF6BE6}"/>
              </a:ext>
            </a:extLst>
          </p:cNvPr>
          <p:cNvSpPr>
            <a:spLocks noGrp="1"/>
          </p:cNvSpPr>
          <p:nvPr>
            <p:ph idx="1"/>
          </p:nvPr>
        </p:nvSpPr>
        <p:spPr/>
        <p:txBody>
          <a:bodyPr>
            <a:normAutofit/>
          </a:bodyPr>
          <a:lstStyle/>
          <a:p>
            <a:r>
              <a:rPr lang="en-US" dirty="0"/>
              <a:t>What are the ethical concerns related to the transmission of personal data?</a:t>
            </a:r>
          </a:p>
          <a:p>
            <a:pPr marL="342900" lvl="0" indent="-342900" algn="just">
              <a:lnSpc>
                <a:spcPct val="107000"/>
              </a:lnSpc>
              <a:spcAft>
                <a:spcPts val="800"/>
              </a:spcAft>
              <a:buFont typeface="Symbol" panose="05050102010706020507" pitchFamily="18" charset="2"/>
              <a:buChar char=""/>
            </a:pPr>
            <a:r>
              <a:rPr lang="en-CA" sz="1800" kern="100" dirty="0">
                <a:latin typeface="Calibri" panose="020F0502020204030204" pitchFamily="34" charset="0"/>
                <a:ea typeface="Calibri" panose="020F0502020204030204" pitchFamily="34" charset="0"/>
                <a:cs typeface="Times New Roman" panose="02020603050405020304" pitchFamily="18" charset="0"/>
              </a:rPr>
              <a:t>Maintain confidentiality. Personal </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data can include sensitive information such as medical records, financial information, and personal identifiers such as social security numbers, which can be used for identity theft or other malicious purposes. It is important to ensure that personal data is properly protected and secured to prevent</a:t>
            </a:r>
          </a:p>
          <a:p>
            <a:pPr marL="342900" lvl="0" indent="-342900" algn="just">
              <a:lnSpc>
                <a:spcPct val="107000"/>
              </a:lnSpc>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Another ethical concern is transparency. Individuals have the right to know what personal data is being collected about them, how it is being used, and who it is being shared with. Transparency can help build trust between organizations and individuals and can also help individuals make informed decisions about how their personal data is being used.</a:t>
            </a:r>
          </a:p>
          <a:p>
            <a:pPr marL="342900" lvl="0" indent="-342900" algn="just">
              <a:lnSpc>
                <a:spcPct val="107000"/>
              </a:lnSpc>
              <a:spcAft>
                <a:spcPts val="800"/>
              </a:spcAft>
              <a:buFont typeface="Symbol" panose="05050102010706020507" pitchFamily="18" charset="2"/>
              <a:buChar char=""/>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127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A5E1A-3A51-293D-3C13-89BBBF2076FD}"/>
              </a:ext>
            </a:extLst>
          </p:cNvPr>
          <p:cNvSpPr>
            <a:spLocks noGrp="1"/>
          </p:cNvSpPr>
          <p:nvPr>
            <p:ph idx="1"/>
          </p:nvPr>
        </p:nvSpPr>
        <p:spPr/>
        <p:txBody>
          <a:bodyPr>
            <a:normAutofit/>
          </a:bodyPr>
          <a:lstStyle/>
          <a:p>
            <a:pPr marL="0" indent="0" algn="ctr">
              <a:buNone/>
            </a:pPr>
            <a:endParaRPr lang="en-CA" sz="3200" dirty="0"/>
          </a:p>
          <a:p>
            <a:pPr marL="0" indent="0" algn="ctr">
              <a:buNone/>
            </a:pPr>
            <a:endParaRPr lang="en-CA" sz="3200" dirty="0"/>
          </a:p>
          <a:p>
            <a:pPr marL="0" indent="0" algn="ctr">
              <a:buNone/>
            </a:pPr>
            <a:endParaRPr lang="en-CA" sz="3200" dirty="0"/>
          </a:p>
          <a:p>
            <a:pPr marL="0" indent="0" algn="ctr">
              <a:buNone/>
            </a:pPr>
            <a:r>
              <a:rPr lang="en-CA" sz="5400" dirty="0"/>
              <a:t>Thank you</a:t>
            </a:r>
          </a:p>
          <a:p>
            <a:pPr marL="0" indent="0" algn="ctr">
              <a:buNone/>
            </a:pPr>
            <a:endParaRPr lang="en-CA" sz="3200" dirty="0"/>
          </a:p>
        </p:txBody>
      </p:sp>
    </p:spTree>
    <p:extLst>
      <p:ext uri="{BB962C8B-B14F-4D97-AF65-F5344CB8AC3E}">
        <p14:creationId xmlns:p14="http://schemas.microsoft.com/office/powerpoint/2010/main" val="68838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58F0-106A-1E89-E74B-6DBC730B5195}"/>
              </a:ext>
            </a:extLst>
          </p:cNvPr>
          <p:cNvSpPr>
            <a:spLocks noGrp="1"/>
          </p:cNvSpPr>
          <p:nvPr>
            <p:ph type="title"/>
          </p:nvPr>
        </p:nvSpPr>
        <p:spPr/>
        <p:txBody>
          <a:bodyPr/>
          <a:lstStyle/>
          <a:p>
            <a:r>
              <a:rPr lang="en-CA" dirty="0"/>
              <a:t>Project Summary</a:t>
            </a:r>
          </a:p>
        </p:txBody>
      </p:sp>
      <p:sp>
        <p:nvSpPr>
          <p:cNvPr id="3" name="Content Placeholder 2">
            <a:extLst>
              <a:ext uri="{FF2B5EF4-FFF2-40B4-BE49-F238E27FC236}">
                <a16:creationId xmlns:a16="http://schemas.microsoft.com/office/drawing/2014/main" id="{F4421096-51FB-B25E-43C4-08CEE0B0E4C5}"/>
              </a:ext>
            </a:extLst>
          </p:cNvPr>
          <p:cNvSpPr>
            <a:spLocks noGrp="1"/>
          </p:cNvSpPr>
          <p:nvPr>
            <p:ph idx="1"/>
          </p:nvPr>
        </p:nvSpPr>
        <p:spPr>
          <a:xfrm>
            <a:off x="680321" y="2336873"/>
            <a:ext cx="9613861" cy="4110580"/>
          </a:xfrm>
        </p:spPr>
        <p:txBody>
          <a:bodyPr>
            <a:normAutofit/>
          </a:bodyPr>
          <a:lstStyle/>
          <a:p>
            <a:pPr algn="just"/>
            <a:r>
              <a:rPr lang="en-US" sz="1800" dirty="0"/>
              <a:t>Authorization is a crucial aspect of web application development, especially when it comes to protecting user data and maintaining security.</a:t>
            </a:r>
          </a:p>
          <a:p>
            <a:pPr algn="just"/>
            <a:r>
              <a:rPr lang="en-US" sz="1800" dirty="0"/>
              <a:t>Role-based access control is a useful approach to authorization that allows us to define different levels of access for different user roles.</a:t>
            </a:r>
          </a:p>
          <a:p>
            <a:pPr algn="just"/>
            <a:r>
              <a:rPr lang="en-US" sz="1800" dirty="0"/>
              <a:t>We found that ASP.NET Core provides built-in functionality for implementing role-based access control, making it easier to develop secure web applications.</a:t>
            </a:r>
          </a:p>
          <a:p>
            <a:pPr algn="just"/>
            <a:r>
              <a:rPr lang="en-US" sz="1800" dirty="0"/>
              <a:t>Testing is an essential part of the development process, and in this project, launching multiple browsers to simulate different users helped us to ensure that the app was working as intended.</a:t>
            </a:r>
          </a:p>
          <a:p>
            <a:pPr algn="just"/>
            <a:r>
              <a:rPr lang="en-US" sz="1800" dirty="0"/>
              <a:t>By building this app, we have gained experience in developing web applications with ASP.NET Core and implementing authorization features, which can be applied to future projects to create more secure and functional web applications.</a:t>
            </a:r>
            <a:endParaRPr lang="en-CA" sz="1800" dirty="0"/>
          </a:p>
        </p:txBody>
      </p:sp>
    </p:spTree>
    <p:extLst>
      <p:ext uri="{BB962C8B-B14F-4D97-AF65-F5344CB8AC3E}">
        <p14:creationId xmlns:p14="http://schemas.microsoft.com/office/powerpoint/2010/main" val="133486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75B-5E52-CEF9-AD5B-D28F585392A7}"/>
              </a:ext>
            </a:extLst>
          </p:cNvPr>
          <p:cNvSpPr>
            <a:spLocks noGrp="1"/>
          </p:cNvSpPr>
          <p:nvPr>
            <p:ph type="title"/>
          </p:nvPr>
        </p:nvSpPr>
        <p:spPr/>
        <p:txBody>
          <a:bodyPr/>
          <a:lstStyle/>
          <a:p>
            <a:r>
              <a:rPr lang="en-CA" dirty="0"/>
              <a:t>About Us</a:t>
            </a:r>
          </a:p>
        </p:txBody>
      </p:sp>
      <p:sp>
        <p:nvSpPr>
          <p:cNvPr id="3" name="Content Placeholder 2">
            <a:extLst>
              <a:ext uri="{FF2B5EF4-FFF2-40B4-BE49-F238E27FC236}">
                <a16:creationId xmlns:a16="http://schemas.microsoft.com/office/drawing/2014/main" id="{D27B360C-7FBB-01FD-B66E-DEEBCC5F875E}"/>
              </a:ext>
            </a:extLst>
          </p:cNvPr>
          <p:cNvSpPr>
            <a:spLocks noGrp="1"/>
          </p:cNvSpPr>
          <p:nvPr>
            <p:ph idx="1"/>
          </p:nvPr>
        </p:nvSpPr>
        <p:spPr>
          <a:xfrm>
            <a:off x="680321" y="2336873"/>
            <a:ext cx="11290855" cy="4287862"/>
          </a:xfrm>
        </p:spPr>
        <p:txBody>
          <a:bodyPr>
            <a:normAutofit/>
          </a:bodyPr>
          <a:lstStyle/>
          <a:p>
            <a:pPr marL="228600" lvl="1">
              <a:spcBef>
                <a:spcPts val="1000"/>
              </a:spcBef>
            </a:pPr>
            <a:r>
              <a:rPr lang="en-CA" dirty="0"/>
              <a:t>Bhavesh Waghela </a:t>
            </a:r>
          </a:p>
          <a:p>
            <a:pPr marL="685800" lvl="2">
              <a:spcBef>
                <a:spcPts val="1000"/>
              </a:spcBef>
            </a:pPr>
            <a:r>
              <a:rPr lang="en-CA" sz="1600" dirty="0"/>
              <a:t>A software developer with robust problem-solving skills and proven experience in creating e-commerce software solutions in a test-driven environment</a:t>
            </a:r>
            <a:r>
              <a:rPr lang="en-US" sz="1600" dirty="0"/>
              <a:t>.</a:t>
            </a:r>
          </a:p>
          <a:p>
            <a:pPr marL="457200" lvl="2" indent="0">
              <a:spcBef>
                <a:spcPts val="1000"/>
              </a:spcBef>
              <a:buNone/>
            </a:pPr>
            <a:endParaRPr lang="en-US" sz="1600" dirty="0"/>
          </a:p>
          <a:p>
            <a:r>
              <a:rPr lang="en-CA" sz="2000" dirty="0"/>
              <a:t>Deema Al Dogom </a:t>
            </a:r>
          </a:p>
          <a:p>
            <a:pPr lvl="1"/>
            <a:r>
              <a:rPr lang="en-US" sz="1600" dirty="0"/>
              <a:t>Business intelligence developer with hands on experience in implementing and delivering reports, dashboards, data warehousing, and analytics.</a:t>
            </a:r>
          </a:p>
          <a:p>
            <a:pPr marL="457200" lvl="1" indent="0">
              <a:buNone/>
            </a:pPr>
            <a:endParaRPr lang="en-US" sz="1600" dirty="0"/>
          </a:p>
          <a:p>
            <a:pPr marL="228600" lvl="1">
              <a:spcBef>
                <a:spcPts val="1000"/>
              </a:spcBef>
            </a:pPr>
            <a:r>
              <a:rPr lang="en-CA" dirty="0"/>
              <a:t>Pablo Martinez</a:t>
            </a:r>
          </a:p>
          <a:p>
            <a:pPr marL="685800" lvl="2">
              <a:spcBef>
                <a:spcPts val="1000"/>
              </a:spcBef>
            </a:pPr>
            <a:r>
              <a:rPr lang="en-US" sz="1600" dirty="0"/>
              <a:t>Bachelor, Biomedical Engineering. </a:t>
            </a:r>
            <a:br>
              <a:rPr lang="en-US" sz="1600" dirty="0"/>
            </a:br>
            <a:r>
              <a:rPr lang="en-US" sz="1600" dirty="0"/>
              <a:t>Skills: Python, Microsoft Excel and Power BI for Data Analytics.</a:t>
            </a:r>
            <a:endParaRPr lang="en-CA" sz="1600" dirty="0"/>
          </a:p>
          <a:p>
            <a:pPr lvl="1"/>
            <a:endParaRPr lang="en-US" sz="1600" dirty="0"/>
          </a:p>
          <a:p>
            <a:pPr lvl="1" algn="just"/>
            <a:endParaRPr lang="en-US" sz="1800" dirty="0"/>
          </a:p>
        </p:txBody>
      </p:sp>
    </p:spTree>
    <p:extLst>
      <p:ext uri="{BB962C8B-B14F-4D97-AF65-F5344CB8AC3E}">
        <p14:creationId xmlns:p14="http://schemas.microsoft.com/office/powerpoint/2010/main" val="206703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5F02-D304-A87B-C646-7FCA62F031E5}"/>
              </a:ext>
            </a:extLst>
          </p:cNvPr>
          <p:cNvSpPr>
            <a:spLocks noGrp="1"/>
          </p:cNvSpPr>
          <p:nvPr>
            <p:ph type="title"/>
          </p:nvPr>
        </p:nvSpPr>
        <p:spPr/>
        <p:txBody>
          <a:bodyPr/>
          <a:lstStyle/>
          <a:p>
            <a:r>
              <a:rPr lang="en-CA" dirty="0"/>
              <a:t>Part 1: Demonstration</a:t>
            </a:r>
          </a:p>
        </p:txBody>
      </p:sp>
      <p:sp>
        <p:nvSpPr>
          <p:cNvPr id="3" name="Content Placeholder 2">
            <a:extLst>
              <a:ext uri="{FF2B5EF4-FFF2-40B4-BE49-F238E27FC236}">
                <a16:creationId xmlns:a16="http://schemas.microsoft.com/office/drawing/2014/main" id="{F6C35CBD-9E18-FDC0-8658-5BE1C4664971}"/>
              </a:ext>
            </a:extLst>
          </p:cNvPr>
          <p:cNvSpPr>
            <a:spLocks noGrp="1"/>
          </p:cNvSpPr>
          <p:nvPr>
            <p:ph idx="1"/>
          </p:nvPr>
        </p:nvSpPr>
        <p:spPr>
          <a:xfrm>
            <a:off x="680321" y="2336873"/>
            <a:ext cx="9613861" cy="4166564"/>
          </a:xfrm>
        </p:spPr>
        <p:txBody>
          <a:bodyPr>
            <a:normAutofit/>
          </a:bodyPr>
          <a:lstStyle/>
          <a:p>
            <a:pPr marL="0" indent="0">
              <a:buNone/>
            </a:pPr>
            <a:endParaRPr lang="en-US" sz="1800" dirty="0">
              <a:effectLst/>
            </a:endParaRPr>
          </a:p>
          <a:p>
            <a:r>
              <a:rPr lang="en-CA" sz="1800" dirty="0"/>
              <a:t>Demonstration will be done during group meeting with Professor </a:t>
            </a:r>
            <a:r>
              <a:rPr lang="en-CA" sz="1800" dirty="0" err="1"/>
              <a:t>Nital</a:t>
            </a:r>
            <a:r>
              <a:rPr lang="en-CA" sz="1800" dirty="0"/>
              <a:t> Shah.</a:t>
            </a:r>
            <a:endParaRPr lang="en-US" sz="1800" dirty="0"/>
          </a:p>
          <a:p>
            <a:pPr marL="0" indent="0">
              <a:buNone/>
            </a:pPr>
            <a:endParaRPr lang="en-US" sz="1800" dirty="0"/>
          </a:p>
          <a:p>
            <a:endParaRPr lang="en-CA" sz="1800" dirty="0"/>
          </a:p>
        </p:txBody>
      </p:sp>
    </p:spTree>
    <p:extLst>
      <p:ext uri="{BB962C8B-B14F-4D97-AF65-F5344CB8AC3E}">
        <p14:creationId xmlns:p14="http://schemas.microsoft.com/office/powerpoint/2010/main" val="78366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5F02-D304-A87B-C646-7FCA62F031E5}"/>
              </a:ext>
            </a:extLst>
          </p:cNvPr>
          <p:cNvSpPr>
            <a:spLocks noGrp="1"/>
          </p:cNvSpPr>
          <p:nvPr>
            <p:ph type="title"/>
          </p:nvPr>
        </p:nvSpPr>
        <p:spPr/>
        <p:txBody>
          <a:bodyPr/>
          <a:lstStyle/>
          <a:p>
            <a:r>
              <a:rPr lang="en-CA" dirty="0"/>
              <a:t>Part 2 Security Technologies Recommendations</a:t>
            </a:r>
          </a:p>
        </p:txBody>
      </p:sp>
      <p:sp>
        <p:nvSpPr>
          <p:cNvPr id="3" name="Content Placeholder 2">
            <a:extLst>
              <a:ext uri="{FF2B5EF4-FFF2-40B4-BE49-F238E27FC236}">
                <a16:creationId xmlns:a16="http://schemas.microsoft.com/office/drawing/2014/main" id="{F6C35CBD-9E18-FDC0-8658-5BE1C4664971}"/>
              </a:ext>
            </a:extLst>
          </p:cNvPr>
          <p:cNvSpPr>
            <a:spLocks noGrp="1"/>
          </p:cNvSpPr>
          <p:nvPr>
            <p:ph idx="1"/>
          </p:nvPr>
        </p:nvSpPr>
        <p:spPr>
          <a:xfrm>
            <a:off x="680321" y="2336873"/>
            <a:ext cx="9613861" cy="4166564"/>
          </a:xfrm>
        </p:spPr>
        <p:txBody>
          <a:bodyPr>
            <a:normAutofit fontScale="85000" lnSpcReduction="20000"/>
          </a:bodyPr>
          <a:lstStyle/>
          <a:p>
            <a:pPr marL="0" indent="0">
              <a:buNone/>
            </a:pPr>
            <a:r>
              <a:rPr lang="en-US" dirty="0"/>
              <a:t>A company is asking for you to act as a consultant on a project. They have some questions that they hope you can answer:</a:t>
            </a:r>
          </a:p>
          <a:p>
            <a:pPr marL="0" indent="0">
              <a:buNone/>
            </a:pPr>
            <a:endParaRPr lang="en-US" dirty="0"/>
          </a:p>
          <a:p>
            <a:r>
              <a:rPr lang="en-US" dirty="0"/>
              <a:t>How can we transfer personal data securely within their network?</a:t>
            </a:r>
          </a:p>
          <a:p>
            <a:pPr marL="0" indent="0">
              <a:buNone/>
            </a:pPr>
            <a:endParaRPr lang="en-US" dirty="0"/>
          </a:p>
          <a:p>
            <a:pPr marL="228600" algn="just" rtl="0"/>
            <a:r>
              <a:rPr lang="en-US" sz="1900" dirty="0">
                <a:effectLst/>
              </a:rPr>
              <a:t>FTP/FTPS – Good for transferring computer files</a:t>
            </a:r>
          </a:p>
          <a:p>
            <a:pPr marL="0" indent="0" algn="just" rtl="0">
              <a:buNone/>
            </a:pPr>
            <a:r>
              <a:rPr lang="en-US" sz="1900" dirty="0">
                <a:effectLst/>
              </a:rPr>
              <a:t>FTP Service may provide anonymous FTP access, data transfer can be done in 3 modes: stream mode, block mode and compressed mode.</a:t>
            </a:r>
          </a:p>
          <a:p>
            <a:pPr marL="0" indent="0" algn="just" rtl="0">
              <a:buNone/>
            </a:pPr>
            <a:r>
              <a:rPr lang="en-US" sz="1900" dirty="0">
                <a:effectLst/>
              </a:rPr>
              <a:t>SFTP – Good for securely transferring SSN</a:t>
            </a:r>
          </a:p>
          <a:p>
            <a:pPr marL="0" indent="0" algn="just" rtl="0">
              <a:buNone/>
            </a:pPr>
            <a:r>
              <a:rPr lang="en-US" sz="1900" dirty="0">
                <a:effectLst/>
              </a:rPr>
              <a:t>User ID and password are required to connect to the server, the connection is encrypted and has more options than nay other file sharing system.</a:t>
            </a:r>
          </a:p>
          <a:p>
            <a:pPr marL="228600" algn="just" rtl="0"/>
            <a:r>
              <a:rPr lang="en-US" sz="1900" dirty="0">
                <a:effectLst/>
              </a:rPr>
              <a:t>HTTP/HTTPS – Good for web communication</a:t>
            </a:r>
          </a:p>
          <a:p>
            <a:pPr marL="0" indent="0" algn="just" rtl="0">
              <a:buNone/>
            </a:pPr>
            <a:r>
              <a:rPr lang="en-US" sz="1900" dirty="0">
                <a:effectLst/>
              </a:rPr>
              <a:t>Data communication from WWW, HTTP has functions as a request-response protocol in the client-server computing model.</a:t>
            </a:r>
          </a:p>
          <a:p>
            <a:endParaRPr lang="en-US" dirty="0"/>
          </a:p>
          <a:p>
            <a:pPr marL="0" indent="0">
              <a:buNone/>
            </a:pPr>
            <a:endParaRPr lang="en-US" dirty="0"/>
          </a:p>
          <a:p>
            <a:endParaRPr lang="en-CA" dirty="0"/>
          </a:p>
        </p:txBody>
      </p:sp>
    </p:spTree>
    <p:extLst>
      <p:ext uri="{BB962C8B-B14F-4D97-AF65-F5344CB8AC3E}">
        <p14:creationId xmlns:p14="http://schemas.microsoft.com/office/powerpoint/2010/main" val="342539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7E1-AD3D-3866-07FF-9FFB85497014}"/>
              </a:ext>
            </a:extLst>
          </p:cNvPr>
          <p:cNvSpPr>
            <a:spLocks noGrp="1"/>
          </p:cNvSpPr>
          <p:nvPr>
            <p:ph type="title"/>
          </p:nvPr>
        </p:nvSpPr>
        <p:spPr/>
        <p:txBody>
          <a:bodyPr/>
          <a:lstStyle/>
          <a:p>
            <a:r>
              <a:rPr lang="en-CA" dirty="0"/>
              <a:t>Part 2 Security Technologies Recommendations - Continued</a:t>
            </a:r>
          </a:p>
        </p:txBody>
      </p:sp>
      <p:sp>
        <p:nvSpPr>
          <p:cNvPr id="3" name="Content Placeholder 2">
            <a:extLst>
              <a:ext uri="{FF2B5EF4-FFF2-40B4-BE49-F238E27FC236}">
                <a16:creationId xmlns:a16="http://schemas.microsoft.com/office/drawing/2014/main" id="{255014DD-46C0-4633-9875-1A6B98AF6BE6}"/>
              </a:ext>
            </a:extLst>
          </p:cNvPr>
          <p:cNvSpPr>
            <a:spLocks noGrp="1"/>
          </p:cNvSpPr>
          <p:nvPr>
            <p:ph idx="1"/>
          </p:nvPr>
        </p:nvSpPr>
        <p:spPr>
          <a:xfrm>
            <a:off x="680321" y="2336873"/>
            <a:ext cx="9613861" cy="4315854"/>
          </a:xfrm>
        </p:spPr>
        <p:txBody>
          <a:bodyPr>
            <a:normAutofit/>
          </a:bodyPr>
          <a:lstStyle/>
          <a:p>
            <a:r>
              <a:rPr lang="en-US" dirty="0"/>
              <a:t>What security protocol is best for transferring personal files?</a:t>
            </a:r>
          </a:p>
          <a:p>
            <a:pPr marL="0" indent="0">
              <a:buNone/>
            </a:pPr>
            <a:endParaRPr lang="en-US" dirty="0"/>
          </a:p>
          <a:p>
            <a:pPr algn="just" rtl="0"/>
            <a:r>
              <a:rPr lang="en-US" sz="1800" dirty="0"/>
              <a:t>SFTP – SSH/secure file transfer protocol</a:t>
            </a:r>
          </a:p>
          <a:p>
            <a:pPr marL="0" indent="0" algn="just" rtl="0">
              <a:buNone/>
            </a:pPr>
            <a:r>
              <a:rPr lang="en-US" sz="1800" dirty="0">
                <a:effectLst/>
              </a:rPr>
              <a:t>SFTP uses encryption and cryptographic hash functions to make sure your data is no readable to anyone during file transfer, also uses a single port for connections to the server.</a:t>
            </a:r>
          </a:p>
          <a:p>
            <a:pPr marL="0" indent="0" algn="just" rtl="0">
              <a:buNone/>
            </a:pPr>
            <a:r>
              <a:rPr lang="en-US" sz="1800" dirty="0">
                <a:effectLst/>
              </a:rPr>
              <a:t>SSH (Secure Shell) keys or User ID and Password to connect to the server.</a:t>
            </a:r>
          </a:p>
          <a:p>
            <a:pPr marL="0" indent="0" algn="just" rtl="0">
              <a:buNone/>
            </a:pPr>
            <a:r>
              <a:rPr lang="en-US" sz="1800" dirty="0">
                <a:effectLst/>
              </a:rPr>
              <a:t>This can provide a secure connection to transfer files on both the local and remote system.</a:t>
            </a:r>
          </a:p>
          <a:p>
            <a:pPr marL="0" indent="0" algn="just" rtl="0">
              <a:buNone/>
            </a:pPr>
            <a:r>
              <a:rPr lang="en-US" sz="1800" dirty="0">
                <a:effectLst/>
              </a:rPr>
              <a:t>Security SFTP provides faster file transfer than other protocols</a:t>
            </a:r>
          </a:p>
          <a:p>
            <a:pPr marL="0" indent="0" algn="just" rtl="0">
              <a:buNone/>
            </a:pPr>
            <a:r>
              <a:rPr lang="en-US" sz="1800" dirty="0">
                <a:effectLst/>
              </a:rPr>
              <a:t>Provides two methods of authentication</a:t>
            </a:r>
          </a:p>
          <a:p>
            <a:pPr marL="0" indent="0" algn="just" rtl="0">
              <a:buNone/>
            </a:pPr>
            <a:r>
              <a:rPr lang="en-US" sz="1800" dirty="0">
                <a:effectLst/>
              </a:rPr>
              <a:t>SFTP use a single port number for communication making it firewall friendly.</a:t>
            </a:r>
          </a:p>
          <a:p>
            <a:endParaRPr lang="en-CA" dirty="0"/>
          </a:p>
        </p:txBody>
      </p:sp>
    </p:spTree>
    <p:extLst>
      <p:ext uri="{BB962C8B-B14F-4D97-AF65-F5344CB8AC3E}">
        <p14:creationId xmlns:p14="http://schemas.microsoft.com/office/powerpoint/2010/main" val="192747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7E1-AD3D-3866-07FF-9FFB85497014}"/>
              </a:ext>
            </a:extLst>
          </p:cNvPr>
          <p:cNvSpPr>
            <a:spLocks noGrp="1"/>
          </p:cNvSpPr>
          <p:nvPr>
            <p:ph type="title"/>
          </p:nvPr>
        </p:nvSpPr>
        <p:spPr/>
        <p:txBody>
          <a:bodyPr/>
          <a:lstStyle/>
          <a:p>
            <a:r>
              <a:rPr lang="en-CA" dirty="0"/>
              <a:t>Part 2 Security Technologies Recommendations - Continued</a:t>
            </a:r>
          </a:p>
        </p:txBody>
      </p:sp>
      <p:sp>
        <p:nvSpPr>
          <p:cNvPr id="3" name="Content Placeholder 2">
            <a:extLst>
              <a:ext uri="{FF2B5EF4-FFF2-40B4-BE49-F238E27FC236}">
                <a16:creationId xmlns:a16="http://schemas.microsoft.com/office/drawing/2014/main" id="{255014DD-46C0-4633-9875-1A6B98AF6BE6}"/>
              </a:ext>
            </a:extLst>
          </p:cNvPr>
          <p:cNvSpPr>
            <a:spLocks noGrp="1"/>
          </p:cNvSpPr>
          <p:nvPr>
            <p:ph idx="1"/>
          </p:nvPr>
        </p:nvSpPr>
        <p:spPr>
          <a:xfrm>
            <a:off x="680321" y="2336872"/>
            <a:ext cx="9613861" cy="4091919"/>
          </a:xfrm>
        </p:spPr>
        <p:txBody>
          <a:bodyPr>
            <a:normAutofit/>
          </a:bodyPr>
          <a:lstStyle/>
          <a:p>
            <a:r>
              <a:rPr lang="en-US" dirty="0"/>
              <a:t>Can we encode and encrypt images?</a:t>
            </a:r>
          </a:p>
          <a:p>
            <a:pPr marL="0" indent="0" rtl="0">
              <a:buNone/>
            </a:pPr>
            <a:endParaRPr lang="en-US" sz="1900" dirty="0">
              <a:effectLst/>
            </a:endParaRPr>
          </a:p>
          <a:p>
            <a:pPr marL="0" indent="0" algn="just" rtl="0">
              <a:buNone/>
            </a:pPr>
            <a:r>
              <a:rPr lang="en-US" sz="1800" dirty="0">
                <a:effectLst/>
              </a:rPr>
              <a:t>Yes, images can be encoded using Base64 for fast and easy way of transferring files.</a:t>
            </a:r>
          </a:p>
          <a:p>
            <a:pPr marL="228600" algn="just" rtl="0"/>
            <a:r>
              <a:rPr lang="en-US" sz="1800" dirty="0">
                <a:effectLst/>
              </a:rPr>
              <a:t>Encoding. We can encode images to Base64, the process of encoding images into base 64 is an easy method of transferring image data using plain text encoding.</a:t>
            </a:r>
          </a:p>
          <a:p>
            <a:pPr marL="228600" algn="just" rtl="0"/>
            <a:endParaRPr lang="en-US" sz="1800" dirty="0">
              <a:effectLst/>
            </a:endParaRPr>
          </a:p>
          <a:p>
            <a:pPr marL="228600" algn="just" rtl="0"/>
            <a:r>
              <a:rPr lang="en-US" sz="1800" dirty="0">
                <a:effectLst/>
              </a:rPr>
              <a:t>Encryption. It can be done by using AES (Advance Encryption Standard) where a single key is required and is considered as a fast encryption method, and RSA (Rivest-Shamir-Adleman) uses two keys one private and another public one, which can only be decrypted by the private one and is considered a fast encryption.</a:t>
            </a:r>
          </a:p>
          <a:p>
            <a:endParaRPr lang="en-CA" dirty="0"/>
          </a:p>
        </p:txBody>
      </p:sp>
    </p:spTree>
    <p:extLst>
      <p:ext uri="{BB962C8B-B14F-4D97-AF65-F5344CB8AC3E}">
        <p14:creationId xmlns:p14="http://schemas.microsoft.com/office/powerpoint/2010/main" val="159136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7E1-AD3D-3866-07FF-9FFB85497014}"/>
              </a:ext>
            </a:extLst>
          </p:cNvPr>
          <p:cNvSpPr>
            <a:spLocks noGrp="1"/>
          </p:cNvSpPr>
          <p:nvPr>
            <p:ph type="title"/>
          </p:nvPr>
        </p:nvSpPr>
        <p:spPr/>
        <p:txBody>
          <a:bodyPr/>
          <a:lstStyle/>
          <a:p>
            <a:r>
              <a:rPr lang="en-CA" dirty="0"/>
              <a:t>Part 2 Security Technologies Recommendations - Continued</a:t>
            </a:r>
          </a:p>
        </p:txBody>
      </p:sp>
      <p:sp>
        <p:nvSpPr>
          <p:cNvPr id="3" name="Content Placeholder 2">
            <a:extLst>
              <a:ext uri="{FF2B5EF4-FFF2-40B4-BE49-F238E27FC236}">
                <a16:creationId xmlns:a16="http://schemas.microsoft.com/office/drawing/2014/main" id="{255014DD-46C0-4633-9875-1A6B98AF6BE6}"/>
              </a:ext>
            </a:extLst>
          </p:cNvPr>
          <p:cNvSpPr>
            <a:spLocks noGrp="1"/>
          </p:cNvSpPr>
          <p:nvPr>
            <p:ph idx="1"/>
          </p:nvPr>
        </p:nvSpPr>
        <p:spPr>
          <a:xfrm>
            <a:off x="680321" y="2336873"/>
            <a:ext cx="9613861" cy="4138572"/>
          </a:xfrm>
        </p:spPr>
        <p:txBody>
          <a:bodyPr>
            <a:normAutofit fontScale="92500" lnSpcReduction="20000"/>
          </a:bodyPr>
          <a:lstStyle/>
          <a:p>
            <a:r>
              <a:rPr lang="en-US" dirty="0"/>
              <a:t>Our database cannot be moved from the site and we need to be able to access it externally using a secure API. Can you explain the architecture of a secure API?</a:t>
            </a:r>
          </a:p>
          <a:p>
            <a:pPr marL="342900" lvl="0" indent="-342900" algn="just">
              <a:lnSpc>
                <a:spcPct val="107000"/>
              </a:lnSpc>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first layer is authentication, which ensures that only authorized users can access the API. This can be achieved using techniques such as API keys or OAuth2; which is a widely-used authorization framework that is often used in the context of secure APIs. It provides a standardized way for users to grant permissions to third-party applications to access their data or perform actions on their behalf, without requiring the user to share their login credentials directly with the third-party application. </a:t>
            </a:r>
          </a:p>
          <a:p>
            <a:pPr marL="342900" lvl="0" indent="-342900" algn="just">
              <a:lnSpc>
                <a:spcPct val="107000"/>
              </a:lnSpc>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second layer is authorization, which determines what actions the user can perform once they are authenticated. This can be achieved by defining different levels of access based on user roles or permissions.</a:t>
            </a:r>
          </a:p>
          <a:p>
            <a:pPr marL="342900" lvl="0" indent="-342900" algn="just">
              <a:lnSpc>
                <a:spcPct val="107000"/>
              </a:lnSpc>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third layer is encryption, which protects data as it is transmitted between the API and the client. This can be achieved using SSL/TLS encryption.</a:t>
            </a:r>
          </a:p>
          <a:p>
            <a:pPr marL="342900" lvl="0" indent="-342900" algn="just">
              <a:lnSpc>
                <a:spcPct val="107000"/>
              </a:lnSpc>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fourth layer is rate limiting, which prevents users from overwhelming the API with requests. This can be achieved by setting limits on the number of requests a user can make over a given time period.</a:t>
            </a:r>
          </a:p>
          <a:p>
            <a:endParaRPr lang="en-CA" dirty="0"/>
          </a:p>
        </p:txBody>
      </p:sp>
    </p:spTree>
    <p:extLst>
      <p:ext uri="{BB962C8B-B14F-4D97-AF65-F5344CB8AC3E}">
        <p14:creationId xmlns:p14="http://schemas.microsoft.com/office/powerpoint/2010/main" val="158399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7E1-AD3D-3866-07FF-9FFB85497014}"/>
              </a:ext>
            </a:extLst>
          </p:cNvPr>
          <p:cNvSpPr>
            <a:spLocks noGrp="1"/>
          </p:cNvSpPr>
          <p:nvPr>
            <p:ph type="title"/>
          </p:nvPr>
        </p:nvSpPr>
        <p:spPr/>
        <p:txBody>
          <a:bodyPr/>
          <a:lstStyle/>
          <a:p>
            <a:r>
              <a:rPr lang="en-CA" dirty="0"/>
              <a:t>Part 2 Security Technologies Recommendations - Continued</a:t>
            </a:r>
          </a:p>
        </p:txBody>
      </p:sp>
      <p:sp>
        <p:nvSpPr>
          <p:cNvPr id="3" name="Content Placeholder 2">
            <a:extLst>
              <a:ext uri="{FF2B5EF4-FFF2-40B4-BE49-F238E27FC236}">
                <a16:creationId xmlns:a16="http://schemas.microsoft.com/office/drawing/2014/main" id="{255014DD-46C0-4633-9875-1A6B98AF6BE6}"/>
              </a:ext>
            </a:extLst>
          </p:cNvPr>
          <p:cNvSpPr>
            <a:spLocks noGrp="1"/>
          </p:cNvSpPr>
          <p:nvPr>
            <p:ph idx="1"/>
          </p:nvPr>
        </p:nvSpPr>
        <p:spPr>
          <a:xfrm>
            <a:off x="680321" y="2336872"/>
            <a:ext cx="9613861" cy="4222547"/>
          </a:xfrm>
        </p:spPr>
        <p:txBody>
          <a:bodyPr>
            <a:normAutofit lnSpcReduction="10000"/>
          </a:bodyPr>
          <a:lstStyle/>
          <a:p>
            <a:r>
              <a:rPr lang="en-US" dirty="0"/>
              <a:t>Can you recommend a secure framework for coding an API?</a:t>
            </a:r>
          </a:p>
          <a:p>
            <a:pPr marL="342900" indent="-342900" algn="just">
              <a:lnSpc>
                <a:spcPct val="117000"/>
              </a:lnSpc>
              <a:buFont typeface="Symbol" panose="05050102010706020507" pitchFamily="18" charset="2"/>
              <a:buChar char=""/>
            </a:pPr>
            <a:r>
              <a:rPr lang="en-US" sz="1700" kern="100" dirty="0">
                <a:latin typeface="Calibri" panose="020F0502020204030204" pitchFamily="34" charset="0"/>
                <a:ea typeface="Calibri" panose="020F0502020204030204" pitchFamily="34" charset="0"/>
                <a:cs typeface="Times New Roman" panose="02020603050405020304" pitchFamily="18" charset="0"/>
              </a:rPr>
              <a:t>Java Spring MVC (Model, View, Controller) is a secure framework for coding APIs that handles controllers, implementable HTTP requests, has and equivalent rest controller for building REST API, is scalable, covers an extensive ecosystem and allows decouple the framework for easier execution.</a:t>
            </a:r>
          </a:p>
          <a:p>
            <a:pPr marL="342900" lvl="0" indent="-342900" algn="just">
              <a:lnSpc>
                <a:spcPct val="107000"/>
              </a:lnSpc>
              <a:buFont typeface="Symbol" panose="05050102010706020507" pitchFamily="18" charset="2"/>
              <a:buChar char=""/>
            </a:pPr>
            <a:r>
              <a:rPr lang="en-CA" sz="1700" kern="100" dirty="0">
                <a:latin typeface="Calibri" panose="020F0502020204030204" pitchFamily="34" charset="0"/>
                <a:ea typeface="Calibri" panose="020F0502020204030204" pitchFamily="34" charset="0"/>
                <a:cs typeface="Times New Roman" panose="02020603050405020304" pitchFamily="18" charset="0"/>
              </a:rPr>
              <a:t>Spring Framework, which is an open-source framework for Java. The Spring Framework includes built-in security features such as authentication, authorization, and encryption, as well as support for SSL/TLS encryption.</a:t>
            </a:r>
          </a:p>
          <a:p>
            <a:pPr marL="342900" indent="-342900" algn="just">
              <a:lnSpc>
                <a:spcPct val="107000"/>
              </a:lnSpc>
              <a:buFont typeface="Symbol" panose="05050102010706020507" pitchFamily="18" charset="2"/>
              <a:buChar char=""/>
            </a:pPr>
            <a:r>
              <a:rPr lang="en-CA" sz="1700" kern="100" dirty="0">
                <a:latin typeface="Calibri" panose="020F0502020204030204" pitchFamily="34" charset="0"/>
                <a:ea typeface="Calibri" panose="020F0502020204030204" pitchFamily="34" charset="0"/>
                <a:cs typeface="Times New Roman" panose="02020603050405020304" pitchFamily="18" charset="0"/>
              </a:rPr>
              <a:t>Django REST framework, which is a powerful and flexible toolkit for building APIs with Python. The Django REST framework includes built-in security features such as authentication and permissions, as well as support for SSL/TLS encryption.</a:t>
            </a:r>
          </a:p>
          <a:p>
            <a:pPr marL="342900" lvl="0" indent="-342900" algn="just">
              <a:lnSpc>
                <a:spcPct val="107000"/>
              </a:lnSpc>
              <a:spcAft>
                <a:spcPts val="800"/>
              </a:spcAft>
              <a:buFont typeface="Symbol" panose="05050102010706020507" pitchFamily="18" charset="2"/>
              <a:buChar char=""/>
            </a:pPr>
            <a:r>
              <a:rPr lang="en-CA" sz="1700" kern="100" dirty="0">
                <a:effectLst/>
                <a:latin typeface="Calibri" panose="020F0502020204030204" pitchFamily="34" charset="0"/>
                <a:ea typeface="Calibri" panose="020F0502020204030204" pitchFamily="34" charset="0"/>
                <a:cs typeface="Times New Roman" panose="02020603050405020304" pitchFamily="18" charset="0"/>
              </a:rPr>
              <a:t>For coding an API in C#, the ASP.NET Core framework is a secure and powerful choice. ASP.NET Core includes built-in security features such as authentication and authorization and also provides support for SSL/TLS encryption.</a:t>
            </a:r>
          </a:p>
        </p:txBody>
      </p:sp>
    </p:spTree>
    <p:extLst>
      <p:ext uri="{BB962C8B-B14F-4D97-AF65-F5344CB8AC3E}">
        <p14:creationId xmlns:p14="http://schemas.microsoft.com/office/powerpoint/2010/main" val="19222162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726</TotalTime>
  <Words>1470</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Symbol</vt:lpstr>
      <vt:lpstr>Trebuchet MS</vt:lpstr>
      <vt:lpstr>Berlin</vt:lpstr>
      <vt:lpstr>Final Project BDAT 1001 Information Encoding Standards</vt:lpstr>
      <vt:lpstr>Project Summary</vt:lpstr>
      <vt:lpstr>About Us</vt:lpstr>
      <vt:lpstr>Part 1: Demonstration</vt:lpstr>
      <vt:lpstr>Part 2 Security Technologies Recommendations</vt:lpstr>
      <vt:lpstr>Part 2 Security Technologies Recommendations - Continued</vt:lpstr>
      <vt:lpstr>Part 2 Security Technologies Recommendations - Continued</vt:lpstr>
      <vt:lpstr>Part 2 Security Technologies Recommendations - Continued</vt:lpstr>
      <vt:lpstr>Part 2 Security Technologies Recommendations - Continued</vt:lpstr>
      <vt:lpstr>Part 2 Security Technologies Recommendations - Continued</vt:lpstr>
      <vt:lpstr>Part 2 Security Technologies Recommendations - Continued</vt:lpstr>
      <vt:lpstr>Part 2 Security Technologies Recommendations -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and Databases</dc:title>
  <dc:creator>Dee Sam</dc:creator>
  <cp:lastModifiedBy>Bhavesh Natwarlal Waghela</cp:lastModifiedBy>
  <cp:revision>56</cp:revision>
  <dcterms:created xsi:type="dcterms:W3CDTF">2023-03-07T15:02:55Z</dcterms:created>
  <dcterms:modified xsi:type="dcterms:W3CDTF">2024-04-25T17:52:42Z</dcterms:modified>
</cp:coreProperties>
</file>