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70" r:id="rId7"/>
    <p:sldId id="271" r:id="rId8"/>
    <p:sldId id="262" r:id="rId9"/>
    <p:sldId id="263" r:id="rId10"/>
    <p:sldId id="264" r:id="rId11"/>
    <p:sldId id="266" r:id="rId12"/>
    <p:sldId id="265" r:id="rId13"/>
    <p:sldId id="267" r:id="rId14"/>
    <p:sldId id="268" r:id="rId15"/>
    <p:sldId id="26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AD2F6-EBFD-E4CE-9987-80824D2CC71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0C57B85-B247-CC77-47F4-17CBDE15108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AC11736-C795-C1BF-54D5-F09556C5A7AC}"/>
              </a:ext>
            </a:extLst>
          </p:cNvPr>
          <p:cNvSpPr>
            <a:spLocks noGrp="1"/>
          </p:cNvSpPr>
          <p:nvPr>
            <p:ph type="dt" sz="half" idx="10"/>
          </p:nvPr>
        </p:nvSpPr>
        <p:spPr/>
        <p:txBody>
          <a:bodyPr/>
          <a:lstStyle/>
          <a:p>
            <a:fld id="{79416174-8DC3-481E-B69A-FD2E68986E9E}" type="datetimeFigureOut">
              <a:rPr lang="en-IN" smtClean="0"/>
              <a:t>29-09-2023</a:t>
            </a:fld>
            <a:endParaRPr lang="en-IN"/>
          </a:p>
        </p:txBody>
      </p:sp>
      <p:sp>
        <p:nvSpPr>
          <p:cNvPr id="5" name="Footer Placeholder 4">
            <a:extLst>
              <a:ext uri="{FF2B5EF4-FFF2-40B4-BE49-F238E27FC236}">
                <a16:creationId xmlns:a16="http://schemas.microsoft.com/office/drawing/2014/main" id="{28E29CB4-B264-96DF-1093-9B0B9B7E43C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455888A-C5E6-C2C8-E4EA-315C49819B56}"/>
              </a:ext>
            </a:extLst>
          </p:cNvPr>
          <p:cNvSpPr>
            <a:spLocks noGrp="1"/>
          </p:cNvSpPr>
          <p:nvPr>
            <p:ph type="sldNum" sz="quarter" idx="12"/>
          </p:nvPr>
        </p:nvSpPr>
        <p:spPr/>
        <p:txBody>
          <a:bodyPr/>
          <a:lstStyle/>
          <a:p>
            <a:fld id="{56DDD80A-B3B3-43A6-A97B-D5504BCEDBDE}" type="slidenum">
              <a:rPr lang="en-IN" smtClean="0"/>
              <a:t>‹#›</a:t>
            </a:fld>
            <a:endParaRPr lang="en-IN"/>
          </a:p>
        </p:txBody>
      </p:sp>
    </p:spTree>
    <p:extLst>
      <p:ext uri="{BB962C8B-B14F-4D97-AF65-F5344CB8AC3E}">
        <p14:creationId xmlns:p14="http://schemas.microsoft.com/office/powerpoint/2010/main" val="32513676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B6C95-64E1-92C6-8222-348FAE79F5D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C432715-DBC1-8C87-ECC1-15FCE357DC7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82FF05A-09AF-B697-28E1-B0869DD9FB02}"/>
              </a:ext>
            </a:extLst>
          </p:cNvPr>
          <p:cNvSpPr>
            <a:spLocks noGrp="1"/>
          </p:cNvSpPr>
          <p:nvPr>
            <p:ph type="dt" sz="half" idx="10"/>
          </p:nvPr>
        </p:nvSpPr>
        <p:spPr/>
        <p:txBody>
          <a:bodyPr/>
          <a:lstStyle/>
          <a:p>
            <a:fld id="{79416174-8DC3-481E-B69A-FD2E68986E9E}" type="datetimeFigureOut">
              <a:rPr lang="en-IN" smtClean="0"/>
              <a:t>29-09-2023</a:t>
            </a:fld>
            <a:endParaRPr lang="en-IN"/>
          </a:p>
        </p:txBody>
      </p:sp>
      <p:sp>
        <p:nvSpPr>
          <p:cNvPr id="5" name="Footer Placeholder 4">
            <a:extLst>
              <a:ext uri="{FF2B5EF4-FFF2-40B4-BE49-F238E27FC236}">
                <a16:creationId xmlns:a16="http://schemas.microsoft.com/office/drawing/2014/main" id="{FE0FA2A6-5666-2794-57A3-931040F7775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7FBC858-94BC-527F-34F4-B24E04D3A0D1}"/>
              </a:ext>
            </a:extLst>
          </p:cNvPr>
          <p:cNvSpPr>
            <a:spLocks noGrp="1"/>
          </p:cNvSpPr>
          <p:nvPr>
            <p:ph type="sldNum" sz="quarter" idx="12"/>
          </p:nvPr>
        </p:nvSpPr>
        <p:spPr/>
        <p:txBody>
          <a:bodyPr/>
          <a:lstStyle/>
          <a:p>
            <a:fld id="{56DDD80A-B3B3-43A6-A97B-D5504BCEDBDE}" type="slidenum">
              <a:rPr lang="en-IN" smtClean="0"/>
              <a:t>‹#›</a:t>
            </a:fld>
            <a:endParaRPr lang="en-IN"/>
          </a:p>
        </p:txBody>
      </p:sp>
    </p:spTree>
    <p:extLst>
      <p:ext uri="{BB962C8B-B14F-4D97-AF65-F5344CB8AC3E}">
        <p14:creationId xmlns:p14="http://schemas.microsoft.com/office/powerpoint/2010/main" val="1214809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AD55630-CAAE-BB4B-0E17-F039A6A2E77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1D8AF8D-C31B-9CFB-769C-6436F2A71FC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21D8912-CCD4-6A6D-64E8-7D3309E8EED9}"/>
              </a:ext>
            </a:extLst>
          </p:cNvPr>
          <p:cNvSpPr>
            <a:spLocks noGrp="1"/>
          </p:cNvSpPr>
          <p:nvPr>
            <p:ph type="dt" sz="half" idx="10"/>
          </p:nvPr>
        </p:nvSpPr>
        <p:spPr/>
        <p:txBody>
          <a:bodyPr/>
          <a:lstStyle/>
          <a:p>
            <a:fld id="{79416174-8DC3-481E-B69A-FD2E68986E9E}" type="datetimeFigureOut">
              <a:rPr lang="en-IN" smtClean="0"/>
              <a:t>29-09-2023</a:t>
            </a:fld>
            <a:endParaRPr lang="en-IN"/>
          </a:p>
        </p:txBody>
      </p:sp>
      <p:sp>
        <p:nvSpPr>
          <p:cNvPr id="5" name="Footer Placeholder 4">
            <a:extLst>
              <a:ext uri="{FF2B5EF4-FFF2-40B4-BE49-F238E27FC236}">
                <a16:creationId xmlns:a16="http://schemas.microsoft.com/office/drawing/2014/main" id="{5B0AF484-029C-9B9C-F8EB-049E98451F6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1A83869-49E6-4B59-57E7-1CF28E36FD35}"/>
              </a:ext>
            </a:extLst>
          </p:cNvPr>
          <p:cNvSpPr>
            <a:spLocks noGrp="1"/>
          </p:cNvSpPr>
          <p:nvPr>
            <p:ph type="sldNum" sz="quarter" idx="12"/>
          </p:nvPr>
        </p:nvSpPr>
        <p:spPr/>
        <p:txBody>
          <a:bodyPr/>
          <a:lstStyle/>
          <a:p>
            <a:fld id="{56DDD80A-B3B3-43A6-A97B-D5504BCEDBDE}" type="slidenum">
              <a:rPr lang="en-IN" smtClean="0"/>
              <a:t>‹#›</a:t>
            </a:fld>
            <a:endParaRPr lang="en-IN"/>
          </a:p>
        </p:txBody>
      </p:sp>
    </p:spTree>
    <p:extLst>
      <p:ext uri="{BB962C8B-B14F-4D97-AF65-F5344CB8AC3E}">
        <p14:creationId xmlns:p14="http://schemas.microsoft.com/office/powerpoint/2010/main" val="19934575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217A7-BF9A-4ACD-D497-C2D59A6D65A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9500E46-0656-D4A5-81FE-FC64DFF87D5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47CDBA8-9C66-AE2B-4B06-C662AC904467}"/>
              </a:ext>
            </a:extLst>
          </p:cNvPr>
          <p:cNvSpPr>
            <a:spLocks noGrp="1"/>
          </p:cNvSpPr>
          <p:nvPr>
            <p:ph type="dt" sz="half" idx="10"/>
          </p:nvPr>
        </p:nvSpPr>
        <p:spPr/>
        <p:txBody>
          <a:bodyPr/>
          <a:lstStyle/>
          <a:p>
            <a:fld id="{79416174-8DC3-481E-B69A-FD2E68986E9E}" type="datetimeFigureOut">
              <a:rPr lang="en-IN" smtClean="0"/>
              <a:t>29-09-2023</a:t>
            </a:fld>
            <a:endParaRPr lang="en-IN"/>
          </a:p>
        </p:txBody>
      </p:sp>
      <p:sp>
        <p:nvSpPr>
          <p:cNvPr id="5" name="Footer Placeholder 4">
            <a:extLst>
              <a:ext uri="{FF2B5EF4-FFF2-40B4-BE49-F238E27FC236}">
                <a16:creationId xmlns:a16="http://schemas.microsoft.com/office/drawing/2014/main" id="{78924AAB-E892-AF5D-9D4A-0AC90E5D148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513BD9E-0F2F-C962-4A08-376321AA238B}"/>
              </a:ext>
            </a:extLst>
          </p:cNvPr>
          <p:cNvSpPr>
            <a:spLocks noGrp="1"/>
          </p:cNvSpPr>
          <p:nvPr>
            <p:ph type="sldNum" sz="quarter" idx="12"/>
          </p:nvPr>
        </p:nvSpPr>
        <p:spPr/>
        <p:txBody>
          <a:bodyPr/>
          <a:lstStyle/>
          <a:p>
            <a:fld id="{56DDD80A-B3B3-43A6-A97B-D5504BCEDBDE}" type="slidenum">
              <a:rPr lang="en-IN" smtClean="0"/>
              <a:t>‹#›</a:t>
            </a:fld>
            <a:endParaRPr lang="en-IN"/>
          </a:p>
        </p:txBody>
      </p:sp>
    </p:spTree>
    <p:extLst>
      <p:ext uri="{BB962C8B-B14F-4D97-AF65-F5344CB8AC3E}">
        <p14:creationId xmlns:p14="http://schemas.microsoft.com/office/powerpoint/2010/main" val="41400533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EA35C-D6B1-C5B1-CB8C-A31749E0EAB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BEB2680-9D62-7ABB-E919-6D5DC2A347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87C026E-F7DA-9A68-F62F-0A18493B0833}"/>
              </a:ext>
            </a:extLst>
          </p:cNvPr>
          <p:cNvSpPr>
            <a:spLocks noGrp="1"/>
          </p:cNvSpPr>
          <p:nvPr>
            <p:ph type="dt" sz="half" idx="10"/>
          </p:nvPr>
        </p:nvSpPr>
        <p:spPr/>
        <p:txBody>
          <a:bodyPr/>
          <a:lstStyle/>
          <a:p>
            <a:fld id="{79416174-8DC3-481E-B69A-FD2E68986E9E}" type="datetimeFigureOut">
              <a:rPr lang="en-IN" smtClean="0"/>
              <a:t>29-09-2023</a:t>
            </a:fld>
            <a:endParaRPr lang="en-IN"/>
          </a:p>
        </p:txBody>
      </p:sp>
      <p:sp>
        <p:nvSpPr>
          <p:cNvPr id="5" name="Footer Placeholder 4">
            <a:extLst>
              <a:ext uri="{FF2B5EF4-FFF2-40B4-BE49-F238E27FC236}">
                <a16:creationId xmlns:a16="http://schemas.microsoft.com/office/drawing/2014/main" id="{3A996C98-7883-AD07-940F-B39CEB58071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ADD41AA-46F7-05B8-6186-044F8485BFA2}"/>
              </a:ext>
            </a:extLst>
          </p:cNvPr>
          <p:cNvSpPr>
            <a:spLocks noGrp="1"/>
          </p:cNvSpPr>
          <p:nvPr>
            <p:ph type="sldNum" sz="quarter" idx="12"/>
          </p:nvPr>
        </p:nvSpPr>
        <p:spPr/>
        <p:txBody>
          <a:bodyPr/>
          <a:lstStyle/>
          <a:p>
            <a:fld id="{56DDD80A-B3B3-43A6-A97B-D5504BCEDBDE}" type="slidenum">
              <a:rPr lang="en-IN" smtClean="0"/>
              <a:t>‹#›</a:t>
            </a:fld>
            <a:endParaRPr lang="en-IN"/>
          </a:p>
        </p:txBody>
      </p:sp>
    </p:spTree>
    <p:extLst>
      <p:ext uri="{BB962C8B-B14F-4D97-AF65-F5344CB8AC3E}">
        <p14:creationId xmlns:p14="http://schemas.microsoft.com/office/powerpoint/2010/main" val="2942168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041FF-1765-FE2F-2D21-4915CA0951B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411C785-2650-D186-D94B-8D197751321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B0812E0-7644-6B47-14D1-9EF18EEC09D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E7AB60A-F2D7-9204-B2D1-94D971A683F9}"/>
              </a:ext>
            </a:extLst>
          </p:cNvPr>
          <p:cNvSpPr>
            <a:spLocks noGrp="1"/>
          </p:cNvSpPr>
          <p:nvPr>
            <p:ph type="dt" sz="half" idx="10"/>
          </p:nvPr>
        </p:nvSpPr>
        <p:spPr/>
        <p:txBody>
          <a:bodyPr/>
          <a:lstStyle/>
          <a:p>
            <a:fld id="{79416174-8DC3-481E-B69A-FD2E68986E9E}" type="datetimeFigureOut">
              <a:rPr lang="en-IN" smtClean="0"/>
              <a:t>29-09-2023</a:t>
            </a:fld>
            <a:endParaRPr lang="en-IN"/>
          </a:p>
        </p:txBody>
      </p:sp>
      <p:sp>
        <p:nvSpPr>
          <p:cNvPr id="6" name="Footer Placeholder 5">
            <a:extLst>
              <a:ext uri="{FF2B5EF4-FFF2-40B4-BE49-F238E27FC236}">
                <a16:creationId xmlns:a16="http://schemas.microsoft.com/office/drawing/2014/main" id="{39742F89-9C6F-B5E6-9968-E7C8BCCBD00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F67C784-4B18-4EEC-6458-D2DBD87D77BD}"/>
              </a:ext>
            </a:extLst>
          </p:cNvPr>
          <p:cNvSpPr>
            <a:spLocks noGrp="1"/>
          </p:cNvSpPr>
          <p:nvPr>
            <p:ph type="sldNum" sz="quarter" idx="12"/>
          </p:nvPr>
        </p:nvSpPr>
        <p:spPr/>
        <p:txBody>
          <a:bodyPr/>
          <a:lstStyle/>
          <a:p>
            <a:fld id="{56DDD80A-B3B3-43A6-A97B-D5504BCEDBDE}" type="slidenum">
              <a:rPr lang="en-IN" smtClean="0"/>
              <a:t>‹#›</a:t>
            </a:fld>
            <a:endParaRPr lang="en-IN"/>
          </a:p>
        </p:txBody>
      </p:sp>
    </p:spTree>
    <p:extLst>
      <p:ext uri="{BB962C8B-B14F-4D97-AF65-F5344CB8AC3E}">
        <p14:creationId xmlns:p14="http://schemas.microsoft.com/office/powerpoint/2010/main" val="3229144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A1EBA-48B0-E397-DD3F-D48C18A36E3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2138564-FC0A-38D2-9644-618698DF827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662452E-CD61-EEA5-BFD1-99AB9A2FA65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B109C4A-CAB2-86FC-5C60-E6BCA7912DC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2B135A1-9E18-DE87-4DB9-F16F485226B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177C1DB-1FF9-6CAB-BDC1-4E3FC0CD5A1D}"/>
              </a:ext>
            </a:extLst>
          </p:cNvPr>
          <p:cNvSpPr>
            <a:spLocks noGrp="1"/>
          </p:cNvSpPr>
          <p:nvPr>
            <p:ph type="dt" sz="half" idx="10"/>
          </p:nvPr>
        </p:nvSpPr>
        <p:spPr/>
        <p:txBody>
          <a:bodyPr/>
          <a:lstStyle/>
          <a:p>
            <a:fld id="{79416174-8DC3-481E-B69A-FD2E68986E9E}" type="datetimeFigureOut">
              <a:rPr lang="en-IN" smtClean="0"/>
              <a:t>29-09-2023</a:t>
            </a:fld>
            <a:endParaRPr lang="en-IN"/>
          </a:p>
        </p:txBody>
      </p:sp>
      <p:sp>
        <p:nvSpPr>
          <p:cNvPr id="8" name="Footer Placeholder 7">
            <a:extLst>
              <a:ext uri="{FF2B5EF4-FFF2-40B4-BE49-F238E27FC236}">
                <a16:creationId xmlns:a16="http://schemas.microsoft.com/office/drawing/2014/main" id="{993E9888-55D0-3B0B-D5F4-4FF2E7FFB13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1FDC5EA-A049-A99A-3D98-24DAE1DD1C1D}"/>
              </a:ext>
            </a:extLst>
          </p:cNvPr>
          <p:cNvSpPr>
            <a:spLocks noGrp="1"/>
          </p:cNvSpPr>
          <p:nvPr>
            <p:ph type="sldNum" sz="quarter" idx="12"/>
          </p:nvPr>
        </p:nvSpPr>
        <p:spPr/>
        <p:txBody>
          <a:bodyPr/>
          <a:lstStyle/>
          <a:p>
            <a:fld id="{56DDD80A-B3B3-43A6-A97B-D5504BCEDBDE}" type="slidenum">
              <a:rPr lang="en-IN" smtClean="0"/>
              <a:t>‹#›</a:t>
            </a:fld>
            <a:endParaRPr lang="en-IN"/>
          </a:p>
        </p:txBody>
      </p:sp>
    </p:spTree>
    <p:extLst>
      <p:ext uri="{BB962C8B-B14F-4D97-AF65-F5344CB8AC3E}">
        <p14:creationId xmlns:p14="http://schemas.microsoft.com/office/powerpoint/2010/main" val="34278737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5D08D-A2BC-D3A9-848A-80DD99CB665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34E0EF8-5605-B156-9283-A82B3B4341F5}"/>
              </a:ext>
            </a:extLst>
          </p:cNvPr>
          <p:cNvSpPr>
            <a:spLocks noGrp="1"/>
          </p:cNvSpPr>
          <p:nvPr>
            <p:ph type="dt" sz="half" idx="10"/>
          </p:nvPr>
        </p:nvSpPr>
        <p:spPr/>
        <p:txBody>
          <a:bodyPr/>
          <a:lstStyle/>
          <a:p>
            <a:fld id="{79416174-8DC3-481E-B69A-FD2E68986E9E}" type="datetimeFigureOut">
              <a:rPr lang="en-IN" smtClean="0"/>
              <a:t>29-09-2023</a:t>
            </a:fld>
            <a:endParaRPr lang="en-IN"/>
          </a:p>
        </p:txBody>
      </p:sp>
      <p:sp>
        <p:nvSpPr>
          <p:cNvPr id="4" name="Footer Placeholder 3">
            <a:extLst>
              <a:ext uri="{FF2B5EF4-FFF2-40B4-BE49-F238E27FC236}">
                <a16:creationId xmlns:a16="http://schemas.microsoft.com/office/drawing/2014/main" id="{2D8659DE-2E90-F268-9F15-869EF030861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09A8D05-C29C-ABC4-8548-97691DA90FF6}"/>
              </a:ext>
            </a:extLst>
          </p:cNvPr>
          <p:cNvSpPr>
            <a:spLocks noGrp="1"/>
          </p:cNvSpPr>
          <p:nvPr>
            <p:ph type="sldNum" sz="quarter" idx="12"/>
          </p:nvPr>
        </p:nvSpPr>
        <p:spPr/>
        <p:txBody>
          <a:bodyPr/>
          <a:lstStyle/>
          <a:p>
            <a:fld id="{56DDD80A-B3B3-43A6-A97B-D5504BCEDBDE}" type="slidenum">
              <a:rPr lang="en-IN" smtClean="0"/>
              <a:t>‹#›</a:t>
            </a:fld>
            <a:endParaRPr lang="en-IN"/>
          </a:p>
        </p:txBody>
      </p:sp>
    </p:spTree>
    <p:extLst>
      <p:ext uri="{BB962C8B-B14F-4D97-AF65-F5344CB8AC3E}">
        <p14:creationId xmlns:p14="http://schemas.microsoft.com/office/powerpoint/2010/main" val="39490283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B5049F-8396-D3DE-6988-EE90319F5645}"/>
              </a:ext>
            </a:extLst>
          </p:cNvPr>
          <p:cNvSpPr>
            <a:spLocks noGrp="1"/>
          </p:cNvSpPr>
          <p:nvPr>
            <p:ph type="dt" sz="half" idx="10"/>
          </p:nvPr>
        </p:nvSpPr>
        <p:spPr/>
        <p:txBody>
          <a:bodyPr/>
          <a:lstStyle/>
          <a:p>
            <a:fld id="{79416174-8DC3-481E-B69A-FD2E68986E9E}" type="datetimeFigureOut">
              <a:rPr lang="en-IN" smtClean="0"/>
              <a:t>29-09-2023</a:t>
            </a:fld>
            <a:endParaRPr lang="en-IN"/>
          </a:p>
        </p:txBody>
      </p:sp>
      <p:sp>
        <p:nvSpPr>
          <p:cNvPr id="3" name="Footer Placeholder 2">
            <a:extLst>
              <a:ext uri="{FF2B5EF4-FFF2-40B4-BE49-F238E27FC236}">
                <a16:creationId xmlns:a16="http://schemas.microsoft.com/office/drawing/2014/main" id="{681A196D-305A-ECC4-B3FF-C033C37BECF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EB33EA7-579C-07E3-83C9-1E27BF2FDEA8}"/>
              </a:ext>
            </a:extLst>
          </p:cNvPr>
          <p:cNvSpPr>
            <a:spLocks noGrp="1"/>
          </p:cNvSpPr>
          <p:nvPr>
            <p:ph type="sldNum" sz="quarter" idx="12"/>
          </p:nvPr>
        </p:nvSpPr>
        <p:spPr/>
        <p:txBody>
          <a:bodyPr/>
          <a:lstStyle/>
          <a:p>
            <a:fld id="{56DDD80A-B3B3-43A6-A97B-D5504BCEDBDE}" type="slidenum">
              <a:rPr lang="en-IN" smtClean="0"/>
              <a:t>‹#›</a:t>
            </a:fld>
            <a:endParaRPr lang="en-IN"/>
          </a:p>
        </p:txBody>
      </p:sp>
    </p:spTree>
    <p:extLst>
      <p:ext uri="{BB962C8B-B14F-4D97-AF65-F5344CB8AC3E}">
        <p14:creationId xmlns:p14="http://schemas.microsoft.com/office/powerpoint/2010/main" val="7673697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502E8-414B-5D83-27AA-1CEE6ABE6C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B237070-16E2-7B29-E25E-F0D07D8C98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524731E-B709-AD80-C12B-960E54C0F9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D89698-6215-148B-F84A-8429DBEFD4FD}"/>
              </a:ext>
            </a:extLst>
          </p:cNvPr>
          <p:cNvSpPr>
            <a:spLocks noGrp="1"/>
          </p:cNvSpPr>
          <p:nvPr>
            <p:ph type="dt" sz="half" idx="10"/>
          </p:nvPr>
        </p:nvSpPr>
        <p:spPr/>
        <p:txBody>
          <a:bodyPr/>
          <a:lstStyle/>
          <a:p>
            <a:fld id="{79416174-8DC3-481E-B69A-FD2E68986E9E}" type="datetimeFigureOut">
              <a:rPr lang="en-IN" smtClean="0"/>
              <a:t>29-09-2023</a:t>
            </a:fld>
            <a:endParaRPr lang="en-IN"/>
          </a:p>
        </p:txBody>
      </p:sp>
      <p:sp>
        <p:nvSpPr>
          <p:cNvPr id="6" name="Footer Placeholder 5">
            <a:extLst>
              <a:ext uri="{FF2B5EF4-FFF2-40B4-BE49-F238E27FC236}">
                <a16:creationId xmlns:a16="http://schemas.microsoft.com/office/drawing/2014/main" id="{5603AC32-56FA-EB2B-49D1-F88D9A8366E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83B7B1D-6211-725D-242D-F99733ECEFCF}"/>
              </a:ext>
            </a:extLst>
          </p:cNvPr>
          <p:cNvSpPr>
            <a:spLocks noGrp="1"/>
          </p:cNvSpPr>
          <p:nvPr>
            <p:ph type="sldNum" sz="quarter" idx="12"/>
          </p:nvPr>
        </p:nvSpPr>
        <p:spPr/>
        <p:txBody>
          <a:bodyPr/>
          <a:lstStyle/>
          <a:p>
            <a:fld id="{56DDD80A-B3B3-43A6-A97B-D5504BCEDBDE}" type="slidenum">
              <a:rPr lang="en-IN" smtClean="0"/>
              <a:t>‹#›</a:t>
            </a:fld>
            <a:endParaRPr lang="en-IN"/>
          </a:p>
        </p:txBody>
      </p:sp>
    </p:spTree>
    <p:extLst>
      <p:ext uri="{BB962C8B-B14F-4D97-AF65-F5344CB8AC3E}">
        <p14:creationId xmlns:p14="http://schemas.microsoft.com/office/powerpoint/2010/main" val="29746114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F9606-4196-3320-0884-265253B058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AB77100-0BF1-DFF4-17FD-DC5134A4650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D6B4269-D3B7-164B-37D1-7EDD85753F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061F5D-7E90-A98B-9CF2-D71E150BD2A9}"/>
              </a:ext>
            </a:extLst>
          </p:cNvPr>
          <p:cNvSpPr>
            <a:spLocks noGrp="1"/>
          </p:cNvSpPr>
          <p:nvPr>
            <p:ph type="dt" sz="half" idx="10"/>
          </p:nvPr>
        </p:nvSpPr>
        <p:spPr/>
        <p:txBody>
          <a:bodyPr/>
          <a:lstStyle/>
          <a:p>
            <a:fld id="{79416174-8DC3-481E-B69A-FD2E68986E9E}" type="datetimeFigureOut">
              <a:rPr lang="en-IN" smtClean="0"/>
              <a:t>29-09-2023</a:t>
            </a:fld>
            <a:endParaRPr lang="en-IN"/>
          </a:p>
        </p:txBody>
      </p:sp>
      <p:sp>
        <p:nvSpPr>
          <p:cNvPr id="6" name="Footer Placeholder 5">
            <a:extLst>
              <a:ext uri="{FF2B5EF4-FFF2-40B4-BE49-F238E27FC236}">
                <a16:creationId xmlns:a16="http://schemas.microsoft.com/office/drawing/2014/main" id="{249B12F6-A40F-9C69-72F4-29A8F5825C5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3F9376B-3FBC-AFBA-4EB8-A049930B6217}"/>
              </a:ext>
            </a:extLst>
          </p:cNvPr>
          <p:cNvSpPr>
            <a:spLocks noGrp="1"/>
          </p:cNvSpPr>
          <p:nvPr>
            <p:ph type="sldNum" sz="quarter" idx="12"/>
          </p:nvPr>
        </p:nvSpPr>
        <p:spPr/>
        <p:txBody>
          <a:bodyPr/>
          <a:lstStyle/>
          <a:p>
            <a:fld id="{56DDD80A-B3B3-43A6-A97B-D5504BCEDBDE}" type="slidenum">
              <a:rPr lang="en-IN" smtClean="0"/>
              <a:t>‹#›</a:t>
            </a:fld>
            <a:endParaRPr lang="en-IN"/>
          </a:p>
        </p:txBody>
      </p:sp>
    </p:spTree>
    <p:extLst>
      <p:ext uri="{BB962C8B-B14F-4D97-AF65-F5344CB8AC3E}">
        <p14:creationId xmlns:p14="http://schemas.microsoft.com/office/powerpoint/2010/main" val="26309937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3A22F96-6396-F394-EC05-3B83CB23FC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4CCD575-07D6-08BE-6A9B-6F882A8C2B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C7D4285-2422-0173-F911-716D37FF8DC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416174-8DC3-481E-B69A-FD2E68986E9E}" type="datetimeFigureOut">
              <a:rPr lang="en-IN" smtClean="0"/>
              <a:t>29-09-2023</a:t>
            </a:fld>
            <a:endParaRPr lang="en-IN"/>
          </a:p>
        </p:txBody>
      </p:sp>
      <p:sp>
        <p:nvSpPr>
          <p:cNvPr id="5" name="Footer Placeholder 4">
            <a:extLst>
              <a:ext uri="{FF2B5EF4-FFF2-40B4-BE49-F238E27FC236}">
                <a16:creationId xmlns:a16="http://schemas.microsoft.com/office/drawing/2014/main" id="{5F7D93EB-590B-A09E-8591-014DB8C46B8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DC6C2E5-A34A-7D52-7678-3B393DAC2B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DDD80A-B3B3-43A6-A97B-D5504BCEDBDE}" type="slidenum">
              <a:rPr lang="en-IN" smtClean="0"/>
              <a:t>‹#›</a:t>
            </a:fld>
            <a:endParaRPr lang="en-IN"/>
          </a:p>
        </p:txBody>
      </p:sp>
    </p:spTree>
    <p:extLst>
      <p:ext uri="{BB962C8B-B14F-4D97-AF65-F5344CB8AC3E}">
        <p14:creationId xmlns:p14="http://schemas.microsoft.com/office/powerpoint/2010/main" val="20984032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68270BF-A55A-04DC-02F6-FF2E050E77DB}"/>
              </a:ext>
            </a:extLst>
          </p:cNvPr>
          <p:cNvSpPr txBox="1"/>
          <p:nvPr/>
        </p:nvSpPr>
        <p:spPr>
          <a:xfrm>
            <a:off x="1814218" y="1156446"/>
            <a:ext cx="8563563" cy="1323439"/>
          </a:xfrm>
          <a:prstGeom prst="rect">
            <a:avLst/>
          </a:prstGeom>
          <a:noFill/>
        </p:spPr>
        <p:txBody>
          <a:bodyPr wrap="none" rtlCol="0">
            <a:spAutoFit/>
          </a:bodyPr>
          <a:lstStyle/>
          <a:p>
            <a:r>
              <a:rPr lang="en-US" sz="8000" dirty="0" err="1">
                <a:latin typeface="Times New Roman" panose="02020603050405020304" pitchFamily="18" charset="0"/>
                <a:cs typeface="Times New Roman" panose="02020603050405020304" pitchFamily="18" charset="0"/>
              </a:rPr>
              <a:t>MyCollegeCompass</a:t>
            </a:r>
            <a:endParaRPr lang="en-IN" sz="24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53694E34-6711-6FAA-6E6A-74DA8DC3B085}"/>
              </a:ext>
            </a:extLst>
          </p:cNvPr>
          <p:cNvSpPr txBox="1"/>
          <p:nvPr/>
        </p:nvSpPr>
        <p:spPr>
          <a:xfrm>
            <a:off x="735105" y="3606603"/>
            <a:ext cx="4737835" cy="1569660"/>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Team Members:</a:t>
            </a:r>
          </a:p>
          <a:p>
            <a:pPr marL="285750" indent="-285750">
              <a:buFont typeface="Arial" panose="020B0604020202020204" pitchFamily="34" charset="0"/>
              <a:buChar char="•"/>
            </a:pPr>
            <a:r>
              <a:rPr lang="en-US" sz="2400" dirty="0" err="1">
                <a:latin typeface="Times New Roman" panose="02020603050405020304" pitchFamily="18" charset="0"/>
                <a:cs typeface="Times New Roman" panose="02020603050405020304" pitchFamily="18" charset="0"/>
              </a:rPr>
              <a:t>Nallamothu</a:t>
            </a:r>
            <a:r>
              <a:rPr lang="en-US" sz="2400" dirty="0">
                <a:latin typeface="Times New Roman" panose="02020603050405020304" pitchFamily="18" charset="0"/>
                <a:cs typeface="Times New Roman" panose="02020603050405020304" pitchFamily="18" charset="0"/>
              </a:rPr>
              <a:t> Akash – 20B81A3306</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Bhavik Goyal        – 20B81A3313</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Ganta </a:t>
            </a:r>
            <a:r>
              <a:rPr lang="en-US" sz="2400" dirty="0" err="1">
                <a:latin typeface="Times New Roman" panose="02020603050405020304" pitchFamily="18" charset="0"/>
                <a:cs typeface="Times New Roman" panose="02020603050405020304" pitchFamily="18" charset="0"/>
              </a:rPr>
              <a:t>Rajashekar</a:t>
            </a:r>
            <a:r>
              <a:rPr lang="en-US" sz="2400" dirty="0">
                <a:latin typeface="Times New Roman" panose="02020603050405020304" pitchFamily="18" charset="0"/>
                <a:cs typeface="Times New Roman" panose="02020603050405020304" pitchFamily="18" charset="0"/>
              </a:rPr>
              <a:t>  – 20B81A3331</a:t>
            </a:r>
          </a:p>
        </p:txBody>
      </p:sp>
      <p:sp>
        <p:nvSpPr>
          <p:cNvPr id="5" name="TextBox 4">
            <a:extLst>
              <a:ext uri="{FF2B5EF4-FFF2-40B4-BE49-F238E27FC236}">
                <a16:creationId xmlns:a16="http://schemas.microsoft.com/office/drawing/2014/main" id="{E7348A3E-38A0-6392-3B3F-085948384E51}"/>
              </a:ext>
            </a:extLst>
          </p:cNvPr>
          <p:cNvSpPr txBox="1"/>
          <p:nvPr/>
        </p:nvSpPr>
        <p:spPr>
          <a:xfrm>
            <a:off x="7030728" y="3791268"/>
            <a:ext cx="4697761" cy="1200329"/>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Name of the Supervisor: </a:t>
            </a:r>
            <a:r>
              <a:rPr lang="en-US" sz="2400" dirty="0" err="1">
                <a:latin typeface="Times New Roman" panose="02020603050405020304" pitchFamily="18" charset="0"/>
                <a:cs typeface="Times New Roman" panose="02020603050405020304" pitchFamily="18" charset="0"/>
              </a:rPr>
              <a:t>Dr.R.Raja</a:t>
            </a:r>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Designation: </a:t>
            </a:r>
            <a:r>
              <a:rPr lang="en-US" sz="2400" dirty="0">
                <a:latin typeface="Times New Roman" panose="02020603050405020304" pitchFamily="18" charset="0"/>
                <a:cs typeface="Times New Roman" panose="02020603050405020304" pitchFamily="18" charset="0"/>
              </a:rPr>
              <a:t>Associate Professor</a:t>
            </a:r>
          </a:p>
          <a:p>
            <a:r>
              <a:rPr lang="en-US" sz="2400" b="1" dirty="0">
                <a:latin typeface="Times New Roman" panose="02020603050405020304" pitchFamily="18" charset="0"/>
                <a:cs typeface="Times New Roman" panose="02020603050405020304" pitchFamily="18" charset="0"/>
              </a:rPr>
              <a:t>Department: </a:t>
            </a:r>
            <a:r>
              <a:rPr lang="en-US" sz="2400" dirty="0">
                <a:latin typeface="Times New Roman" panose="02020603050405020304" pitchFamily="18" charset="0"/>
                <a:cs typeface="Times New Roman" panose="02020603050405020304" pitchFamily="18" charset="0"/>
              </a:rPr>
              <a:t>ET-CSIT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46904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5A78DCC-E164-007D-3DAD-B231D40C75F6}"/>
              </a:ext>
            </a:extLst>
          </p:cNvPr>
          <p:cNvSpPr txBox="1"/>
          <p:nvPr/>
        </p:nvSpPr>
        <p:spPr>
          <a:xfrm>
            <a:off x="224117" y="152399"/>
            <a:ext cx="4366901" cy="769441"/>
          </a:xfrm>
          <a:prstGeom prst="rect">
            <a:avLst/>
          </a:prstGeom>
          <a:noFill/>
        </p:spPr>
        <p:txBody>
          <a:bodyPr wrap="none" rtlCol="0">
            <a:spAutoFit/>
          </a:bodyPr>
          <a:lstStyle/>
          <a:p>
            <a:r>
              <a:rPr lang="en-US" sz="4400" b="1" dirty="0">
                <a:latin typeface="Times New Roman" panose="02020603050405020304" pitchFamily="18" charset="0"/>
                <a:cs typeface="Times New Roman" panose="02020603050405020304" pitchFamily="18" charset="0"/>
              </a:rPr>
              <a:t>Activity Diagram</a:t>
            </a:r>
            <a:endParaRPr lang="en-IN" sz="16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C130CCCC-6026-15F9-3A67-46C500EB95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80305" y="466213"/>
            <a:ext cx="2272142" cy="6302140"/>
          </a:xfrm>
          <a:prstGeom prst="rect">
            <a:avLst/>
          </a:prstGeom>
        </p:spPr>
      </p:pic>
    </p:spTree>
    <p:extLst>
      <p:ext uri="{BB962C8B-B14F-4D97-AF65-F5344CB8AC3E}">
        <p14:creationId xmlns:p14="http://schemas.microsoft.com/office/powerpoint/2010/main" val="41273176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94E72D-5EAF-E2A5-8D44-C9E7649112CF}"/>
              </a:ext>
            </a:extLst>
          </p:cNvPr>
          <p:cNvSpPr txBox="1"/>
          <p:nvPr/>
        </p:nvSpPr>
        <p:spPr>
          <a:xfrm>
            <a:off x="233084" y="403413"/>
            <a:ext cx="5610126" cy="769441"/>
          </a:xfrm>
          <a:prstGeom prst="rect">
            <a:avLst/>
          </a:prstGeom>
          <a:noFill/>
        </p:spPr>
        <p:txBody>
          <a:bodyPr wrap="none" rtlCol="0">
            <a:spAutoFit/>
          </a:bodyPr>
          <a:lstStyle/>
          <a:p>
            <a:r>
              <a:rPr lang="en-US" sz="4400" b="1" dirty="0">
                <a:latin typeface="Times New Roman" panose="02020603050405020304" pitchFamily="18" charset="0"/>
                <a:cs typeface="Times New Roman" panose="02020603050405020304" pitchFamily="18" charset="0"/>
              </a:rPr>
              <a:t>Contribution of Akash</a:t>
            </a:r>
            <a:endParaRPr lang="en-IN" sz="44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4EEAD098-0067-F358-564F-793AA595744C}"/>
              </a:ext>
            </a:extLst>
          </p:cNvPr>
          <p:cNvSpPr txBox="1"/>
          <p:nvPr/>
        </p:nvSpPr>
        <p:spPr>
          <a:xfrm>
            <a:off x="497541" y="1622495"/>
            <a:ext cx="11196918" cy="4832092"/>
          </a:xfrm>
          <a:prstGeom prst="rect">
            <a:avLst/>
          </a:prstGeom>
          <a:noFill/>
        </p:spPr>
        <p:txBody>
          <a:bodyPr wrap="square" rtlCol="0">
            <a:spAutoFit/>
          </a:bodyPr>
          <a:lstStyle/>
          <a:p>
            <a:pPr marL="342900" indent="-3429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Design and develop the user interface (UI) components and frontend of the College App.</a:t>
            </a:r>
          </a:p>
          <a:p>
            <a:pPr marL="342900" indent="-342900" algn="just">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Design the UI layout, including the input screen, results screen.</a:t>
            </a:r>
          </a:p>
          <a:p>
            <a:pPr marL="342900" indent="-342900" algn="just">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Develop the input screen for users to input their EAMCET rank, caste, and gender preferences.</a:t>
            </a:r>
          </a:p>
          <a:p>
            <a:pPr marL="342900" indent="-342900" algn="just">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Implement dropdown menus for caste and gender selection.</a:t>
            </a:r>
          </a:p>
          <a:p>
            <a:pPr marL="342900" indent="-342900" algn="just">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Design and develop the results screen to display filtered colleges.</a:t>
            </a:r>
          </a:p>
        </p:txBody>
      </p:sp>
    </p:spTree>
    <p:extLst>
      <p:ext uri="{BB962C8B-B14F-4D97-AF65-F5344CB8AC3E}">
        <p14:creationId xmlns:p14="http://schemas.microsoft.com/office/powerpoint/2010/main" val="42507939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03A9253-5673-E5A0-E025-5048776DD717}"/>
              </a:ext>
            </a:extLst>
          </p:cNvPr>
          <p:cNvSpPr txBox="1"/>
          <p:nvPr/>
        </p:nvSpPr>
        <p:spPr>
          <a:xfrm>
            <a:off x="298323" y="394448"/>
            <a:ext cx="5830442" cy="769441"/>
          </a:xfrm>
          <a:prstGeom prst="rect">
            <a:avLst/>
          </a:prstGeom>
          <a:noFill/>
        </p:spPr>
        <p:txBody>
          <a:bodyPr wrap="none" rtlCol="0">
            <a:spAutoFit/>
          </a:bodyPr>
          <a:lstStyle/>
          <a:p>
            <a:r>
              <a:rPr lang="en-US" sz="4400" b="1" dirty="0">
                <a:latin typeface="Times New Roman" panose="02020603050405020304" pitchFamily="18" charset="0"/>
                <a:cs typeface="Times New Roman" panose="02020603050405020304" pitchFamily="18" charset="0"/>
              </a:rPr>
              <a:t>Contribution of Bhavik</a:t>
            </a:r>
            <a:endParaRPr lang="en-IN"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93FAB335-9585-E722-FCA3-A3B1BE5CE34B}"/>
              </a:ext>
            </a:extLst>
          </p:cNvPr>
          <p:cNvSpPr txBox="1"/>
          <p:nvPr/>
        </p:nvSpPr>
        <p:spPr>
          <a:xfrm>
            <a:off x="484094" y="1631460"/>
            <a:ext cx="10963835" cy="4832092"/>
          </a:xfrm>
          <a:prstGeom prst="rect">
            <a:avLst/>
          </a:prstGeom>
          <a:noFill/>
        </p:spPr>
        <p:txBody>
          <a:bodyPr wrap="square" rtlCol="0">
            <a:spAutoFit/>
          </a:bodyPr>
          <a:lstStyle/>
          <a:p>
            <a:pPr marL="342900" indent="-3429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Develop the backend components responsible for data processing and integration.</a:t>
            </a:r>
          </a:p>
          <a:p>
            <a:pPr marL="342900" indent="-342900" algn="just">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Set up a data integration pipeline to load and parse the CSV data containing college information.</a:t>
            </a:r>
          </a:p>
          <a:p>
            <a:pPr marL="342900" indent="-342900" algn="just">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Implement data validation mechanisms.</a:t>
            </a:r>
          </a:p>
          <a:p>
            <a:pPr marL="342900" indent="-342900" algn="just">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Create functions for filtering, sorting, and processing college data based on user input.</a:t>
            </a:r>
          </a:p>
          <a:p>
            <a:pPr marL="342900" indent="-342900" algn="just">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91493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20CB4A2-35F9-2616-7236-22477B60F001}"/>
              </a:ext>
            </a:extLst>
          </p:cNvPr>
          <p:cNvSpPr txBox="1"/>
          <p:nvPr/>
        </p:nvSpPr>
        <p:spPr>
          <a:xfrm>
            <a:off x="170330" y="387653"/>
            <a:ext cx="6893234" cy="769441"/>
          </a:xfrm>
          <a:prstGeom prst="rect">
            <a:avLst/>
          </a:prstGeom>
          <a:noFill/>
        </p:spPr>
        <p:txBody>
          <a:bodyPr wrap="none" rtlCol="0">
            <a:spAutoFit/>
          </a:bodyPr>
          <a:lstStyle/>
          <a:p>
            <a:r>
              <a:rPr lang="en-US" sz="4400" b="1" dirty="0">
                <a:latin typeface="Times New Roman" panose="02020603050405020304" pitchFamily="18" charset="0"/>
                <a:ea typeface="Tahoma" panose="020B0604030504040204" pitchFamily="34" charset="0"/>
                <a:cs typeface="Times New Roman" panose="02020603050405020304" pitchFamily="18" charset="0"/>
              </a:rPr>
              <a:t>Contribution of </a:t>
            </a:r>
            <a:r>
              <a:rPr lang="en-US" sz="4400" b="1" dirty="0" err="1">
                <a:latin typeface="Times New Roman" panose="02020603050405020304" pitchFamily="18" charset="0"/>
                <a:ea typeface="Tahoma" panose="020B0604030504040204" pitchFamily="34" charset="0"/>
                <a:cs typeface="Times New Roman" panose="02020603050405020304" pitchFamily="18" charset="0"/>
              </a:rPr>
              <a:t>Rajashekar</a:t>
            </a:r>
            <a:endParaRPr lang="en-IN" sz="4400"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EA90846E-BBFB-AEB5-A2C1-5AF096F2FE29}"/>
              </a:ext>
            </a:extLst>
          </p:cNvPr>
          <p:cNvSpPr txBox="1"/>
          <p:nvPr/>
        </p:nvSpPr>
        <p:spPr>
          <a:xfrm>
            <a:off x="170330" y="1253534"/>
            <a:ext cx="11313459" cy="4832092"/>
          </a:xfrm>
          <a:prstGeom prst="rect">
            <a:avLst/>
          </a:prstGeom>
          <a:noFill/>
        </p:spPr>
        <p:txBody>
          <a:bodyPr wrap="square" rtlCol="0">
            <a:spAutoFit/>
          </a:bodyPr>
          <a:lstStyle/>
          <a:p>
            <a:pPr marL="342900" indent="-342900" algn="just">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Manage the collection of data, deployment of the application, and its ongoing maintenance.</a:t>
            </a:r>
          </a:p>
          <a:p>
            <a:pPr marL="342900" indent="-342900" algn="just">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Data Gathering: Gather and maintain the dataset containing college information (e.g., cutoff ranks, names, details).</a:t>
            </a:r>
          </a:p>
          <a:p>
            <a:pPr marL="342900" indent="-342900" algn="just">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Ensure compatibility with Android and iOS platforms.</a:t>
            </a:r>
          </a:p>
          <a:p>
            <a:pPr marL="342900" indent="-342900" algn="just">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Address and resolve issues and bugs(if found any.)</a:t>
            </a:r>
          </a:p>
          <a:p>
            <a:pPr marL="342900" indent="-342900" algn="just">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072608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C2658FE-A948-6BFB-EC16-84EAE86170AD}"/>
              </a:ext>
            </a:extLst>
          </p:cNvPr>
          <p:cNvSpPr txBox="1"/>
          <p:nvPr/>
        </p:nvSpPr>
        <p:spPr>
          <a:xfrm>
            <a:off x="313766" y="304799"/>
            <a:ext cx="2882520" cy="769441"/>
          </a:xfrm>
          <a:prstGeom prst="rect">
            <a:avLst/>
          </a:prstGeom>
          <a:noFill/>
        </p:spPr>
        <p:txBody>
          <a:bodyPr wrap="none" rtlCol="0">
            <a:spAutoFit/>
          </a:bodyPr>
          <a:lstStyle/>
          <a:p>
            <a:r>
              <a:rPr lang="en-US" sz="4400" b="1" dirty="0">
                <a:latin typeface="Times New Roman" panose="02020603050405020304" pitchFamily="18" charset="0"/>
                <a:cs typeface="Times New Roman" panose="02020603050405020304" pitchFamily="18" charset="0"/>
              </a:rPr>
              <a:t>Conclusion</a:t>
            </a:r>
            <a:endParaRPr lang="en-IN"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685A7CDC-B016-8DC1-567A-598537A3F81D}"/>
              </a:ext>
            </a:extLst>
          </p:cNvPr>
          <p:cNvSpPr txBox="1"/>
          <p:nvPr/>
        </p:nvSpPr>
        <p:spPr>
          <a:xfrm>
            <a:off x="313766" y="1335741"/>
            <a:ext cx="10981764" cy="3970318"/>
          </a:xfrm>
          <a:prstGeom prst="rect">
            <a:avLst/>
          </a:prstGeom>
          <a:noFill/>
        </p:spPr>
        <p:txBody>
          <a:bodyPr wrap="square" rtlCol="0">
            <a:spAutoFit/>
          </a:bodyPr>
          <a:lstStyle/>
          <a:p>
            <a:pPr marL="342900" indent="-3429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user interface is intuitive and user-friendly, featuring well-designed input screens, dropdown menus, and informative results screens. </a:t>
            </a:r>
          </a:p>
          <a:p>
            <a:pPr algn="just"/>
            <a:endParaRPr lang="en-US" sz="280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In conclusion</a:t>
            </a:r>
            <a:r>
              <a:rPr lang="en-US" sz="2800">
                <a:latin typeface="Times New Roman" panose="02020603050405020304" pitchFamily="18" charset="0"/>
                <a:cs typeface="Times New Roman" panose="02020603050405020304" pitchFamily="18" charset="0"/>
              </a:rPr>
              <a:t>, this application </a:t>
            </a:r>
            <a:r>
              <a:rPr lang="en-US" sz="2800" dirty="0">
                <a:latin typeface="Times New Roman" panose="02020603050405020304" pitchFamily="18" charset="0"/>
                <a:cs typeface="Times New Roman" panose="02020603050405020304" pitchFamily="18" charset="0"/>
              </a:rPr>
              <a:t>successfully addresses a crucial need in the education sector by simplifying the college selection process. </a:t>
            </a:r>
          </a:p>
          <a:p>
            <a:pPr marL="457200" indent="-457200" algn="just">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With its accurate data processing, user-friendly interface, and commitment to ongoing improvement, it empowers students to make informed decisions about their higher education journey.</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810264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B38A460-AD37-804C-BA78-73C783797F4B}"/>
              </a:ext>
            </a:extLst>
          </p:cNvPr>
          <p:cNvSpPr txBox="1"/>
          <p:nvPr/>
        </p:nvSpPr>
        <p:spPr>
          <a:xfrm>
            <a:off x="3195206" y="1982450"/>
            <a:ext cx="5801588" cy="1446550"/>
          </a:xfrm>
          <a:prstGeom prst="rect">
            <a:avLst/>
          </a:prstGeom>
          <a:noFill/>
        </p:spPr>
        <p:txBody>
          <a:bodyPr wrap="none" rtlCol="0">
            <a:spAutoFit/>
          </a:bodyPr>
          <a:lstStyle/>
          <a:p>
            <a:r>
              <a:rPr lang="en-US" sz="8800" b="1" dirty="0">
                <a:latin typeface="Times New Roman" panose="02020603050405020304" pitchFamily="18" charset="0"/>
                <a:cs typeface="Times New Roman" panose="02020603050405020304" pitchFamily="18" charset="0"/>
              </a:rPr>
              <a:t>Thank you!</a:t>
            </a:r>
            <a:endParaRPr lang="en-IN" sz="8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840624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6693034-88EC-2E34-9EF4-99342F218A75}"/>
              </a:ext>
            </a:extLst>
          </p:cNvPr>
          <p:cNvSpPr txBox="1"/>
          <p:nvPr/>
        </p:nvSpPr>
        <p:spPr>
          <a:xfrm>
            <a:off x="239114" y="457200"/>
            <a:ext cx="4775090" cy="769441"/>
          </a:xfrm>
          <a:prstGeom prst="rect">
            <a:avLst/>
          </a:prstGeom>
          <a:noFill/>
        </p:spPr>
        <p:txBody>
          <a:bodyPr wrap="none" rtlCol="0">
            <a:spAutoFit/>
          </a:bodyPr>
          <a:lstStyle/>
          <a:p>
            <a:pPr algn="just"/>
            <a:r>
              <a:rPr lang="en-US" sz="4400" b="1" dirty="0">
                <a:latin typeface="Times New Roman" panose="02020603050405020304" pitchFamily="18" charset="0"/>
                <a:cs typeface="Times New Roman" panose="02020603050405020304" pitchFamily="18" charset="0"/>
              </a:rPr>
              <a:t>Problem</a:t>
            </a:r>
            <a:r>
              <a:rPr lang="en-US" sz="2800" b="1" dirty="0">
                <a:latin typeface="Times New Roman" panose="02020603050405020304" pitchFamily="18" charset="0"/>
                <a:cs typeface="Times New Roman" panose="02020603050405020304" pitchFamily="18" charset="0"/>
              </a:rPr>
              <a:t> </a:t>
            </a:r>
            <a:r>
              <a:rPr lang="en-US" sz="4400" b="1" dirty="0">
                <a:latin typeface="Times New Roman" panose="02020603050405020304" pitchFamily="18" charset="0"/>
                <a:cs typeface="Times New Roman" panose="02020603050405020304" pitchFamily="18" charset="0"/>
              </a:rPr>
              <a:t>Statement</a:t>
            </a:r>
            <a:endParaRPr lang="en-IN"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EB4FDE8A-220F-9B7E-2393-31984AFDAEC8}"/>
              </a:ext>
            </a:extLst>
          </p:cNvPr>
          <p:cNvSpPr txBox="1"/>
          <p:nvPr/>
        </p:nvSpPr>
        <p:spPr>
          <a:xfrm>
            <a:off x="860612" y="2106706"/>
            <a:ext cx="473206" cy="369332"/>
          </a:xfrm>
          <a:prstGeom prst="rect">
            <a:avLst/>
          </a:prstGeom>
          <a:noFill/>
        </p:spPr>
        <p:txBody>
          <a:bodyPr wrap="none" rtlCol="0">
            <a:spAutoFit/>
          </a:bodyPr>
          <a:lstStyle/>
          <a:p>
            <a:pPr marL="285750" indent="-285750" algn="just">
              <a:buFont typeface="Arial" panose="020B0604020202020204" pitchFamily="34" charset="0"/>
              <a:buChar char="•"/>
            </a:pPr>
            <a:endParaRPr lang="en-IN" dirty="0"/>
          </a:p>
        </p:txBody>
      </p:sp>
      <p:sp>
        <p:nvSpPr>
          <p:cNvPr id="7" name="TextBox 6">
            <a:extLst>
              <a:ext uri="{FF2B5EF4-FFF2-40B4-BE49-F238E27FC236}">
                <a16:creationId xmlns:a16="http://schemas.microsoft.com/office/drawing/2014/main" id="{975BE812-4E13-B441-6347-E9573388E3C5}"/>
              </a:ext>
            </a:extLst>
          </p:cNvPr>
          <p:cNvSpPr txBox="1"/>
          <p:nvPr/>
        </p:nvSpPr>
        <p:spPr>
          <a:xfrm>
            <a:off x="457200" y="1712259"/>
            <a:ext cx="10874188" cy="3970318"/>
          </a:xfrm>
          <a:prstGeom prst="rect">
            <a:avLst/>
          </a:prstGeom>
          <a:noFill/>
        </p:spPr>
        <p:txBody>
          <a:bodyPr wrap="square" rtlCol="0">
            <a:spAutoFit/>
          </a:bodyPr>
          <a:lstStyle/>
          <a:p>
            <a:pPr marL="342900" indent="-3429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In our educational system, students are required to take standardized tests, such as EAMCET (Engineering, Agriculture and Medical Common Entrance Test), to gain admission to colleges and universities. Each college may have specific cutoff ranks for different categories (e.g., OC, BC, SC, ST, EWS) and genders (boys, girls).</a:t>
            </a:r>
          </a:p>
          <a:p>
            <a:pPr marL="342900" indent="-342900" algn="just">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goal of this project is to develop a mobile application that assists students in finding colleges based on their EAMCET rank, caste, and gender preferences.</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60648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D11D22E-A011-93CF-4C1A-BAFF05CB793A}"/>
              </a:ext>
            </a:extLst>
          </p:cNvPr>
          <p:cNvSpPr txBox="1"/>
          <p:nvPr/>
        </p:nvSpPr>
        <p:spPr>
          <a:xfrm>
            <a:off x="264377" y="493056"/>
            <a:ext cx="4581126" cy="769441"/>
          </a:xfrm>
          <a:prstGeom prst="rect">
            <a:avLst/>
          </a:prstGeom>
          <a:noFill/>
        </p:spPr>
        <p:txBody>
          <a:bodyPr wrap="none" rtlCol="0">
            <a:spAutoFit/>
          </a:bodyPr>
          <a:lstStyle/>
          <a:p>
            <a:pPr algn="just"/>
            <a:r>
              <a:rPr lang="en-US" sz="4400" b="1" dirty="0">
                <a:latin typeface="Times New Roman" panose="02020603050405020304" pitchFamily="18" charset="0"/>
                <a:cs typeface="Times New Roman" panose="02020603050405020304" pitchFamily="18" charset="0"/>
              </a:rPr>
              <a:t>Proposed Solution</a:t>
            </a:r>
            <a:endParaRPr lang="en-IN"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8B79AF73-5CA8-D3B2-11F7-9EA111A2E587}"/>
              </a:ext>
            </a:extLst>
          </p:cNvPr>
          <p:cNvSpPr txBox="1"/>
          <p:nvPr/>
        </p:nvSpPr>
        <p:spPr>
          <a:xfrm>
            <a:off x="591671" y="1730188"/>
            <a:ext cx="10847294" cy="3970318"/>
          </a:xfrm>
          <a:prstGeom prst="rect">
            <a:avLst/>
          </a:prstGeom>
          <a:noFill/>
        </p:spPr>
        <p:txBody>
          <a:bodyPr wrap="square" rtlCol="0">
            <a:spAutoFit/>
          </a:bodyPr>
          <a:lstStyle/>
          <a:p>
            <a:pPr marL="457200" indent="-4572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application aims to simplify the college selection process for students by allowing them to input their EAMCET rank, caste, and gender. </a:t>
            </a:r>
          </a:p>
          <a:p>
            <a:pPr marL="457200" indent="-457200" algn="just">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application will then filter and display a list of colleges that match the user's preferences and meet the minimum rank criteria for their chosen caste and gender.</a:t>
            </a:r>
          </a:p>
          <a:p>
            <a:pPr marL="457200" indent="-457200" algn="just">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Users can scroll through the list, tap on colleges for more information.</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880653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0A79F37-05A0-41DC-5286-364C4223D31B}"/>
              </a:ext>
            </a:extLst>
          </p:cNvPr>
          <p:cNvSpPr txBox="1"/>
          <p:nvPr/>
        </p:nvSpPr>
        <p:spPr>
          <a:xfrm>
            <a:off x="214032" y="519950"/>
            <a:ext cx="4412875" cy="769441"/>
          </a:xfrm>
          <a:prstGeom prst="rect">
            <a:avLst/>
          </a:prstGeom>
          <a:noFill/>
        </p:spPr>
        <p:txBody>
          <a:bodyPr wrap="none" rtlCol="0">
            <a:spAutoFit/>
          </a:bodyPr>
          <a:lstStyle/>
          <a:p>
            <a:pPr algn="just"/>
            <a:r>
              <a:rPr lang="en-US" sz="4400" b="1" dirty="0">
                <a:latin typeface="Times New Roman" panose="02020603050405020304" pitchFamily="18" charset="0"/>
                <a:cs typeface="Times New Roman" panose="02020603050405020304" pitchFamily="18" charset="0"/>
              </a:rPr>
              <a:t>Technology Stack</a:t>
            </a:r>
            <a:endParaRPr lang="en-IN" sz="44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4F21586A-5A41-25DD-D688-7DA374C1750D}"/>
              </a:ext>
            </a:extLst>
          </p:cNvPr>
          <p:cNvSpPr txBox="1"/>
          <p:nvPr/>
        </p:nvSpPr>
        <p:spPr>
          <a:xfrm>
            <a:off x="564776" y="1775012"/>
            <a:ext cx="10793506" cy="3970318"/>
          </a:xfrm>
          <a:prstGeom prst="rect">
            <a:avLst/>
          </a:prstGeom>
          <a:noFill/>
        </p:spPr>
        <p:txBody>
          <a:bodyPr wrap="square" rtlCol="0">
            <a:spAutoFit/>
          </a:bodyPr>
          <a:lstStyle/>
          <a:p>
            <a:pPr marL="457200" indent="-457200" algn="just">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Android Studio as the IDE(Integrated Development Environment)</a:t>
            </a:r>
          </a:p>
          <a:p>
            <a:pPr marL="457200" indent="-457200" algn="just">
              <a:buFont typeface="Arial" panose="020B0604020202020204" pitchFamily="34" charset="0"/>
              <a:buChar char="•"/>
            </a:pPr>
            <a:endParaRPr lang="en-IN" sz="280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Flutter toolkit for the cross-platform mobile app development.</a:t>
            </a:r>
          </a:p>
          <a:p>
            <a:pPr marL="457200" indent="-457200" algn="just">
              <a:buFont typeface="Arial" panose="020B0604020202020204" pitchFamily="34" charset="0"/>
              <a:buChar char="•"/>
            </a:pPr>
            <a:endParaRPr lang="en-IN" sz="280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Dart language for application logic.</a:t>
            </a:r>
          </a:p>
          <a:p>
            <a:pPr marL="457200" indent="-457200" algn="just">
              <a:buFont typeface="Arial" panose="020B0604020202020204" pitchFamily="34" charset="0"/>
              <a:buChar char="•"/>
            </a:pPr>
            <a:endParaRPr lang="en-IN" sz="280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CSV parsing library (e.g., csv package in Dart) for data processing.</a:t>
            </a:r>
          </a:p>
          <a:p>
            <a:pPr marL="457200" indent="-457200" algn="just">
              <a:buFont typeface="Arial" panose="020B0604020202020204" pitchFamily="34" charset="0"/>
              <a:buChar char="•"/>
            </a:pPr>
            <a:endParaRPr lang="en-IN" sz="280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Material Design for a modern and intuitive user interface.</a:t>
            </a:r>
          </a:p>
        </p:txBody>
      </p:sp>
    </p:spTree>
    <p:extLst>
      <p:ext uri="{BB962C8B-B14F-4D97-AF65-F5344CB8AC3E}">
        <p14:creationId xmlns:p14="http://schemas.microsoft.com/office/powerpoint/2010/main" val="33665811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B30D4F5-7953-BD97-CF6C-F3E555AB5DFF}"/>
              </a:ext>
            </a:extLst>
          </p:cNvPr>
          <p:cNvSpPr txBox="1"/>
          <p:nvPr/>
        </p:nvSpPr>
        <p:spPr>
          <a:xfrm>
            <a:off x="149791" y="233083"/>
            <a:ext cx="5731056" cy="769441"/>
          </a:xfrm>
          <a:prstGeom prst="rect">
            <a:avLst/>
          </a:prstGeom>
          <a:noFill/>
        </p:spPr>
        <p:txBody>
          <a:bodyPr wrap="none" rtlCol="0">
            <a:spAutoFit/>
          </a:bodyPr>
          <a:lstStyle/>
          <a:p>
            <a:pPr algn="just"/>
            <a:r>
              <a:rPr lang="en-US" sz="4400" b="1" dirty="0">
                <a:latin typeface="Times New Roman" panose="02020603050405020304" pitchFamily="18" charset="0"/>
                <a:cs typeface="Times New Roman" panose="02020603050405020304" pitchFamily="18" charset="0"/>
              </a:rPr>
              <a:t>Phases of Development</a:t>
            </a:r>
            <a:endParaRPr lang="en-IN" sz="44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12D27F57-41B0-C702-747B-48986655648C}"/>
              </a:ext>
            </a:extLst>
          </p:cNvPr>
          <p:cNvSpPr txBox="1"/>
          <p:nvPr/>
        </p:nvSpPr>
        <p:spPr>
          <a:xfrm>
            <a:off x="358589" y="1145959"/>
            <a:ext cx="11044517" cy="5170646"/>
          </a:xfrm>
          <a:prstGeom prst="rect">
            <a:avLst/>
          </a:prstGeom>
          <a:noFill/>
        </p:spPr>
        <p:txBody>
          <a:bodyPr wrap="square" rtlCol="0">
            <a:spAutoFit/>
          </a:bodyPr>
          <a:lstStyle/>
          <a:p>
            <a:pPr algn="just"/>
            <a:r>
              <a:rPr lang="en-US" sz="2400" b="1" dirty="0">
                <a:latin typeface="Times New Roman" panose="02020603050405020304" pitchFamily="18" charset="0"/>
                <a:cs typeface="Times New Roman" panose="02020603050405020304" pitchFamily="18" charset="0"/>
              </a:rPr>
              <a:t>1. Project Planning and Requirements Gathering:</a:t>
            </a:r>
          </a:p>
          <a:p>
            <a:pPr algn="just"/>
            <a:endParaRPr lang="en-US" sz="2400" b="1"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Define the project's objectives, scope, and success criteria.</a:t>
            </a: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Identify and prioritize key features based on user needs.</a:t>
            </a: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Gather requirements, including the data format (CSV structure), user interface design, and functionality.</a:t>
            </a:r>
          </a:p>
          <a:p>
            <a:endParaRPr lang="en-US" dirty="0"/>
          </a:p>
          <a:p>
            <a:pPr algn="just"/>
            <a:r>
              <a:rPr lang="en-US" sz="2400" b="1" dirty="0">
                <a:latin typeface="Times New Roman" panose="02020603050405020304" pitchFamily="18" charset="0"/>
                <a:cs typeface="Times New Roman" panose="02020603050405020304" pitchFamily="18" charset="0"/>
              </a:rPr>
              <a:t>2. Design and Prototyping:</a:t>
            </a:r>
          </a:p>
          <a:p>
            <a:pPr algn="just"/>
            <a:endParaRPr lang="en-US" sz="2400" b="1"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Design the user interface (UI) for the input screen, results screen, and any additional screens.</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Create prototypes to visualize the app's layout and flow.</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Design the app's color scheme, typography, and designing.</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Review and refine the UI design based on feedback.</a:t>
            </a:r>
          </a:p>
        </p:txBody>
      </p:sp>
    </p:spTree>
    <p:extLst>
      <p:ext uri="{BB962C8B-B14F-4D97-AF65-F5344CB8AC3E}">
        <p14:creationId xmlns:p14="http://schemas.microsoft.com/office/powerpoint/2010/main" val="37090346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EFB0C0F-F877-2CFB-A47A-5AA510EF21FC}"/>
              </a:ext>
            </a:extLst>
          </p:cNvPr>
          <p:cNvSpPr txBox="1"/>
          <p:nvPr/>
        </p:nvSpPr>
        <p:spPr>
          <a:xfrm>
            <a:off x="251012" y="358588"/>
            <a:ext cx="11555506" cy="6001643"/>
          </a:xfrm>
          <a:prstGeom prst="rect">
            <a:avLst/>
          </a:prstGeom>
          <a:noFill/>
        </p:spPr>
        <p:txBody>
          <a:bodyPr wrap="square" rtlCol="0">
            <a:spAutoFit/>
          </a:bodyPr>
          <a:lstStyle/>
          <a:p>
            <a:pPr algn="just"/>
            <a:r>
              <a:rPr lang="en-US" sz="2400" b="1" dirty="0">
                <a:latin typeface="Times New Roman" panose="02020603050405020304" pitchFamily="18" charset="0"/>
                <a:cs typeface="Times New Roman" panose="02020603050405020304" pitchFamily="18" charset="0"/>
              </a:rPr>
              <a:t>3. Data Preparation and Integration:</a:t>
            </a:r>
          </a:p>
          <a:p>
            <a:pPr marL="342900" indent="-34290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Collect and prepare the college data to be used in the app.</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Set up a data integration pipeline to load and parse the CSV data.</a:t>
            </a:r>
          </a:p>
          <a:p>
            <a:pPr marL="342900" indent="-34290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algn="just"/>
            <a:r>
              <a:rPr lang="en-US" sz="2400" b="1" dirty="0">
                <a:latin typeface="Times New Roman" panose="02020603050405020304" pitchFamily="18" charset="0"/>
                <a:cs typeface="Times New Roman" panose="02020603050405020304" pitchFamily="18" charset="0"/>
              </a:rPr>
              <a:t>4. App Development - User Interface (UI):</a:t>
            </a:r>
          </a:p>
          <a:p>
            <a:pPr marL="342900" indent="-34290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Develop the input screen for users to enter their EAMCET rank, caste, and gender.</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Implement dropdown menus for caste and gender selection.</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Create a "Submit" button to trigger the filtering process.</a:t>
            </a:r>
          </a:p>
          <a:p>
            <a:pPr marL="342900" indent="-34290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algn="just"/>
            <a:r>
              <a:rPr lang="en-US" sz="2400" b="1" dirty="0">
                <a:latin typeface="Times New Roman" panose="02020603050405020304" pitchFamily="18" charset="0"/>
                <a:cs typeface="Times New Roman" panose="02020603050405020304" pitchFamily="18" charset="0"/>
              </a:rPr>
              <a:t>5. App Development - Data Processing and Logic:</a:t>
            </a:r>
          </a:p>
          <a:p>
            <a:pPr marL="342900" indent="-34290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Develop the logic for loading and parsing CSV data.</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Implement the filtering algorithm based on user input.</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Ensure the app accurately processes and displays the college data.</a:t>
            </a:r>
          </a:p>
        </p:txBody>
      </p:sp>
    </p:spTree>
    <p:extLst>
      <p:ext uri="{BB962C8B-B14F-4D97-AF65-F5344CB8AC3E}">
        <p14:creationId xmlns:p14="http://schemas.microsoft.com/office/powerpoint/2010/main" val="28301936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86086FB-609E-8B58-B0CC-2FA81ED18D7F}"/>
              </a:ext>
            </a:extLst>
          </p:cNvPr>
          <p:cNvSpPr txBox="1"/>
          <p:nvPr/>
        </p:nvSpPr>
        <p:spPr>
          <a:xfrm>
            <a:off x="376518" y="609600"/>
            <a:ext cx="11116235" cy="2308324"/>
          </a:xfrm>
          <a:prstGeom prst="rect">
            <a:avLst/>
          </a:prstGeom>
          <a:noFill/>
        </p:spPr>
        <p:txBody>
          <a:bodyPr wrap="square" rtlCol="0">
            <a:spAutoFit/>
          </a:bodyPr>
          <a:lstStyle/>
          <a:p>
            <a:pPr algn="just"/>
            <a:r>
              <a:rPr lang="en-US" sz="2400" b="1" dirty="0">
                <a:latin typeface="Times New Roman" panose="02020603050405020304" pitchFamily="18" charset="0"/>
                <a:cs typeface="Times New Roman" panose="02020603050405020304" pitchFamily="18" charset="0"/>
              </a:rPr>
              <a:t>6. Post-launch Monitoring and Maintenance:</a:t>
            </a:r>
          </a:p>
          <a:p>
            <a:pPr algn="just"/>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Monitor the app performance after the launch.</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Address any issues and bugs promptly.</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Plan and release regular updates to improve functionality and user experience.</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Consider adding new features based on user feedback and evolving requirements.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894713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C2EA583-DA6D-EE11-32D9-1C1AC9B84F7A}"/>
              </a:ext>
            </a:extLst>
          </p:cNvPr>
          <p:cNvSpPr txBox="1"/>
          <p:nvPr/>
        </p:nvSpPr>
        <p:spPr>
          <a:xfrm>
            <a:off x="215154" y="170329"/>
            <a:ext cx="4633000" cy="769441"/>
          </a:xfrm>
          <a:prstGeom prst="rect">
            <a:avLst/>
          </a:prstGeom>
          <a:noFill/>
        </p:spPr>
        <p:txBody>
          <a:bodyPr wrap="none" rtlCol="0">
            <a:spAutoFit/>
          </a:bodyPr>
          <a:lstStyle/>
          <a:p>
            <a:r>
              <a:rPr lang="en-US" sz="4400" b="1" dirty="0">
                <a:latin typeface="Times New Roman" panose="02020603050405020304" pitchFamily="18" charset="0"/>
                <a:cs typeface="Times New Roman" panose="02020603050405020304" pitchFamily="18" charset="0"/>
              </a:rPr>
              <a:t>Use Case Diagram</a:t>
            </a:r>
            <a:endParaRPr lang="en-IN" sz="44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7B9C4C0-092A-44D4-E2C3-A1A72644D7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31408" y="939770"/>
            <a:ext cx="6329183" cy="5484118"/>
          </a:xfrm>
          <a:prstGeom prst="rect">
            <a:avLst/>
          </a:prstGeom>
        </p:spPr>
      </p:pic>
    </p:spTree>
    <p:extLst>
      <p:ext uri="{BB962C8B-B14F-4D97-AF65-F5344CB8AC3E}">
        <p14:creationId xmlns:p14="http://schemas.microsoft.com/office/powerpoint/2010/main" val="13792694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29C25B7-293C-DBD7-3696-1B23403AB131}"/>
              </a:ext>
            </a:extLst>
          </p:cNvPr>
          <p:cNvSpPr txBox="1"/>
          <p:nvPr/>
        </p:nvSpPr>
        <p:spPr>
          <a:xfrm>
            <a:off x="233084" y="183897"/>
            <a:ext cx="3647152" cy="769441"/>
          </a:xfrm>
          <a:prstGeom prst="rect">
            <a:avLst/>
          </a:prstGeom>
          <a:noFill/>
        </p:spPr>
        <p:txBody>
          <a:bodyPr wrap="none" rtlCol="0">
            <a:spAutoFit/>
          </a:bodyPr>
          <a:lstStyle/>
          <a:p>
            <a:r>
              <a:rPr lang="en-US" sz="4400" b="1" dirty="0">
                <a:latin typeface="Times New Roman" panose="02020603050405020304" pitchFamily="18" charset="0"/>
                <a:cs typeface="Times New Roman" panose="02020603050405020304" pitchFamily="18" charset="0"/>
              </a:rPr>
              <a:t>Flow Diagram</a:t>
            </a:r>
            <a:endParaRPr lang="en-IN" sz="4400" b="1"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14532E78-6421-8837-D745-EB52575FF1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7785" y="1239629"/>
            <a:ext cx="7716429" cy="4906526"/>
          </a:xfrm>
          <a:prstGeom prst="rect">
            <a:avLst/>
          </a:prstGeom>
        </p:spPr>
      </p:pic>
    </p:spTree>
    <p:extLst>
      <p:ext uri="{BB962C8B-B14F-4D97-AF65-F5344CB8AC3E}">
        <p14:creationId xmlns:p14="http://schemas.microsoft.com/office/powerpoint/2010/main" val="41665322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211</TotalTime>
  <Words>794</Words>
  <Application>Microsoft Office PowerPoint</Application>
  <PresentationFormat>Widescreen</PresentationFormat>
  <Paragraphs>100</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bhavik goyal</dc:creator>
  <cp:lastModifiedBy>bhavik goyal</cp:lastModifiedBy>
  <cp:revision>7</cp:revision>
  <dcterms:created xsi:type="dcterms:W3CDTF">2023-08-28T14:58:28Z</dcterms:created>
  <dcterms:modified xsi:type="dcterms:W3CDTF">2023-09-29T09:58:56Z</dcterms:modified>
</cp:coreProperties>
</file>