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1" r:id="rId9"/>
    <p:sldId id="270" r:id="rId10"/>
    <p:sldId id="268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25D32-A05C-A343-97FE-402158F939DD}" v="1188" dt="2022-04-29T23:50:17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01C20-E72F-C049-93A6-E62A69DC014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8322E-CB9D-5649-9EAD-C90EE77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fdgsdfg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8322E-CB9D-5649-9EAD-C90EE77C3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0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8322E-CB9D-5649-9EAD-C90EE77C3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past we found that the Light GBM Model </a:t>
            </a:r>
          </a:p>
          <a:p>
            <a:r>
              <a:rPr lang="en-US"/>
              <a:t>performed the best with an AUC score of 0.748, </a:t>
            </a:r>
          </a:p>
          <a:p>
            <a:r>
              <a:rPr lang="en-US"/>
              <a:t>in this phase of the project we used an MLP model with 1 &amp; 3 hidden layers</a:t>
            </a:r>
          </a:p>
          <a:p>
            <a:r>
              <a:rPr lang="en-US"/>
              <a:t>yielding test AUCs of 0.55 and 0.724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8322E-CB9D-5649-9EAD-C90EE77C3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To conclude, in this phase we developed deep learning models using </a:t>
            </a:r>
            <a:r>
              <a:rPr lang="en-US" err="1"/>
              <a:t>PyTorch</a:t>
            </a:r>
            <a:r>
              <a:rPr lang="en-US"/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err="1"/>
              <a:t>LightGBM</a:t>
            </a:r>
            <a:r>
              <a:rPr lang="en-US"/>
              <a:t> and MLP were the best performing models.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We fine-tuned our MLP using Hyper-parameter tuning and submitted the results to </a:t>
            </a:r>
            <a:r>
              <a:rPr lang="en-US" sz="2000" err="1">
                <a:ea typeface="Calibri"/>
                <a:cs typeface="Calibri"/>
              </a:rPr>
              <a:t>kaggle</a:t>
            </a:r>
            <a:r>
              <a:rPr lang="en-US" sz="2000">
                <a:ea typeface="Calibri"/>
                <a:cs typeface="Calibri"/>
              </a:rPr>
              <a:t>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with public and private scores of 0.724 and 0.726 respectively.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The ideal next step would be to improve the deep learning model further using various neural networks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 such as DNN and CNN's.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8322E-CB9D-5649-9EAD-C90EE77C3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Lastly, on behalf of my team I would like to thank Professor Shanahan </a:t>
            </a:r>
          </a:p>
          <a:p>
            <a:r>
              <a:rPr lang="en-US"/>
              <a:t>and the wonderful team of TAs for giving us this excellent learning opportunity.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8322E-CB9D-5649-9EAD-C90EE77C3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3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428" y="627564"/>
            <a:ext cx="83903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kern="1200">
                <a:latin typeface="+mj-lt"/>
                <a:ea typeface="+mj-ea"/>
                <a:cs typeface="+mj-cs"/>
              </a:rPr>
              <a:t>Applied Machine Learning</a:t>
            </a:r>
            <a:r>
              <a:rPr lang="en-US" sz="2800" kern="1200">
                <a:latin typeface="+mj-lt"/>
                <a:ea typeface="+mj-ea"/>
                <a:cs typeface="+mj-cs"/>
              </a:rPr>
              <a:t> (CSCI-P 556)</a:t>
            </a:r>
            <a:br>
              <a:rPr lang="en-US" sz="2800" kern="1200"/>
            </a:br>
            <a:r>
              <a:rPr lang="en-US" sz="2800" kern="1200">
                <a:latin typeface="+mj-lt"/>
                <a:ea typeface="+mj-ea"/>
                <a:cs typeface="+mj-cs"/>
              </a:rPr>
              <a:t>Final Project: </a:t>
            </a:r>
            <a:r>
              <a:rPr lang="en-US" sz="2800" b="1" kern="1200">
                <a:latin typeface="+mj-lt"/>
                <a:ea typeface="+mj-ea"/>
                <a:cs typeface="+mj-cs"/>
              </a:rPr>
              <a:t>Home Credit Default Risk- Phase </a:t>
            </a:r>
            <a:r>
              <a:rPr lang="en-US" sz="2800" b="1"/>
              <a:t>III</a:t>
            </a:r>
            <a:endParaRPr lang="en-US" sz="2800" b="1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u="sng"/>
              <a:t>Group 21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Sri Veera </a:t>
            </a:r>
            <a:r>
              <a:rPr lang="en-US" err="1"/>
              <a:t>Sesha</a:t>
            </a:r>
            <a:r>
              <a:rPr lang="en-US"/>
              <a:t> Sai Bhavik </a:t>
            </a:r>
            <a:r>
              <a:rPr lang="en-US" err="1"/>
              <a:t>Kollipara</a:t>
            </a:r>
            <a:endParaRPr lang="en-US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Aditya Shekhar </a:t>
            </a:r>
            <a:r>
              <a:rPr lang="en-US" err="1"/>
              <a:t>Camarushy</a:t>
            </a:r>
            <a:endParaRPr lang="en-US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Pradeep Reddy </a:t>
            </a:r>
            <a:r>
              <a:rPr lang="en-US" err="1"/>
              <a:t>Rokkam</a:t>
            </a:r>
            <a:endParaRPr lang="en-US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Sai Prajwal Reddy</a:t>
            </a:r>
            <a:endParaRPr lang="en-US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  <a:p>
            <a:pPr algn="l"/>
            <a:r>
              <a:rPr lang="en-US" b="1"/>
              <a:t>Indiana University, April 2022.</a:t>
            </a:r>
            <a:endParaRPr lang="en-US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FA6466-B25B-7786-6282-6E422012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AAB4A-73CB-E741-B170-64B5347FA2B5}"/>
              </a:ext>
            </a:extLst>
          </p:cNvPr>
          <p:cNvSpPr txBox="1"/>
          <p:nvPr/>
        </p:nvSpPr>
        <p:spPr>
          <a:xfrm>
            <a:off x="10292316" y="20627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851D-E39F-BC9D-EEE7-343058AD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Final Project : Hyperparameter Tuning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7273-E316-0DC8-0E0E-F0C8DCA3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1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cs typeface="Calibri"/>
              </a:rPr>
              <a:t>Initially we built an MLP model with one hidden layer and default parameters</a:t>
            </a:r>
          </a:p>
          <a:p>
            <a:pPr>
              <a:lnSpc>
                <a:spcPct val="150000"/>
              </a:lnSpc>
            </a:pPr>
            <a:r>
              <a:rPr lang="en-US" sz="2000">
                <a:cs typeface="Calibri"/>
              </a:rPr>
              <a:t>The following are the hyperparameters that were tuned and parameters that gave the best performance during the training are the following: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9C6208-AB8F-C966-7BA0-EA583E8B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56" y="540656"/>
            <a:ext cx="1052287" cy="1045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3A78E-5AA9-9247-9859-14FD6BFC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47" y="3497863"/>
            <a:ext cx="8391709" cy="28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9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5FA6-A056-CEEE-2511-62E41D9B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Project: MLP and Past Results</a:t>
            </a:r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A75D0C-8820-1852-91CE-FF486373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656" y="540656"/>
            <a:ext cx="1052287" cy="1045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42C37-E1ED-7145-A766-04B11DF39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8" y="1989010"/>
            <a:ext cx="9148762" cy="3530600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B527D65E-B998-A947-9E4D-D636BB920989}"/>
              </a:ext>
            </a:extLst>
          </p:cNvPr>
          <p:cNvSpPr/>
          <p:nvPr/>
        </p:nvSpPr>
        <p:spPr>
          <a:xfrm>
            <a:off x="9885404" y="4707924"/>
            <a:ext cx="234779" cy="811686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DB613-1909-314A-BBD1-A952E51C1103}"/>
              </a:ext>
            </a:extLst>
          </p:cNvPr>
          <p:cNvSpPr txBox="1"/>
          <p:nvPr/>
        </p:nvSpPr>
        <p:spPr>
          <a:xfrm>
            <a:off x="10206681" y="4929101"/>
            <a:ext cx="198531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Current Results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9860775-851E-4546-A0DC-8D0E2E08E3E0}"/>
              </a:ext>
            </a:extLst>
          </p:cNvPr>
          <p:cNvSpPr/>
          <p:nvPr/>
        </p:nvSpPr>
        <p:spPr>
          <a:xfrm>
            <a:off x="9885404" y="2498207"/>
            <a:ext cx="234779" cy="2061435"/>
          </a:xfrm>
          <a:prstGeom prst="rightBrac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03249-40D1-3146-AD66-BAD329FE1611}"/>
              </a:ext>
            </a:extLst>
          </p:cNvPr>
          <p:cNvSpPr txBox="1"/>
          <p:nvPr/>
        </p:nvSpPr>
        <p:spPr>
          <a:xfrm>
            <a:off x="10206681" y="3344258"/>
            <a:ext cx="198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Past Results</a:t>
            </a:r>
          </a:p>
        </p:txBody>
      </p:sp>
    </p:spTree>
    <p:extLst>
      <p:ext uri="{BB962C8B-B14F-4D97-AF65-F5344CB8AC3E}">
        <p14:creationId xmlns:p14="http://schemas.microsoft.com/office/powerpoint/2010/main" val="396531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3D4E-398C-5B03-25C8-FECD75C1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Project: Conclusion and 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BBD4-D428-DD46-FC39-F7DAEA3C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cs typeface="Calibri"/>
              </a:rPr>
              <a:t>Conclusion: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We developed deep learning models using </a:t>
            </a:r>
            <a:r>
              <a:rPr lang="en-US" sz="2000" err="1">
                <a:ea typeface="+mn-lt"/>
                <a:cs typeface="+mn-lt"/>
              </a:rPr>
              <a:t>PyTorch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 panose="020F0502020204030204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Of all the ML models that we built, we see </a:t>
            </a:r>
            <a:r>
              <a:rPr lang="en-US" sz="2000" err="1">
                <a:ea typeface="+mn-lt"/>
                <a:cs typeface="+mn-lt"/>
              </a:rPr>
              <a:t>LightGBM</a:t>
            </a:r>
            <a:r>
              <a:rPr lang="en-US" sz="2000">
                <a:ea typeface="+mn-lt"/>
                <a:cs typeface="+mn-lt"/>
              </a:rPr>
              <a:t> and MLP performed the best.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ea typeface="Calibri"/>
                <a:cs typeface="Calibri"/>
              </a:rPr>
              <a:t>We fine-tuned our MLP using Hyper-parameter tuning and submitted the results to </a:t>
            </a:r>
            <a:r>
              <a:rPr lang="en-US" sz="2000" err="1">
                <a:ea typeface="Calibri"/>
                <a:cs typeface="Calibri"/>
              </a:rPr>
              <a:t>kaggle</a:t>
            </a:r>
            <a:r>
              <a:rPr lang="en-US" sz="2000">
                <a:ea typeface="Calibri"/>
                <a:cs typeface="Calibri"/>
              </a:rPr>
              <a:t> with public and private scores of 0.72408 and 0.72666 respectively.</a:t>
            </a:r>
          </a:p>
          <a:p>
            <a:pPr>
              <a:lnSpc>
                <a:spcPct val="150000"/>
              </a:lnSpc>
            </a:pPr>
            <a:r>
              <a:rPr lang="en-US" sz="2000">
                <a:cs typeface="Calibri"/>
              </a:rPr>
              <a:t>Next Steps:</a:t>
            </a:r>
            <a:endParaRPr lang="en-US" sz="2000">
              <a:ea typeface="Calibri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cs typeface="Calibri"/>
              </a:rPr>
              <a:t>The ideal next step would be to improve the deep learning model further using various neural networks such as Deep Neural Networks and Convolutional Neural Networks.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2E3EF5-45C5-57EF-F897-36C60588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656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8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BBD4-D428-DD46-FC39-F7DAEA3C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6702"/>
            <a:ext cx="10515600" cy="2729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>
                <a:cs typeface="Calibri"/>
              </a:rPr>
              <a:t> 			</a:t>
            </a:r>
            <a:r>
              <a:rPr lang="en-US" sz="7200">
                <a:solidFill>
                  <a:srgbClr val="C00000"/>
                </a:solidFill>
                <a:cs typeface="Calibri"/>
              </a:rPr>
              <a:t>Thank You!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2E3EF5-45C5-57EF-F897-36C60588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656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CA91-5B46-507C-5404-79B212B4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971315"/>
          </a:xfrm>
        </p:spPr>
        <p:txBody>
          <a:bodyPr anchor="b">
            <a:normAutofit/>
          </a:bodyPr>
          <a:lstStyle/>
          <a:p>
            <a:r>
              <a:rPr lang="en-US" sz="4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2D1F-9A00-CCEC-F806-04BF7A1F7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8" y="1570434"/>
            <a:ext cx="8898650" cy="4316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/>
              <a:t>Team Profile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/>
              <a:t>Four P's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/>
              <a:t>Final Project : Feature Selection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/>
              <a:t>Final Project : Hyperparameter Tuning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>
                <a:ea typeface="+mn-lt"/>
                <a:cs typeface="+mn-lt"/>
              </a:rPr>
              <a:t>Final Project : </a:t>
            </a:r>
            <a:r>
              <a:rPr lang="en-US" sz="2400" err="1"/>
              <a:t>PyTorch</a:t>
            </a:r>
            <a:r>
              <a:rPr lang="en-US" sz="2400"/>
              <a:t> Deep Learning Models</a:t>
            </a: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/>
              <a:t>Results and Discussion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/>
              <a:t>Conclusion and Next Steps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endParaRPr lang="en-US" sz="24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25E968-13CA-8080-14FE-1F62070F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862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6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A9F6-A878-1B97-0D27-D47448DC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Team Members: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E6B8B8-C4F9-2DF0-02D6-3C4AC64E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634244"/>
            <a:ext cx="4816589" cy="309544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/>
              <a:t>Sai Prajwal Reddy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/>
              <a:t>Aditya Shekhar </a:t>
            </a:r>
            <a:r>
              <a:rPr lang="en-US" sz="2400" err="1"/>
              <a:t>Camarushy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/>
              <a:t>Pradeep Reddy </a:t>
            </a:r>
            <a:r>
              <a:rPr lang="en-US" sz="2400" err="1"/>
              <a:t>Rokkam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r>
              <a:rPr lang="en-US" sz="2400">
                <a:ea typeface="+mn-lt"/>
                <a:cs typeface="+mn-lt"/>
              </a:rPr>
              <a:t>Sri Veera </a:t>
            </a:r>
            <a:r>
              <a:rPr lang="en-US" sz="2400" err="1">
                <a:ea typeface="+mn-lt"/>
                <a:cs typeface="+mn-lt"/>
              </a:rPr>
              <a:t>Sesha</a:t>
            </a:r>
            <a:r>
              <a:rPr lang="en-US" sz="2400">
                <a:ea typeface="+mn-lt"/>
                <a:cs typeface="+mn-lt"/>
              </a:rPr>
              <a:t> Sai Bhavik </a:t>
            </a:r>
            <a:r>
              <a:rPr lang="en-US" sz="2400" err="1">
                <a:ea typeface="+mn-lt"/>
                <a:cs typeface="+mn-lt"/>
              </a:rPr>
              <a:t>Kollipara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 panose="05020102010507070707" pitchFamily="18" charset="2"/>
              <a:buChar char="•"/>
            </a:pPr>
            <a:endParaRPr lang="en-US" sz="24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EBCCD0-FDD4-62DD-3AF0-900CCA9B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22" y="1791941"/>
            <a:ext cx="5204085" cy="327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B02C4-A1CE-A855-4623-45831E67A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862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9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B9F-9541-07B9-6437-F44DC8DA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P's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8B4F-45F8-E60F-A318-11CD1C8D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86"/>
            <a:ext cx="10515600" cy="490718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/>
              <a:t>Past:</a:t>
            </a:r>
          </a:p>
          <a:p>
            <a:pPr marL="800100" lvl="1" indent="-342900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>
                <a:ea typeface="+mn-lt"/>
                <a:cs typeface="+mn-lt"/>
              </a:rPr>
              <a:t>We selected the project Home Credit Default Risk, in which we predict whether a client will repay a loan with high accuracy using telco, transactional data, payment behavior etc.,</a:t>
            </a:r>
          </a:p>
          <a:p>
            <a:pPr marL="800100" lvl="1" indent="-342900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>
                <a:cs typeface="Calibri"/>
              </a:rPr>
              <a:t>In phase-1 and phase 2, we performed EDA and built models using logistic regression, Decision Trees and Gradient Boosting Algorithms like Light GBM and </a:t>
            </a:r>
            <a:r>
              <a:rPr lang="en-US" err="1">
                <a:cs typeface="Calibri"/>
              </a:rPr>
              <a:t>XGBoost</a:t>
            </a:r>
            <a:endParaRPr lang="en-US">
              <a:cs typeface="Calibri"/>
            </a:endParaRPr>
          </a:p>
          <a:p>
            <a:pPr marL="342900" indent="-342900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/>
              <a:t>Present:</a:t>
            </a:r>
            <a:endParaRPr lang="en-US">
              <a:ea typeface="Calibri"/>
              <a:cs typeface="Calibri"/>
            </a:endParaRPr>
          </a:p>
          <a:p>
            <a:pPr marL="800100" lvl="1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/>
              <a:t>We have selected more relevant features and took care of missing values using imputation and also worked on anomalies in the data</a:t>
            </a:r>
            <a:endParaRPr lang="en-US">
              <a:ea typeface="Calibri"/>
              <a:cs typeface="Calibri"/>
            </a:endParaRPr>
          </a:p>
          <a:p>
            <a:pPr marL="800100" lvl="1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>
                <a:ea typeface="+mn-lt"/>
                <a:cs typeface="+mn-lt"/>
              </a:rPr>
              <a:t>We implemented a Deep Learning Model (MLP) in </a:t>
            </a:r>
            <a:r>
              <a:rPr lang="en-US" err="1">
                <a:ea typeface="+mn-lt"/>
                <a:cs typeface="+mn-lt"/>
              </a:rPr>
              <a:t>PyTorch</a:t>
            </a:r>
            <a:r>
              <a:rPr lang="en-US">
                <a:ea typeface="+mn-lt"/>
                <a:cs typeface="+mn-lt"/>
              </a:rPr>
              <a:t>. We tuned the hyperparameters of the model and, visualized the performance metrics using </a:t>
            </a:r>
            <a:r>
              <a:rPr lang="en-US" err="1">
                <a:ea typeface="+mn-lt"/>
                <a:cs typeface="+mn-lt"/>
              </a:rPr>
              <a:t>TensorBoard</a:t>
            </a:r>
            <a:endParaRPr lang="en-US">
              <a:cs typeface="Calibri"/>
            </a:endParaRPr>
          </a:p>
          <a:p>
            <a:pPr marL="800100" lvl="1">
              <a:lnSpc>
                <a:spcPct val="160000"/>
              </a:lnSpc>
              <a:buFont typeface="Arial" panose="05020102010507070707" pitchFamily="18" charset="2"/>
              <a:buChar char="•"/>
            </a:pPr>
            <a:endParaRPr lang="en-US">
              <a:cs typeface="Calibri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D05E6EE-5FFD-B874-9212-E7D01F48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862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5CEA-32B1-470F-4A69-5FEA83BE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Four P's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5F95-C597-4351-0FBC-5F63E9976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96"/>
            <a:ext cx="1051560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/>
              <a:t>Planned</a:t>
            </a:r>
          </a:p>
          <a:p>
            <a:pPr lvl="1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/>
              <a:t>As a stretch goal,  we would develop and implement new multitask loss function in </a:t>
            </a:r>
            <a:r>
              <a:rPr lang="en-US" err="1"/>
              <a:t>PyTorch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pPr lvl="1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/>
              <a:t>We will build another </a:t>
            </a:r>
            <a:r>
              <a:rPr lang="en-US" err="1"/>
              <a:t>PyTorch</a:t>
            </a:r>
            <a:r>
              <a:rPr lang="en-US"/>
              <a:t> model for regression  (using a multilayer perceptron (MLP)) with at least one target value corresponding to, say, the length of time or percentage of repayment period before the borrower defaults</a:t>
            </a:r>
          </a:p>
          <a:p>
            <a:pPr lvl="1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>
                <a:ea typeface="+mn-lt"/>
                <a:cs typeface="+mn-lt"/>
              </a:rPr>
              <a:t>We will also build a multi-headed load default system using the OOP API in </a:t>
            </a:r>
            <a:r>
              <a:rPr lang="en-US" err="1">
                <a:ea typeface="+mn-lt"/>
                <a:cs typeface="+mn-lt"/>
              </a:rPr>
              <a:t>PyTorch</a:t>
            </a:r>
            <a:r>
              <a:rPr lang="en-US">
                <a:ea typeface="+mn-lt"/>
                <a:cs typeface="+mn-lt"/>
              </a:rPr>
              <a:t> with a combined loss function: CXE + MSE</a:t>
            </a:r>
          </a:p>
          <a:p>
            <a:pPr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/>
              <a:t>Problems:</a:t>
            </a:r>
          </a:p>
          <a:p>
            <a:pPr lvl="1">
              <a:lnSpc>
                <a:spcPct val="160000"/>
              </a:lnSpc>
              <a:buFont typeface="Arial" panose="05020102010507070707" pitchFamily="18" charset="2"/>
              <a:buChar char="•"/>
            </a:pPr>
            <a:r>
              <a:rPr lang="en-US">
                <a:cs typeface="Calibri" panose="020F0502020204030204"/>
              </a:rPr>
              <a:t>We did not observe a significant improvement of AUC scores for the MLP model when compared to Gradient Boosting Algorithms</a:t>
            </a:r>
          </a:p>
          <a:p>
            <a:pPr lvl="1">
              <a:lnSpc>
                <a:spcPct val="160000"/>
              </a:lnSpc>
              <a:buFont typeface="Arial" panose="05020102010507070707" pitchFamily="18" charset="2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30CEF-8194-7330-93D8-F41DED54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56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0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9D57-26F1-38FA-512F-48BF0ECD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Project: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2203-7A1F-62CA-637F-A207DF17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86"/>
            <a:ext cx="10515600" cy="4731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cs typeface="Calibri"/>
              </a:rPr>
              <a:t>The main object of the project is to predict whether a given customer can repay a given loan using the data sources that has been provided from Kaggle.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cs typeface="Calibri"/>
              </a:rPr>
              <a:t>We use data like previous credit information, type of credit, remaining days for repaying the previous credit, the payments made, the previous application details and much more.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cs typeface="Calibri"/>
              </a:rPr>
              <a:t>We use both the numerical data like credit taken etc. and categorical data like gender, contract type by Label Encoding the categorical variables. We then use EDA and then build a proper dataset that can be used for building a good machine learning model.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E046BD3-B4FA-DDE5-737D-5EB031D1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56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1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20D5-348E-10FE-B7A1-BF9E9438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Final Project: Modelling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7191-47C8-5776-1CF7-A0084C62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86"/>
            <a:ext cx="10515600" cy="473165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 developed a Multilayer Perceptron model (MLP) for binary classification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The model predicts the probability of class 1 by using the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>
              <a:lnSpc>
                <a:spcPct val="200000"/>
              </a:lnSpc>
            </a:pPr>
            <a:r>
              <a:rPr lang="en-US" dirty="0"/>
              <a:t>One of the important steps of data preparation is embedding which is a better representation of categorical column values as N-dimensional vector instead of single integer</a:t>
            </a:r>
          </a:p>
          <a:p>
            <a:pPr>
              <a:lnSpc>
                <a:spcPct val="200000"/>
              </a:lnSpc>
            </a:pPr>
            <a:r>
              <a:rPr lang="en-US" dirty="0"/>
              <a:t>Our model was trained on 70% of the data, and the remaining 30% was used for validation</a:t>
            </a:r>
          </a:p>
          <a:p>
            <a:pPr>
              <a:lnSpc>
                <a:spcPct val="200000"/>
              </a:lnSpc>
            </a:pPr>
            <a:r>
              <a:rPr lang="en-US" dirty="0"/>
              <a:t>We optimized the model using stochastic gradient descent, and leveraged the binary cross-entropy loss metric</a:t>
            </a:r>
          </a:p>
          <a:p>
            <a:pPr>
              <a:lnSpc>
                <a:spcPct val="200000"/>
              </a:lnSpc>
            </a:pPr>
            <a:r>
              <a:rPr lang="en-US" dirty="0"/>
              <a:t>Finally, the model performance was evaluated on the test dataset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F5DA6A-EE09-FF55-F8F2-951A7C0C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56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9281-202D-7F46-1F25-10D252C7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Project : Feature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661E-41DD-7FC4-63E4-F76411BF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this phase, we have worked on creating some new features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following are the features we engineered :</a:t>
            </a:r>
            <a:endParaRPr lang="en-US"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800" err="1">
                <a:ea typeface="+mn-lt"/>
                <a:cs typeface="+mn-lt"/>
              </a:rPr>
              <a:t>total_amt_req_credit_bureau</a:t>
            </a:r>
            <a:endParaRPr lang="en-US" sz="2800" err="1"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800" err="1">
                <a:ea typeface="+mn-lt"/>
                <a:cs typeface="+mn-lt"/>
              </a:rPr>
              <a:t>has_job</a:t>
            </a:r>
            <a:endParaRPr lang="en-US" sz="2800" err="1"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800" err="1">
                <a:ea typeface="+mn-lt"/>
                <a:cs typeface="+mn-lt"/>
              </a:rPr>
              <a:t>has_children</a:t>
            </a:r>
            <a:endParaRPr lang="en-US" sz="2800" err="1"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800" err="1">
                <a:ea typeface="+mn-lt"/>
                <a:cs typeface="+mn-lt"/>
              </a:rPr>
              <a:t>cluster_days_employed</a:t>
            </a:r>
            <a:endParaRPr lang="en-US" sz="2800" err="1"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800" err="1">
                <a:ea typeface="+mn-lt"/>
                <a:cs typeface="+mn-lt"/>
              </a:rPr>
              <a:t>house_variables_sum</a:t>
            </a:r>
            <a:endParaRPr lang="en-US" sz="2800" err="1">
              <a:ea typeface="Calibri"/>
              <a:cs typeface="Calibri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7E9E80-1721-B44B-6C1D-78AAF59A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56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2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20D5-348E-10FE-B7A1-BF9E9438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Final Project: </a:t>
            </a:r>
            <a:r>
              <a:rPr lang="en-US" err="1">
                <a:ea typeface="+mj-lt"/>
                <a:cs typeface="+mj-lt"/>
              </a:rPr>
              <a:t>TensorBoard</a:t>
            </a:r>
            <a:r>
              <a:rPr lang="en-US">
                <a:ea typeface="+mj-lt"/>
                <a:cs typeface="+mj-lt"/>
              </a:rPr>
              <a:t> Visualization</a:t>
            </a: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44E09BCC-A98B-7500-D643-E348FC85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531" y="1592942"/>
            <a:ext cx="9225736" cy="4679421"/>
          </a:xfr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F5DA6A-EE09-FF55-F8F2-951A7C0C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656" y="540656"/>
            <a:ext cx="1052287" cy="10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877</Words>
  <Application>Microsoft Office PowerPoint</Application>
  <PresentationFormat>Widescreen</PresentationFormat>
  <Paragraphs>88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Applied Machine Learning (CSCI-P 556) Final Project: Home Credit Default Risk- Phase III</vt:lpstr>
      <vt:lpstr>Contents</vt:lpstr>
      <vt:lpstr>Team Members:</vt:lpstr>
      <vt:lpstr>Four P's</vt:lpstr>
      <vt:lpstr>Four P's</vt:lpstr>
      <vt:lpstr>Final Project: Description</vt:lpstr>
      <vt:lpstr>Final Project: Modelling Pipelines</vt:lpstr>
      <vt:lpstr>Final Project : Feature Engineering</vt:lpstr>
      <vt:lpstr>Final Project: TensorBoard Visualization</vt:lpstr>
      <vt:lpstr>Final Project : Hyperparameter Tuning</vt:lpstr>
      <vt:lpstr>Final Project: MLP and Past Results</vt:lpstr>
      <vt:lpstr>Final Project: Conclusion and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Camarushy, Aditya Shekhar</cp:lastModifiedBy>
  <cp:revision>2</cp:revision>
  <dcterms:created xsi:type="dcterms:W3CDTF">2022-04-12T18:10:18Z</dcterms:created>
  <dcterms:modified xsi:type="dcterms:W3CDTF">2022-05-01T05:19:20Z</dcterms:modified>
</cp:coreProperties>
</file>