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hubspot.com/marketing/twitter-usage-stats#sm.00000eeht7dbyadg5q2b9glpdeia1" TargetMode="External"/><Relationship Id="rId4" Type="http://schemas.openxmlformats.org/officeDocument/2006/relationships/hyperlink" Target="https://blog.hubspot.com/marketing/twitter-usage-stats#sm.00000eeht7dbyadg5q2b9glpdeia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albook.nytimes.com/2009/11/23/a-friends-tweet-could-be-an-ad/" TargetMode="External"/><Relationship Id="rId4" Type="http://schemas.openxmlformats.org/officeDocument/2006/relationships/hyperlink" Target="https://dealbook.nytimes.com/2009/11/23/a-friends-tweet-could-be-an-ad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52050" y="473300"/>
            <a:ext cx="8520600" cy="224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Identifying ‘Influencers’ on Twitter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E. Bakshy, J. Hofman, W. Mason, and D. Watt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Proceedings of the fourth ACM International Conference on Web Search and Data Mining, 2011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92400" y="31973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Bhavika Tekwani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1: Computing Influence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066525"/>
            <a:ext cx="8520600" cy="35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Calculate the influence score for a given tweet containing a URL by tracking the diffusion of the URL from its origin through the follower graph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This is a diffusion event or cascade. We track it till it ends.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Temporality is a factor: if A posts the URL before B and was the only friend of B’s to post it, we say A influenced B to share the URL.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If B has more than one friend who shared the URL, we divide the credit.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Policies: primacy, split influence, last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914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1: Computing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902250"/>
            <a:ext cx="8520600" cy="37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disjoint influence trees for every initial posting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The number of users in the influence tree or cascade defines the influence score for every seed.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Calculate the influence score based on all 3 previous measures - primacy, last influence, split influence. The values differ for all 3 measures but qualitatively, the findings are identical.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Important: retweets and reposts are both counted as actions based on influence. This may attribute independent events to influence.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1: Computing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988475"/>
            <a:ext cx="8520600" cy="25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b="1" lang="en" sz="2000"/>
              <a:t>Limitations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No measure of clickthrough rate on the content diffused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Reposts are a narrow measure of influence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Does not capture any other influence - change in purchasing behavior, political opinion, etc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“Influencer” is defined in the context of marketing and advertising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38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83600"/>
            <a:ext cx="8520600" cy="25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How can a marketer identify an influencer to have them seed a word-of-mouth campaign?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accent5"/>
                </a:solidFill>
              </a:rPr>
              <a:t>By predicting influence!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We need to identify attributes that consistently predict influence.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38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988475"/>
            <a:ext cx="8520600" cy="35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Observations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/>
              <a:t>The distribution of cascades follows power law.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/>
              <a:t>The average cascade size is 1.14 and median is 1.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/>
              <a:t>The deepest cascades propagates 9 generations from the origin.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/>
              <a:t>Most URLs are not reposted at all.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/>
              <a:t>Even moderately sized cascades are extremely rare.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84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66075" y="942250"/>
            <a:ext cx="8520600" cy="27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Aggregate all URL posts by user , individual influence is the average size of all cascades for which the user was a seed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Use a regression tree model with greedy optimization to predict influence score between 0 and 1.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Folded cross-validation is used to terminate partitioning and prevent overfitting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Attributes for the regression tree model were seed user attributes and their past influence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Seed user attributes: followers, friends, tweets, date of joining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Past influence of seed users: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1) average, minimum and maximum total influence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2) average, minimum and maximum local influence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27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Local influence: average no. of reposts by the seed user’s immediate followers in the first month of observation data (train).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Total influence: average no. of reposts over an entire cascade in the same month.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Followers, friends, no of tweets and influence were log-transformed to account for their skewed distributions.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2: Predicting Individual Influence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57975" y="10726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Results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Past local influence is the most informative measure of influence.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of followers is also a good indicator of influence.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The prediction of the average value of influence at each division of the regression tree is quite accurate, R</a:t>
            </a:r>
            <a:r>
              <a:rPr baseline="30000" lang="en"/>
              <a:t>2</a:t>
            </a:r>
            <a:r>
              <a:rPr lang="en"/>
              <a:t> = 0.98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However, actual model fit is poor, R</a:t>
            </a:r>
            <a:r>
              <a:rPr baseline="30000" lang="en"/>
              <a:t>2</a:t>
            </a:r>
            <a:r>
              <a:rPr lang="en"/>
              <a:t> = 0.34. Large cascades are too rare for even an influencer with high local influence and no of followers to be successful.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003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902250"/>
            <a:ext cx="8520600" cy="22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influence does not account for nature of content being shared.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Assumption: certain types of content is more likely to be shared than other content - for e.g., YouTube videos &gt; news articles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Can we predict the cascade size based on the content &amp; user attributes?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070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50725" y="870825"/>
            <a:ext cx="8520600" cy="35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Twitter has 313M monthly active users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1B unique page visits to sites through embedded tweets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31% of tweets contain a link</a:t>
            </a:r>
            <a:r>
              <a:rPr baseline="30000" lang="en"/>
              <a:t>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55% of tweets contain a photo</a:t>
            </a:r>
            <a:r>
              <a:rPr baseline="30000" lang="en"/>
              <a:t>1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700"/>
              <a:t>Twitter is used for social networking, advertising, news dissipation, community building, social organizing.</a:t>
            </a:r>
            <a:r>
              <a:rPr baseline="30000" lang="en"/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/>
              <a:t>References: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chemeClr val="accent5"/>
                </a:solidFill>
              </a:rPr>
              <a:t>[1]</a:t>
            </a:r>
            <a:r>
              <a:rPr baseline="30000" lang="en"/>
              <a:t> </a:t>
            </a:r>
            <a:r>
              <a:rPr baseline="30000" lang="en" u="sng">
                <a:solidFill>
                  <a:schemeClr val="accent5"/>
                </a:solidFill>
                <a:hlinkClick r:id="rId3"/>
              </a:rPr>
              <a:t>HubSpot - How the World Uses Twitter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 </a:t>
            </a: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22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88702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Select 1000 URLs for this process and filter spam or non-English URLs.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Bin all the URLs into 10 bins, the top bin (10) contains the 100 largest cascades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Randomly sample 100 URLs from each of the other remaining bins.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Hire human classifiers from Amazon’s Mechanical Turk to visit URLs and classify them as - “Spam/Not Spam/Unsure”, “Media Sharing/ Social Networking, Blog/Forum, News/Mass Media or Other”.	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Ask them to rate how broadly relevant the site was (0-100 scale)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836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81950" y="839625"/>
            <a:ext cx="8520600" cy="31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Rate the site based on the ‘interestingness’ on a 7-point Likert scale.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Rate how positive the site made them feel on the same scale.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Indicate whether they would share the URL on email, Twitter, IM, Facebook or Digg.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To ensure reliability, have each URL be rated on these aspects </a:t>
            </a:r>
            <a:r>
              <a:rPr b="1" lang="en"/>
              <a:t>thrice. 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After excluding spam or non-English links, there were 795 URLs left.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14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941650"/>
            <a:ext cx="8520600" cy="36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Observations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Content that is more interesting tends to generate larger cascades on average and elicits positive feelings.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Certain types of content spreads more widely, for e.g., lifestyle articles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URLs associated with 	shareable media and social networking tend to spread more than URLs from news sites.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9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637250"/>
            <a:ext cx="8520600" cy="40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So are content features more useful in predicting individual influence?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fit a second regression tree model involving user features from the previous experiment and content features.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Content features are: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rated interestingness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perceived interesting to an average person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rated positive feeling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willingness to share via email, Twitter, IM, etc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Indicator variables for type of URL (media/social network, blog, news/mass media)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Indicator variable for content category (lifestyle, tech, sports, etc)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1914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The Role of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863600"/>
            <a:ext cx="8520600" cy="312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including content, the fit of the model did not improve.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Due to the size of this train set compared to the previous one and because we’re predicting the influence at the post level, there is a slight decrease in fit and calibration.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skewed distribution of successful diffusion events compared to the large number of failed events makes it hard to identify true successes.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Targeting Strategies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Past local influence and no. of followers can be used to predict average future influence.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 marketer might consider hiring several average users for a small fee as opposed to a single influencer for a large fee. Is this plausible? 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09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Targeting Strategies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Consider a cost function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c</a:t>
            </a:r>
            <a:r>
              <a:rPr baseline="-25000" lang="en"/>
              <a:t>i</a:t>
            </a:r>
            <a:r>
              <a:rPr lang="en"/>
              <a:t> = c</a:t>
            </a:r>
            <a:r>
              <a:rPr baseline="-25000" lang="en"/>
              <a:t>a</a:t>
            </a:r>
            <a:r>
              <a:rPr lang="en"/>
              <a:t> + f</a:t>
            </a:r>
            <a:r>
              <a:rPr baseline="-25000" lang="en"/>
              <a:t>i</a:t>
            </a:r>
            <a:r>
              <a:rPr lang="en"/>
              <a:t>c</a:t>
            </a:r>
            <a:r>
              <a:rPr baseline="-25000" lang="en"/>
              <a:t>f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baseline="-25000" lang="en"/>
              <a:t>	</a:t>
            </a:r>
            <a:r>
              <a:rPr lang="en"/>
              <a:t>c</a:t>
            </a:r>
            <a:r>
              <a:rPr baseline="-25000" lang="en"/>
              <a:t>a</a:t>
            </a:r>
            <a:r>
              <a:rPr lang="en"/>
              <a:t> represents a fixed acquisition cost per individual i</a:t>
            </a:r>
          </a:p>
          <a:p>
            <a:pPr indent="0" lvl="0" marL="45720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baseline="-25000" lang="en"/>
              <a:t>f  </a:t>
            </a:r>
            <a:r>
              <a:rPr lang="en"/>
              <a:t>represents a cost per follower. </a:t>
            </a:r>
          </a:p>
          <a:p>
            <a:pPr indent="0" lvl="0" marL="45720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assume c</a:t>
            </a:r>
            <a:r>
              <a:rPr baseline="-25000" lang="en"/>
              <a:t>f </a:t>
            </a:r>
            <a:r>
              <a:rPr lang="en"/>
              <a:t> = $0.01 based on news about paid tweets</a:t>
            </a:r>
            <a:r>
              <a:rPr baseline="30000" lang="en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>
                <a:solidFill>
                  <a:schemeClr val="accent5"/>
                </a:solidFill>
              </a:rPr>
              <a:t>[2] </a:t>
            </a:r>
            <a:r>
              <a:rPr lang="en" u="sng">
                <a:solidFill>
                  <a:schemeClr val="hlink"/>
                </a:solidFill>
                <a:hlinkClick r:id="rId3"/>
              </a:rPr>
              <a:t>NYTimes: “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A Friend’s Tweet Could Be an Ad”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2938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Targeting Strategies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78050" y="957800"/>
            <a:ext cx="8766000" cy="37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convenience, we write the cost function as: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baseline="-25000" lang="en"/>
              <a:t>a </a:t>
            </a:r>
            <a:r>
              <a:rPr lang="en"/>
              <a:t> = α c</a:t>
            </a:r>
            <a:r>
              <a:rPr baseline="-25000" lang="en"/>
              <a:t>f 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When α is small, the cost function is biased towards individuals with a small number of followers - average users who are numerous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large value of α tends to favour influencers with a large number of followers.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Since </a:t>
            </a:r>
            <a:r>
              <a:rPr lang="en"/>
              <a:t>c</a:t>
            </a:r>
            <a:r>
              <a:rPr baseline="-25000" lang="en"/>
              <a:t>a </a:t>
            </a:r>
            <a:r>
              <a:rPr lang="en"/>
              <a:t>varies based on α, there is a tradeoff to be made between the average users and influencers hired for seeding.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070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‘Influence’ in social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814850"/>
            <a:ext cx="8734500" cy="34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Influence: information reaching large populations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Potential to influence public opinion, adoption of innovations, new product market share, brand awareness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Influencers:  individuals who disproportionately affect the likelihood of information spreading broadly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Historically, the assumption under every measure of social influence has been uniform mixing i.e., individuals interact directly.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38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‘Influence’ in social networks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926050"/>
            <a:ext cx="8520600" cy="36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Diffusion models are now studied on networks that restrict the set of possible interactions.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What are interactions?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Facebook: comments, likes, shares, etc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Twitter: retweets, mentions, favourites (now likes)   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Twitter has a broadcast based structure - you choose who you listen 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"/>
              <a:t>Twitter provides an environment to study diffusion processes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22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Measuring Influence on Twitter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900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Influence (user): a user’s ability to post URLs which diffuse through the follower graph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Restricted to users who “seed” content - original posters of content that they have not received through their follower graph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Influence (tweet): no. of users who retweet the URL and this can be traced back to the original poster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Build a model to predict influence based on the user’s attributes (following, followers, activity) and evaluate the utility of this model.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304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980675"/>
            <a:ext cx="8520600" cy="35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Kwak et al. examine influence and diffusion through a comparison of 3 measures - no. of followers, page rank and no. of retweets. Ranking of influential users changes based on the measure.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 et al. - no of followers, no of mentions and no of retweets. A high number of followers is not necessarily a big factor towards high influence. 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Weng et al. - compared no of followers and page rank with a modified page -rank measure accounting for topic/content. Influence depends on the measure.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085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Problem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42925" y="1073775"/>
            <a:ext cx="8520600" cy="21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Predict influence, not just identify it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Study the effect of content on diffusion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Consider average users, not just the most influential as defined by network metrics (followers, RTs, mentions, etc)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680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949450"/>
            <a:ext cx="8520600" cy="35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1.03B tweets from September 13, 2009 - November 15, 2009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Excluded October 14-16, 2009 because of intermittent Twitter API outages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Extracted 90M tweets which contained bit.ly URLs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Further reduced to 87M tweets which were ‘seed’ URLs - posted by a user who was not following any other user who had shared the same URL.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of 74M seeds - posted by active users in both first and second months of the data collection period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1.6M seed users identified, each seeded 46.33 bit.ly URLs on an average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070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910425"/>
            <a:ext cx="8520600" cy="3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Now, crawl the follower graph for 1.6M seed users - find users who broadcast at least one URL in the same 2 month period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Crawling this one-way directed chain of followers led to 56M users and 1.7B edges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of followers and following (‘friends’) is highly skewed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active users selected - not representative of the general Twitter follower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Active users tend to have more followers than the average user.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