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698BE7-EC0E-44A5-98A6-8F536189F404}">
  <a:tblStyle styleId="{0E698BE7-EC0E-44A5-98A6-8F536189F4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CNN_2 Layer, best learning rate = 0.001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ResNet-18 (pretrained), best learning rate = 1e-05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ResNet-18 (finetuned), best learning rate = 0.001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mathworks.com/company/newsletters/articles/creating-computer-vision-and-machine-learning-algorithms-that-can-analyze-works-of-art.html" TargetMode="External"/><Relationship Id="rId4" Type="http://schemas.openxmlformats.org/officeDocument/2006/relationships/hyperlink" Target="http://web.fsktm.um.edu.my/~cschan/doc/ICIP201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4.png"/><Relationship Id="rId9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279050" y="706800"/>
            <a:ext cx="6966300" cy="1939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Artist Recognition for Fine Art Paintings with Deep Learning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6163800" cy="91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Bhavika Tekwani, Jaecheon Jeong, Melanie Baker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CNN-Keras/Tensorflow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7900" y="1317675"/>
            <a:ext cx="8368200" cy="37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an 18 layer CNN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 is based off a network that performed classification well for the CIFAR-10 dataset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Starts with a series of Convolutions followed by Max Pooling and Dropout layers which feed into a fully connected network that ends with a softmax layer to classify the images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only data augmentation used was horizontal flipping of images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~3.5 hours to train 15 classes/360 images</a:t>
            </a:r>
          </a:p>
          <a:p>
            <a:pPr indent="-317500" lvl="2" marL="1371600">
              <a:spcBef>
                <a:spcPts val="0"/>
              </a:spcBef>
              <a:buSzPts val="1400"/>
              <a:buChar char="■"/>
            </a:pPr>
            <a:r>
              <a:rPr lang="en"/>
              <a:t>Used batch size of 15, 100 epochs and images were resized 210x140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000" y="3666950"/>
            <a:ext cx="4691500" cy="1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2 layer CNN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7900" y="1345450"/>
            <a:ext cx="8368200" cy="372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CNN with only 2 convolutional layers built using PyTorch.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Resized image to 32 * 32. No other transformations.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Architecture: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5" name="Shape 145"/>
          <p:cNvGraphicFramePr/>
          <p:nvPr/>
        </p:nvGraphicFramePr>
        <p:xfrm>
          <a:off x="2836425" y="2194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{0E698BE7-EC0E-44A5-98A6-8F536189F404}</a:tableStyleId>
              </a:tblPr>
              <a:tblGrid>
                <a:gridCol w="4108075"/>
              </a:tblGrid>
              <a:tr h="306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                                               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Layer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Conv2D [in=3, out=6, kernel=5, stride = 1, padding = 0]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MaxPool2D [kernel =2, stride = 2]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Conv2D [in=6, out=16, kernel=5, stride=1, padding=0]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Linear [in = 400, out = 120]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Linear [in = 120, out = 84]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Linear [in = 84, out = 15]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2 layer CNN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batch size as 4 and ran 100 epochs.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Varied learning rate from 1e-1 to 1e-5. 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Loss: cross entropy loss optimized using Stochastic Gradient Descent. 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50" y="2870875"/>
            <a:ext cx="74866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ResNet-18 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87900" y="160617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ResNet-18 is the simplest residual network, other variations are ResNet50, ResNet-101, ResNet-152, etc.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ResNet-18 did well on the ImageNet dataset with 1000 classes.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We attempt a transfer learning approach with ResNet-18 using the pretrained model in PyTorch.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ResNet-18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87900" y="1489825"/>
            <a:ext cx="63150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we use the pretrained ResNet-18 model. This is the transfer learning approach.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last layer is fully connected &amp; we modify it to give us a 15-class output instead of 1000 classes.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we fine tune the model by training it on our dataset. 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Images are resized to 224 * 224 to be compatible with the input sizes for ResNet-18.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750" y="229013"/>
            <a:ext cx="1909500" cy="468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4294967295" type="title"/>
          </p:nvPr>
        </p:nvSpPr>
        <p:spPr>
          <a:xfrm>
            <a:off x="387900" y="114400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601000" y="87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{0E698BE7-EC0E-44A5-98A6-8F536189F404}</a:tableStyleId>
              </a:tblPr>
              <a:tblGrid>
                <a:gridCol w="1947400"/>
                <a:gridCol w="1947400"/>
                <a:gridCol w="1947400"/>
                <a:gridCol w="1947400"/>
              </a:tblGrid>
              <a:tr h="476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91425" marL="91425"/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Support Vector Machine (SVM)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18.75%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Random Forest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38.33%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CNN - 2 Layer (PyTorch)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8.75%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76.56%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8.75%</a:t>
                      </a:r>
                    </a:p>
                  </a:txBody>
                  <a:tcPr marT="91425" marB="91425" marR="91425" marL="91425"/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CNN - 18 Layers (TF + Keras)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32%</a:t>
                      </a:r>
                    </a:p>
                  </a:txBody>
                  <a:tcPr marT="91425" marB="91425" marR="91425" marL="91425"/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ResNet-18 (pretrained)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63.7%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7.9%</a:t>
                      </a:r>
                    </a:p>
                  </a:txBody>
                  <a:tcPr marT="91425" marB="91425" marR="91425" marL="91425"/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Resnet-18 (fine tuned)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10.83%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53.26%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10.83%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Shape 176"/>
          <p:cNvGraphicFramePr/>
          <p:nvPr/>
        </p:nvGraphicFramePr>
        <p:xfrm>
          <a:off x="0" y="39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{0E698BE7-EC0E-44A5-98A6-8F536189F404}</a:tableStyleId>
              </a:tblPr>
              <a:tblGrid>
                <a:gridCol w="1208550"/>
                <a:gridCol w="443125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  <a:gridCol w="530150"/>
              </a:tblGrid>
              <a:tr h="633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Class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Model  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14</a:t>
                      </a:r>
                    </a:p>
                  </a:txBody>
                  <a:tcPr marT="91425" marB="91425" marR="91425" marL="91425"/>
                </a:tc>
              </a:tr>
              <a:tr h="991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Support Vector Machine (SVM)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2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Random Forest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83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CNN - 2 Layer (PyTorch)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79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CNN - 18 Layers (TF + Keras)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</a:t>
                      </a:r>
                    </a:p>
                  </a:txBody>
                  <a:tcPr marT="91425" marB="91425" marR="91425" marL="91425"/>
                </a:tc>
              </a:tr>
              <a:tr h="62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ResNet-18 (pretrained)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62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Resnet-18 (fine tuned)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7" name="Shape 177"/>
          <p:cNvCxnSpPr/>
          <p:nvPr/>
        </p:nvCxnSpPr>
        <p:spPr>
          <a:xfrm>
            <a:off x="695600" y="246850"/>
            <a:ext cx="27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>
            <a:off x="742650" y="378675"/>
            <a:ext cx="7800" cy="22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 &amp; Further Work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image transformations for deep learning approaches.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classification using genre as class label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Increase training dataset: add more images per class as Wikiart is rich in this regard.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87900" y="1267800"/>
            <a:ext cx="8368200" cy="340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[1]  A. Blessing and K. Wen, Using machine learning for identification of art paintings,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 Tech. Rep., 2010.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[2] B. Saleh and A. Elgammal, Large-scale classification of fine-art paintings: Learning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 the right metric on the right feature, ArXiv Prepr. ArXiv150500855, 2015.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[3] Y. Hong and J. Kim, Art Painting Identification using Convolutional Neural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 Network,  Int. J. Appl. Eng. Res., vol. 12, no. 4, pp. 532–539, 2017.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[4] Creating Computer Vision and Machine Learning Algorithms That Can Analyze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Works of Art - MATLAB &amp; Simulink. [Online].  Available: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https://www.mathworks.com/company/newsletters/articles/creating-computer-vision-and-machine-learning-algorithms-that-can-analyze-works-of-art.html</a:t>
            </a: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[Accessed: 18-Sep-2017].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[5]  Wei Ren Tan,  Chee Seng Chan, Hernan E. Aguirre and Kiyoshi Tanaka, Ceci n'est pas une pipe: {A} deep convolutional network for fine-art paintings classification. </a:t>
            </a:r>
            <a:r>
              <a:rPr lang="en" sz="11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http://web.fsktm.um.edu.my/~cschan/doc/ICIP2016.pdf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Description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Impressionist paintings by artist (multiclass classification).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Wikiart (27.6 GB) containing 27 genres.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classify paintings by artist in the Impressionism genre.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We extract a subset of 15 artists and 40 paintings per artist.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tagging of paintings by artist &amp; genre.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Authenticating paintings by artist.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Better search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&amp; Software Setup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i5 and i7 processors with 8 GB RAM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GPUs used for deep learning.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3.6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Scikit-learn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OpenCV2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PyTorch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Tensorflow &amp; Keras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Additionally, we used Git for source control.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traditional machine learning models (SVMs, Random Forests, etc) with Convolutional Neural Networks (CNNs).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subset of 15 artists &amp; 40 paintings for each.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60% of the data for training (360 images), 40% for test (240 images).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Compare methods in terms of accuracy metrics per class (artist), and overall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275" y="76200"/>
            <a:ext cx="4094050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449325" y="1622675"/>
            <a:ext cx="24210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 Baltatu</a:t>
            </a:r>
            <a:br>
              <a:rPr lang="en"/>
            </a:br>
            <a:r>
              <a:rPr lang="en"/>
              <a:t>Alfred Sisley</a:t>
            </a:r>
            <a:br>
              <a:rPr lang="en"/>
            </a:br>
            <a:r>
              <a:rPr lang="en"/>
              <a:t>Antoine Blanchard</a:t>
            </a:r>
            <a:br>
              <a:rPr lang="en"/>
            </a:br>
            <a:r>
              <a:rPr lang="en"/>
              <a:t>Arkhip Kuindzhi</a:t>
            </a:r>
            <a:br>
              <a:rPr lang="en"/>
            </a:br>
            <a:r>
              <a:rPr lang="en"/>
              <a:t>Armand Guillaumin</a:t>
            </a:r>
            <a:br>
              <a:rPr lang="en"/>
            </a:br>
            <a:r>
              <a:rPr lang="en"/>
              <a:t>Auguste Rodin</a:t>
            </a:r>
            <a:br>
              <a:rPr lang="en"/>
            </a:br>
            <a:r>
              <a:rPr lang="en"/>
              <a:t>Berthe Morisot</a:t>
            </a:r>
            <a:br>
              <a:rPr lang="en"/>
            </a:br>
            <a:r>
              <a:rPr lang="en"/>
              <a:t>Camille Pissarro</a:t>
            </a:r>
            <a:br>
              <a:rPr lang="en"/>
            </a:br>
            <a:r>
              <a:rPr lang="en"/>
              <a:t>Childe Hassam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534000" y="1622675"/>
            <a:ext cx="2686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Claude Monet</a:t>
            </a:r>
            <a:br>
              <a:rPr lang="en"/>
            </a:br>
            <a:r>
              <a:rPr lang="en"/>
              <a:t>Constantin Artachino</a:t>
            </a:r>
            <a:br>
              <a:rPr lang="en"/>
            </a:br>
            <a:r>
              <a:rPr lang="en"/>
              <a:t>Cornelis Vreedenburgh</a:t>
            </a:r>
            <a:br>
              <a:rPr lang="en"/>
            </a:br>
            <a:r>
              <a:rPr lang="en"/>
              <a:t>Edgar Degas</a:t>
            </a:r>
            <a:br>
              <a:rPr lang="en"/>
            </a:br>
            <a:r>
              <a:rPr lang="en"/>
              <a:t>Edouard Manet</a:t>
            </a:r>
            <a:br>
              <a:rPr lang="en"/>
            </a:br>
            <a:r>
              <a:rPr lang="en"/>
              <a:t>Eugene Boudin</a:t>
            </a:r>
            <a:br>
              <a:rPr lang="en"/>
            </a:br>
            <a:br>
              <a:rPr lang="en"/>
            </a:b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0" y="3178175"/>
            <a:ext cx="2000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450" y="3178163"/>
            <a:ext cx="2000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50" y="1670125"/>
            <a:ext cx="2000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6450" y="1673238"/>
            <a:ext cx="1990925" cy="132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272400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50" y="2162663"/>
            <a:ext cx="1721175" cy="12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475" y="1356300"/>
            <a:ext cx="1878025" cy="13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188838" y="2198575"/>
            <a:ext cx="730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239500" y="2162675"/>
            <a:ext cx="991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BRIGHT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9825" y="1370275"/>
            <a:ext cx="1878035" cy="139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248200" y="2198575"/>
            <a:ext cx="1190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SMOOTH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475" y="2998400"/>
            <a:ext cx="1878025" cy="139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090900" y="3874975"/>
            <a:ext cx="991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EMBOSS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5100" y="2998400"/>
            <a:ext cx="1847075" cy="139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148300" y="3874975"/>
            <a:ext cx="1082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CONTOUR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0775" y="2998400"/>
            <a:ext cx="1847075" cy="136867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7358100" y="3874975"/>
            <a:ext cx="991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BLUR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805247" y="2998400"/>
            <a:ext cx="150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Original Image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49625" y="1379212"/>
            <a:ext cx="1847075" cy="136868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652850" y="4640525"/>
            <a:ext cx="74898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Original Image : arkhip-kuindzhi’s painting, Red Sunset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224500" y="2198575"/>
            <a:ext cx="991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BRIGHT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SVM &amp; Random Forest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Feature selection : Recursive Elimination Feature Cross-Validated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                                       selection of the best number of features</a:t>
            </a:r>
          </a:p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Optimal Parameter Search : GridSearchCV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Questrial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Cross Validation : StratifiedKFold( 3 folds)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Train and Predict Model </a:t>
            </a:r>
          </a:p>
          <a:p>
            <a:pPr indent="-165100" lvl="1" marL="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Support Vector Machine </a:t>
            </a:r>
          </a:p>
          <a:p>
            <a:pPr indent="-165100" lvl="1" marL="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•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Random Forest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