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Questria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CEABA4-2963-4CA7-A225-07D4DBDFA791}">
  <a:tblStyle styleId="{15CEABA4-2963-4CA7-A225-07D4DBDFA7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estri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mathworks.com/company/newsletters/articles/creating-computer-vision-and-machine-learning-algorithms-that-can-analyze-works-of-art.html" TargetMode="External"/><Relationship Id="rId4" Type="http://schemas.openxmlformats.org/officeDocument/2006/relationships/hyperlink" Target="http://web.fsktm.um.edu.my/~cschan/doc/ICIP201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Pixe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372050" y="706800"/>
            <a:ext cx="6876300" cy="1939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Artist Recognition for Fine Art Paintings with Deep Learning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3049450"/>
            <a:ext cx="6163800" cy="91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Bhavika Tekwani, Jaecheon Jeong, Melanie Baker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CNN-Keras/Tensorflow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317675"/>
            <a:ext cx="8368200" cy="376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Developed an 18 layer CNN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Architecture is based off a network that performed classification well for the CIFAR-10 dataset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Starts with a series of Convolutions followed by Max Pooling and Dropout layers which feed into a fully connected network that ends with a softmax layer to classify the images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The only data augmentation used was horizontal flipping of images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Takes ~3.5 hours to train 15 classes/600 images</a:t>
            </a:r>
          </a:p>
          <a:p>
            <a:pPr indent="-317500" lvl="2" marL="1371600">
              <a:spcBef>
                <a:spcPts val="0"/>
              </a:spcBef>
              <a:buSzPct val="100000"/>
            </a:pPr>
            <a:r>
              <a:rPr lang="en"/>
              <a:t>Used batch size of 15, 100 epochs and images were resized 210x140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000" y="3666950"/>
            <a:ext cx="4691500" cy="1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2 layer CNN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345450"/>
            <a:ext cx="8368200" cy="372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 simple CNN with only 2 convolutional layers built using PyTorch.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Resized image to 32 * 32. No other transformations.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Architecture: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0" name="Shape 130"/>
          <p:cNvGraphicFramePr/>
          <p:nvPr/>
        </p:nvGraphicFramePr>
        <p:xfrm>
          <a:off x="2836425" y="2194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{15CEABA4-2963-4CA7-A225-07D4DBDFA791}</a:tableStyleId>
              </a:tblPr>
              <a:tblGrid>
                <a:gridCol w="4108075"/>
              </a:tblGrid>
              <a:tr h="306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                                               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Layer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7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Conv2D [in=3, out=6, kernel=5, stride = 1, padding = 0]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MaxPool2D [kernel =2, stride = 2]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7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Conv2D [in=6, out=16, kernel=5, stride=1, padding=0]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Linear [in = 400, out = 120]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Linear [in = 120, out = 84]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Linear [in = 84, out = 15]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2 layer CNN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Used batch size as 4 and ran 100 epochs.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Varied learning rate from 1e-1 to 1e-5. 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Loss: cross entropy loss optimized using Stochastic Gradient Descent. 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50" y="2870875"/>
            <a:ext cx="74866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ResNet-18 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87900" y="160617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ResNet-18 is the simplest residual network, other variations are ResNet50, ResNet-101, ResNet-152, etc.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ResNet-18 did well on the ImageNet dataset with 1000 classes.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/>
              <a:t>We attempt a transfer learning approach with ResNet-18 using the pretrained model in PyTorch.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ResNet-18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7900" y="1489825"/>
            <a:ext cx="63150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First, we use the pretrained ResNet-18 model. This is the transfer learning approach.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The last layer is fully connected &amp; we modify it to give us a 15-class output instead of 1000 classes.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Next, we fine tune the model by training it on our dataset. 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Images are resized to 224 * 224 to be compatible with the input sizes for ResNet-18.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750" y="229013"/>
            <a:ext cx="1909500" cy="468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 &amp; Further Work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Use better image transformations for deep learning approaches.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Attempt classification using genre as class label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/>
              <a:t>Increase training dataset per artist - widen the number of classes &amp; images per class as Wikipedia is rich in this regard.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87900" y="1267800"/>
            <a:ext cx="8368200" cy="340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[1]  A. Blessing and K. Wen, Using machine learning for identification of art paintings,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 Tech. Rep., 2010.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[2] B. Saleh and A. Elgammal, Large-scale classification of fine-art paintings: Learning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 the right metric on the right feature, ArXiv Prepr. ArXiv150500855, 2015.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[3] Y. Hong and J. Kim, Art Painting Identification using Convolutional Neural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 Network,  Int. J. Appl. Eng. Res., vol. 12, no. 4, pp. 532–539, 2017.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[4] Creating Computer Vision and Machine Learning Algorithms That Can Analyze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Works of Art - MATLAB &amp; Simulink. [Online].  Available: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https://www.mathworks.com/company/newsletters/articles/creating-computer-vision-and-machine-learning-algorithms-that-can-analyze-works-of-art.html</a:t>
            </a: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[Accessed: 18-Sep-2017].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[5]  Wei Ren Tan,  Chee Seng Chan, Hernan E. Aguirre and Kiyoshi Tanaka, Ceci n'est pas une pipe: {A} deep convolutional network for fine-art paintings classification. </a:t>
            </a:r>
            <a:r>
              <a:rPr lang="en" sz="11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http://web.fsktm.um.edu.my/~cschan/doc/ICIP2016.pdf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Description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Classify Impressionist paintings by artist (multiclass classification).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Dataset: Wikiart (27.6 GB) containing 27 genres.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We want to classify paintings by artist in the Impressionism genre.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/>
              <a:t>Subset of 15 artists and 40 paintings per artist.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Automatic tagging of paintings by artist &amp; genre.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Authenticating paintings by artist.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/>
              <a:t>Better search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&amp; Software Setup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Hardware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i5 and i7 processors with 8 GB RAM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No GPUs used for deep learning.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Software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Python 3.6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Scikit-learn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Pandas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OpenCV2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PyTorch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Tensorflow &amp; Keras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Additionally, we used Git for source control.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Compare traditional machine learning models (SVMs, Random Forests, etc) with Convolutional Neural Networks (CNNs).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Create a subset of 15 artists &amp; 40 paintings for each.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Use 60% of the data for training, 40% for test.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/>
              <a:t>Compare methods in terms of accuracy metrics per class (artist), and overall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962" y="76200"/>
            <a:ext cx="3971363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449325" y="1622675"/>
            <a:ext cx="24210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 Baltatu</a:t>
            </a:r>
            <a:br>
              <a:rPr lang="en"/>
            </a:br>
            <a:r>
              <a:rPr lang="en"/>
              <a:t>Alfred Sisley</a:t>
            </a:r>
            <a:br>
              <a:rPr lang="en"/>
            </a:br>
            <a:r>
              <a:rPr lang="en"/>
              <a:t>Antoine Blanchard</a:t>
            </a:r>
            <a:br>
              <a:rPr lang="en"/>
            </a:br>
            <a:r>
              <a:rPr lang="en"/>
              <a:t>Arkhip Kuindzhi</a:t>
            </a:r>
            <a:br>
              <a:rPr lang="en"/>
            </a:br>
            <a:r>
              <a:rPr lang="en"/>
              <a:t>Armand Guillaumin</a:t>
            </a:r>
            <a:br>
              <a:rPr lang="en"/>
            </a:br>
            <a:r>
              <a:rPr lang="en"/>
              <a:t>Auguste Rodin</a:t>
            </a:r>
            <a:br>
              <a:rPr lang="en"/>
            </a:br>
            <a:r>
              <a:rPr lang="en"/>
              <a:t>Berthe Morisot</a:t>
            </a:r>
            <a:br>
              <a:rPr lang="en"/>
            </a:br>
            <a:r>
              <a:rPr lang="en"/>
              <a:t>Camille Pissarro</a:t>
            </a:r>
            <a:br>
              <a:rPr lang="en"/>
            </a:br>
            <a:r>
              <a:rPr lang="en"/>
              <a:t>Childe Hassam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534000" y="1622675"/>
            <a:ext cx="2686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Claude Monet</a:t>
            </a:r>
            <a:br>
              <a:rPr lang="en"/>
            </a:br>
            <a:r>
              <a:rPr lang="en"/>
              <a:t>Constantin Artachino</a:t>
            </a:r>
            <a:br>
              <a:rPr lang="en"/>
            </a:br>
            <a:r>
              <a:rPr lang="en"/>
              <a:t>Cornelis Vreedenburgh</a:t>
            </a:r>
            <a:br>
              <a:rPr lang="en"/>
            </a:br>
            <a:r>
              <a:rPr lang="en"/>
              <a:t>Edgar Degas</a:t>
            </a:r>
            <a:br>
              <a:rPr lang="en"/>
            </a:br>
            <a:r>
              <a:rPr lang="en"/>
              <a:t>Edouard Manet</a:t>
            </a:r>
            <a:br>
              <a:rPr lang="en"/>
            </a:br>
            <a:r>
              <a:rPr lang="en"/>
              <a:t>Eugene Boudin</a:t>
            </a:r>
            <a:br>
              <a:rPr lang="en"/>
            </a:br>
            <a:br>
              <a:rPr lang="en"/>
            </a:b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0" y="3178175"/>
            <a:ext cx="2000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450" y="3178163"/>
            <a:ext cx="2000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50" y="1670125"/>
            <a:ext cx="2000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6450" y="1673238"/>
            <a:ext cx="1990925" cy="132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272400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87900" y="1278925"/>
            <a:ext cx="8368200" cy="342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141287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•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Brightness:  Implemented by using  Image.convert(‘L’)  in PIL (Python Image Lib).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                                 ‘L’ mode means  translating a color image to black and white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127000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•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Edge: Implemented by cvtColor(COLOR_BGR2GRAY)  and cornerHarris(gray, 2, 3, 0.04) in OpenCV.</a:t>
            </a:r>
          </a:p>
          <a:p>
            <a:pPr indent="-141287" lvl="0" marL="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Roboto Slab"/>
              <a:buChar char="•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Contour : used ImageFilter.CONTOUR in PIL</a:t>
            </a:r>
            <a:br>
              <a:rPr lang="en" sz="1400">
                <a:latin typeface="Roboto Slab"/>
                <a:ea typeface="Roboto Slab"/>
                <a:cs typeface="Roboto Slab"/>
                <a:sym typeface="Roboto Slab"/>
              </a:rPr>
            </a:br>
          </a:p>
          <a:p>
            <a:pPr indent="-127000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•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Emboss : used ImageFilter.EMBOSS. Each</a:t>
            </a:r>
            <a:r>
              <a:rPr lang="en" sz="1400" u="sng">
                <a:solidFill>
                  <a:srgbClr val="B8FA56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 </a:t>
            </a: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pixel of an image is replaced either by a highlight 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                          a shadow, depending on light/dark boundaries on the original image</a:t>
            </a:r>
          </a:p>
          <a:p>
            <a:pPr indent="-127000" lvl="0" marL="2286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Roboto Slab"/>
              <a:buChar char="•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Blurriness : Implemented by cvtColor(COLOR_BGR2GRAY)  and Laplacian. The Laplacian  </a:t>
            </a:r>
            <a:br>
              <a:rPr lang="en" sz="140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                        highlights regions of an image containing rapid intensity changes in OpenCV.</a:t>
            </a:r>
          </a:p>
          <a:p>
            <a:pPr indent="-127000" lvl="0" marL="2286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Roboto Slab"/>
              <a:buChar char="•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Detail : used ImageFilter.DETAIL in PIL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SVM/Random Forest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 Jay’s models &amp; material &gt;</a:t>
            </a:r>
          </a:p>
          <a:p>
            <a:pPr indent="-147637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Feature selection : Recursive Elimination </a:t>
            </a:r>
            <a:r>
              <a:rPr lang="en" sz="1500"/>
              <a:t>Feature Cross-Validated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                                selection of the best number of features</a:t>
            </a:r>
          </a:p>
          <a:p>
            <a:pPr indent="-147637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Optimal Parameter Search : GridSearchCV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indent="-147637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estrial"/>
              <a:buChar char="•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Cross Validation : </a:t>
            </a:r>
            <a:r>
              <a:rPr lang="en" sz="1500"/>
              <a:t>StratifiedKFold( 3 folds)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indent="-147637" lvl="0" marL="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estrial"/>
              <a:buChar char="•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Train and Predict Model </a:t>
            </a:r>
          </a:p>
          <a:p>
            <a:pPr indent="-165100" lvl="1" marL="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estrial"/>
              <a:buChar char="•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Support Vector Machine : </a:t>
            </a:r>
          </a:p>
          <a:p>
            <a:pPr indent="-165100" lvl="1" marL="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estrial"/>
              <a:buChar char="•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Random Forest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