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560549A-9459-4C08-B5D7-8765E44D8A3A}">
  <a:tblStyle styleId="{4560549A-9459-4C08-B5D7-8765E44D8A3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Quora Question Pairs - Kaggle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776125" y="3156825"/>
            <a:ext cx="7893000" cy="12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Bhavika Tekwani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2327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features should we use?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312175"/>
            <a:ext cx="8520600" cy="32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iolinplot_wordshare.png" id="119" name="Shape 119"/>
          <p:cNvPicPr preferRelativeResize="0"/>
          <p:nvPr/>
        </p:nvPicPr>
        <p:blipFill rotWithShape="1">
          <a:blip r:embed="rId3">
            <a:alphaModFix/>
          </a:blip>
          <a:srcRect b="2954" l="6818" r="6209" t="8330"/>
          <a:stretch/>
        </p:blipFill>
        <p:spPr>
          <a:xfrm>
            <a:off x="582050" y="831525"/>
            <a:ext cx="7733875" cy="41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gb_featureimp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0" y="47525"/>
            <a:ext cx="9114301" cy="50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306675"/>
            <a:ext cx="8520600" cy="34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Baseline model: XGBoost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Cross validation: 5 fold CV with 80-20 train/test split.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Feature sets: 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All length and word count features - 7 [FS-1]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Fuzzy features - 6 [FS-2]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Word Mover’s Distance &amp; Normalized Word Mover’s Distance - 2 [FS-3]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Distance metrics, skew and kurtosis - 11 [FS-4]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53950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429150" y="89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{4560549A-9459-4C08-B5D7-8765E44D8A3A}</a:tableStyleId>
              </a:tblPr>
              <a:tblGrid>
                <a:gridCol w="2801050"/>
                <a:gridCol w="2801050"/>
                <a:gridCol w="2801050"/>
              </a:tblGrid>
              <a:tr h="61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Features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Log loss (Kaggle)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26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XGBoost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FS-1 + FS-2 + Wordshare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0.63380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XGBoost [optimized]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Wordshare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0.46868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XGBoost [optimized]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Wordshare + FS-3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0.41594 [#1348]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564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Blend model - 5 regressors (Random Forest, Extra Trees, Gradient Boosting, Logistic Regression)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FS-1 + FS-2 + FS-3 + Wordshare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0.41859 [#1383]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14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Work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6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Train GRUs and LSTMs - compare the performance with XGBoost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Deal with imbalance in the train set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Try new features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Punctuation - count question marks?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POS tags to identify (verb, noun) combinations that are often used in the same context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Process text again without removing punctuation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Visualization: matplotlib, seaborn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analysis: numpy, pandas, scikit-learn, XGBoost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NLP: fuzzywuzzy, pyemd, nltk, gensim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Pretrained models: Word2Vec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Description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42975" y="1371675"/>
            <a:ext cx="8520600" cy="267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100 million people visit Quora every month.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People often post the same questions but framed differently.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We want to make content discovery easier - search &amp; relevance, recommendations, autocomplete, etc 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The goal is to discover whether two questions have the same intent!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tion_005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00" y="1253312"/>
            <a:ext cx="775855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515925" y="214775"/>
            <a:ext cx="75981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36775" y="2711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Duplicate question detection in the wild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915150" y="4529700"/>
            <a:ext cx="4901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Fig. 1 Stack Overflow - Ask page (05/02/2017)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66375" y="522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Duplicate question detection in the wild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16957" l="963" r="756" t="0"/>
          <a:stretch/>
        </p:blipFill>
        <p:spPr>
          <a:xfrm>
            <a:off x="414825" y="600975"/>
            <a:ext cx="8068025" cy="39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927025" y="4594925"/>
            <a:ext cx="4901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Fig. 2 Google Search results (05/02/2017)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1929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837925"/>
            <a:ext cx="8520600" cy="372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404289 question pairs in the train set (64 MB)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2345795 question pairs in the test set (314 MB)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lection_007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5675"/>
            <a:ext cx="8668824" cy="28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78200" y="1342225"/>
            <a:ext cx="8739900" cy="257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Imbalance: Only 37% of the question pairs are marked as duplicates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The goal is to predict </a:t>
            </a:r>
            <a:r>
              <a:rPr i="1" lang="en" sz="2000"/>
              <a:t>is_duplicate </a:t>
            </a:r>
            <a:r>
              <a:rPr lang="en" sz="2000"/>
              <a:t>as a value between 0 and 1 </a:t>
            </a:r>
            <a:r>
              <a:rPr lang="en" sz="2000"/>
              <a:t>for the test set. 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Observation: Some labels in the train set look incorrect.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417800"/>
            <a:ext cx="8520600" cy="30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000"/>
              <a:t>Log loss between the predicted values and ground truth. Averaged over N question pairs to generate a leaderboard score. 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000"/>
              <a:t>The test set has computer generated question pairs as an anti-cheating measure.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000"/>
              <a:t>Leaderboard scores are calculated on 35% of the test set.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13850"/>
            <a:ext cx="8520600" cy="335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CCCCCC"/>
              </a:buClr>
              <a:buSzPct val="100000"/>
              <a:buChar char="●"/>
            </a:pPr>
            <a:r>
              <a:rPr lang="en" sz="2000">
                <a:solidFill>
                  <a:srgbClr val="CCCCCC"/>
                </a:solidFill>
              </a:rPr>
              <a:t>Preprocessing</a:t>
            </a:r>
          </a:p>
          <a:p>
            <a:pPr indent="-355600" lvl="1" marL="914400" rtl="0">
              <a:spcBef>
                <a:spcPts val="0"/>
              </a:spcBef>
              <a:buClr>
                <a:srgbClr val="CCCCCC"/>
              </a:buClr>
              <a:buSzPct val="100000"/>
              <a:buChar char="○"/>
            </a:pPr>
            <a:r>
              <a:rPr lang="en" sz="2000">
                <a:solidFill>
                  <a:srgbClr val="CCCCCC"/>
                </a:solidFill>
              </a:rPr>
              <a:t>Stopword removal</a:t>
            </a:r>
          </a:p>
          <a:p>
            <a:pPr indent="-355600" lvl="1" marL="914400" rtl="0">
              <a:spcBef>
                <a:spcPts val="0"/>
              </a:spcBef>
              <a:buClr>
                <a:srgbClr val="CCCCCC"/>
              </a:buClr>
              <a:buSzPct val="100000"/>
              <a:buChar char="○"/>
            </a:pPr>
            <a:r>
              <a:rPr lang="en" sz="2000">
                <a:solidFill>
                  <a:srgbClr val="CCCCCC"/>
                </a:solidFill>
              </a:rPr>
              <a:t>Corrected typos  </a:t>
            </a:r>
          </a:p>
          <a:p>
            <a:pPr indent="-355600" lvl="1" marL="914400" rtl="0">
              <a:spcBef>
                <a:spcPts val="0"/>
              </a:spcBef>
              <a:buClr>
                <a:srgbClr val="CCCCCC"/>
              </a:buClr>
              <a:buSzPct val="100000"/>
              <a:buChar char="○"/>
            </a:pPr>
            <a:r>
              <a:rPr lang="en" sz="2000">
                <a:solidFill>
                  <a:srgbClr val="CCCCCC"/>
                </a:solidFill>
              </a:rPr>
              <a:t>Tidied up text</a:t>
            </a:r>
            <a:r>
              <a:rPr baseline="30000" lang="en" sz="2000">
                <a:solidFill>
                  <a:srgbClr val="CCCCCC"/>
                </a:solidFill>
              </a:rPr>
              <a:t>1</a:t>
            </a:r>
            <a:r>
              <a:rPr lang="en" sz="2000">
                <a:solidFill>
                  <a:srgbClr val="CCCCCC"/>
                </a:solidFill>
              </a:rPr>
              <a:t> (“kms” -&gt; kilometres, “the US”,  “USA” -&gt; America)</a:t>
            </a:r>
          </a:p>
          <a:p>
            <a:pPr indent="-355600" lvl="1" marL="914400" rtl="0">
              <a:spcBef>
                <a:spcPts val="0"/>
              </a:spcBef>
              <a:buClr>
                <a:srgbClr val="CCCCCC"/>
              </a:buClr>
              <a:buSzPct val="100000"/>
              <a:buChar char="○"/>
            </a:pPr>
            <a:r>
              <a:rPr lang="en" sz="2000">
                <a:solidFill>
                  <a:srgbClr val="CCCCCC"/>
                </a:solidFill>
              </a:rPr>
              <a:t>Stemming using Porter stemmer</a:t>
            </a:r>
          </a:p>
          <a:p>
            <a:pPr indent="-355600" lvl="0" marL="457200" rtl="0">
              <a:spcBef>
                <a:spcPts val="0"/>
              </a:spcBef>
              <a:buClr>
                <a:srgbClr val="CCCCCC"/>
              </a:buClr>
              <a:buSzPct val="100000"/>
              <a:buChar char="●"/>
            </a:pPr>
            <a:r>
              <a:rPr lang="en" sz="2000">
                <a:solidFill>
                  <a:srgbClr val="CCCCCC"/>
                </a:solidFill>
              </a:rPr>
              <a:t>Features based on lengths and word counts</a:t>
            </a:r>
          </a:p>
          <a:p>
            <a:pPr indent="-355600" lvl="0" marL="457200" rtl="0">
              <a:spcBef>
                <a:spcPts val="0"/>
              </a:spcBef>
              <a:buClr>
                <a:srgbClr val="CCCCCC"/>
              </a:buClr>
              <a:buSzPct val="100000"/>
              <a:buChar char="●"/>
            </a:pPr>
            <a:r>
              <a:rPr lang="en" sz="2000">
                <a:solidFill>
                  <a:srgbClr val="CCCCCC"/>
                </a:solidFill>
              </a:rPr>
              <a:t>Fuzzy features - ratio, partial ratio, token set ratio, token sort ratio, etc</a:t>
            </a:r>
          </a:p>
          <a:p>
            <a:pPr indent="-355600" lvl="0" marL="457200" rtl="0">
              <a:spcBef>
                <a:spcPts val="0"/>
              </a:spcBef>
              <a:buClr>
                <a:srgbClr val="CCCCCC"/>
              </a:buClr>
              <a:buSzPct val="100000"/>
              <a:buChar char="●"/>
            </a:pPr>
            <a:r>
              <a:rPr lang="en" sz="2000">
                <a:solidFill>
                  <a:srgbClr val="CCCCCC"/>
                </a:solidFill>
              </a:rPr>
              <a:t>Wordshare - number of common words in a pair, normalized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CCCCCC"/>
                </a:solidFill>
              </a:rPr>
              <a:t>[1] List of corrections created by user ‘currie32’ on Kaggle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43625" y="314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045325"/>
            <a:ext cx="8520600" cy="392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Word2Vec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Convert each question (in a pair) to a vector of 300 elements - Word2Vec -&gt; Sent2Vec 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Use these vectors for distance calculations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Calculate skew and kurtosis of each vector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Distance metrics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Cosine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Euclidean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Jaccard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Cityblock, etc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Word Mover’s Distance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