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24"/>
  </p:notesMasterIdLst>
  <p:sldIdLst>
    <p:sldId id="311" r:id="rId3"/>
    <p:sldId id="299" r:id="rId4"/>
    <p:sldId id="326" r:id="rId5"/>
    <p:sldId id="328" r:id="rId6"/>
    <p:sldId id="329" r:id="rId7"/>
    <p:sldId id="330" r:id="rId8"/>
    <p:sldId id="331" r:id="rId9"/>
    <p:sldId id="332" r:id="rId10"/>
    <p:sldId id="333" r:id="rId11"/>
    <p:sldId id="334" r:id="rId12"/>
    <p:sldId id="350" r:id="rId13"/>
    <p:sldId id="347" r:id="rId14"/>
    <p:sldId id="348" r:id="rId15"/>
    <p:sldId id="342" r:id="rId16"/>
    <p:sldId id="335" r:id="rId17"/>
    <p:sldId id="349" r:id="rId18"/>
    <p:sldId id="339" r:id="rId19"/>
    <p:sldId id="340" r:id="rId20"/>
    <p:sldId id="341" r:id="rId21"/>
    <p:sldId id="313" r:id="rId22"/>
    <p:sldId id="31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3" autoAdjust="0"/>
    <p:restoredTop sz="95878" autoAdjust="0"/>
  </p:normalViewPr>
  <p:slideViewPr>
    <p:cSldViewPr snapToGrid="0">
      <p:cViewPr varScale="1">
        <p:scale>
          <a:sx n="81" d="100"/>
          <a:sy n="81" d="100"/>
        </p:scale>
        <p:origin x="355" y="48"/>
      </p:cViewPr>
      <p:guideLst>
        <p:guide orient="horz" pos="2160"/>
        <p:guide pos="3840"/>
      </p:guideLst>
    </p:cSldViewPr>
  </p:slideViewPr>
  <p:outlineViewPr>
    <p:cViewPr>
      <p:scale>
        <a:sx n="33" d="100"/>
        <a:sy n="33" d="100"/>
      </p:scale>
      <p:origin x="0" y="-48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8/21/2022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pPr/>
              <a:t>18</a:t>
            </a:fld>
            <a:endParaRPr lang="en-US"/>
          </a:p>
        </p:txBody>
      </p:sp>
    </p:spTree>
    <p:extLst>
      <p:ext uri="{BB962C8B-B14F-4D97-AF65-F5344CB8AC3E}">
        <p14:creationId xmlns:p14="http://schemas.microsoft.com/office/powerpoint/2010/main" val="103428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21 August 2022</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21 August 2022</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21 August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21 August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pPr/>
              <a:t>21 August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pPr/>
              <a:t>21 August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21 August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21 August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21 August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21 August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21 August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21 August 2022</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21 August 2022</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21 August 2022</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DIAGRAM</a:t>
            </a:r>
          </a:p>
        </p:txBody>
      </p:sp>
      <p:sp>
        <p:nvSpPr>
          <p:cNvPr id="4" name="Date Placeholder 3"/>
          <p:cNvSpPr>
            <a:spLocks noGrp="1"/>
          </p:cNvSpPr>
          <p:nvPr>
            <p:ph type="dt" sz="half" idx="2"/>
          </p:nvPr>
        </p:nvSpPr>
        <p:spPr/>
        <p:txBody>
          <a:bodyPr/>
          <a:lstStyle/>
          <a:p>
            <a:fld id="{0673EE94-23FD-4634-B22A-DDFE7C35FD25}" type="datetime3">
              <a:rPr lang="en-US" smtClean="0"/>
              <a:pPr/>
              <a:t>21 August 2022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10</a:t>
            </a:fld>
            <a:endParaRPr lang="en-US" dirty="0"/>
          </a:p>
        </p:txBody>
      </p:sp>
      <p:pic>
        <p:nvPicPr>
          <p:cNvPr id="8" name="Content Placeholder 7">
            <a:extLst>
              <a:ext uri="{FF2B5EF4-FFF2-40B4-BE49-F238E27FC236}">
                <a16:creationId xmlns:a16="http://schemas.microsoft.com/office/drawing/2014/main" id="{85437142-8448-4F6F-E453-C2B8C3A084F3}"/>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615458" y="1419225"/>
            <a:ext cx="6961084" cy="5111750"/>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4" name="Date Placeholder 3"/>
          <p:cNvSpPr>
            <a:spLocks noGrp="1"/>
          </p:cNvSpPr>
          <p:nvPr>
            <p:ph type="dt" sz="half" idx="2"/>
          </p:nvPr>
        </p:nvSpPr>
        <p:spPr/>
        <p:txBody>
          <a:bodyPr/>
          <a:lstStyle/>
          <a:p>
            <a:fld id="{0673EE94-23FD-4634-B22A-DDFE7C35FD25}" type="datetime3">
              <a:rPr lang="en-US" smtClean="0"/>
              <a:pPr/>
              <a:t>21 August 2022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11</a:t>
            </a:fld>
            <a:endParaRPr lang="en-US" dirty="0"/>
          </a:p>
        </p:txBody>
      </p:sp>
      <p:sp>
        <p:nvSpPr>
          <p:cNvPr id="7" name="Content Placeholder 6">
            <a:extLst>
              <a:ext uri="{FF2B5EF4-FFF2-40B4-BE49-F238E27FC236}">
                <a16:creationId xmlns:a16="http://schemas.microsoft.com/office/drawing/2014/main" id="{0F9AEA2E-82CD-E002-DC2D-79FBCF8AE23F}"/>
              </a:ext>
            </a:extLst>
          </p:cNvPr>
          <p:cNvSpPr>
            <a:spLocks noGrp="1"/>
          </p:cNvSpPr>
          <p:nvPr>
            <p:ph sz="quarter" idx="10"/>
          </p:nvPr>
        </p:nvSpPr>
        <p:spPr/>
        <p:txBody>
          <a:bodyPr>
            <a:noAutofit/>
          </a:bodyPr>
          <a:lstStyle/>
          <a:p>
            <a:pPr marL="0" indent="0">
              <a:buNone/>
            </a:pPr>
            <a:r>
              <a:rPr lang="en-IN" sz="3000" dirty="0"/>
              <a:t>Functional Requirements:</a:t>
            </a:r>
          </a:p>
          <a:p>
            <a:pPr marL="0" indent="0">
              <a:buNone/>
            </a:pPr>
            <a:r>
              <a:rPr lang="en-US" sz="3000" dirty="0"/>
              <a:t>1. Login: </a:t>
            </a:r>
          </a:p>
          <a:p>
            <a:pPr marL="0" indent="0">
              <a:buNone/>
            </a:pPr>
            <a:r>
              <a:rPr lang="en-US" sz="3000" dirty="0"/>
              <a:t>	</a:t>
            </a:r>
            <a:r>
              <a:rPr lang="en-IN" sz="3000" dirty="0">
                <a:solidFill>
                  <a:srgbClr val="000000"/>
                </a:solidFill>
                <a:effectLst/>
                <a:ea typeface="Times New Roman" panose="02020603050405020304" pitchFamily="18" charset="0"/>
              </a:rPr>
              <a:t>This functionality is available for hospital administration only. A user cannot login as this website is made only for information sharing, user cannot take appointment or anything from this website. Hospital administration need to login time to time to keep the information updated.</a:t>
            </a:r>
            <a:endParaRPr lang="en-US" sz="3000" dirty="0"/>
          </a:p>
        </p:txBody>
      </p:sp>
    </p:spTree>
    <p:extLst>
      <p:ext uri="{BB962C8B-B14F-4D97-AF65-F5344CB8AC3E}">
        <p14:creationId xmlns:p14="http://schemas.microsoft.com/office/powerpoint/2010/main" val="23028791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4" name="Date Placeholder 3"/>
          <p:cNvSpPr>
            <a:spLocks noGrp="1"/>
          </p:cNvSpPr>
          <p:nvPr>
            <p:ph type="dt" sz="half" idx="2"/>
          </p:nvPr>
        </p:nvSpPr>
        <p:spPr/>
        <p:txBody>
          <a:bodyPr/>
          <a:lstStyle/>
          <a:p>
            <a:fld id="{0673EE94-23FD-4634-B22A-DDFE7C35FD25}" type="datetime3">
              <a:rPr lang="en-US" smtClean="0"/>
              <a:pPr/>
              <a:t>21 August 2022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12</a:t>
            </a:fld>
            <a:endParaRPr lang="en-US" dirty="0"/>
          </a:p>
        </p:txBody>
      </p:sp>
      <p:sp>
        <p:nvSpPr>
          <p:cNvPr id="7" name="Content Placeholder 6">
            <a:extLst>
              <a:ext uri="{FF2B5EF4-FFF2-40B4-BE49-F238E27FC236}">
                <a16:creationId xmlns:a16="http://schemas.microsoft.com/office/drawing/2014/main" id="{0F9AEA2E-82CD-E002-DC2D-79FBCF8AE23F}"/>
              </a:ext>
            </a:extLst>
          </p:cNvPr>
          <p:cNvSpPr>
            <a:spLocks noGrp="1"/>
          </p:cNvSpPr>
          <p:nvPr>
            <p:ph sz="quarter" idx="10"/>
          </p:nvPr>
        </p:nvSpPr>
        <p:spPr/>
        <p:txBody>
          <a:bodyPr>
            <a:noAutofit/>
          </a:bodyPr>
          <a:lstStyle/>
          <a:p>
            <a:pPr marL="0" indent="0">
              <a:buNone/>
            </a:pPr>
            <a:r>
              <a:rPr lang="en-US" sz="3000" dirty="0"/>
              <a:t>2. Check bed availability/ Check particular hospital: </a:t>
            </a:r>
          </a:p>
          <a:p>
            <a:pPr marL="0" indent="0">
              <a:buNone/>
            </a:pPr>
            <a:r>
              <a:rPr lang="en-US" sz="3000" dirty="0"/>
              <a:t>	The user may check the availability of beds at a certain hospital by providing the hospital 	name, or they can search for beds in a specific city in addition to a specific hospital. However the beds can’t be booked in advance and patient needs to visit the hospital for the same. Additionally, the hospital administration can be called for assistance and to find out the availability of the doctors. The hospital administration manages provision of all the facilities through hospital management tools. </a:t>
            </a:r>
          </a:p>
        </p:txBody>
      </p:sp>
    </p:spTree>
    <p:extLst>
      <p:ext uri="{BB962C8B-B14F-4D97-AF65-F5344CB8AC3E}">
        <p14:creationId xmlns:p14="http://schemas.microsoft.com/office/powerpoint/2010/main" val="12002023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4" name="Date Placeholder 3"/>
          <p:cNvSpPr>
            <a:spLocks noGrp="1"/>
          </p:cNvSpPr>
          <p:nvPr>
            <p:ph type="dt" sz="half" idx="2"/>
          </p:nvPr>
        </p:nvSpPr>
        <p:spPr/>
        <p:txBody>
          <a:bodyPr/>
          <a:lstStyle/>
          <a:p>
            <a:fld id="{0673EE94-23FD-4634-B22A-DDFE7C35FD25}" type="datetime3">
              <a:rPr lang="en-US" smtClean="0"/>
              <a:pPr/>
              <a:t>21 August 2022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13</a:t>
            </a:fld>
            <a:endParaRPr lang="en-US" dirty="0"/>
          </a:p>
        </p:txBody>
      </p:sp>
      <p:sp>
        <p:nvSpPr>
          <p:cNvPr id="7" name="Content Placeholder 6">
            <a:extLst>
              <a:ext uri="{FF2B5EF4-FFF2-40B4-BE49-F238E27FC236}">
                <a16:creationId xmlns:a16="http://schemas.microsoft.com/office/drawing/2014/main" id="{0F9AEA2E-82CD-E002-DC2D-79FBCF8AE23F}"/>
              </a:ext>
            </a:extLst>
          </p:cNvPr>
          <p:cNvSpPr>
            <a:spLocks noGrp="1"/>
          </p:cNvSpPr>
          <p:nvPr>
            <p:ph sz="quarter" idx="10"/>
          </p:nvPr>
        </p:nvSpPr>
        <p:spPr/>
        <p:txBody>
          <a:bodyPr>
            <a:noAutofit/>
          </a:bodyPr>
          <a:lstStyle/>
          <a:p>
            <a:pPr marL="0" indent="0">
              <a:buNone/>
            </a:pPr>
            <a:r>
              <a:rPr lang="en-US" sz="3000" dirty="0"/>
              <a:t>3. Feedback: </a:t>
            </a:r>
          </a:p>
          <a:p>
            <a:pPr marL="0" indent="0">
              <a:buNone/>
            </a:pPr>
            <a:r>
              <a:rPr lang="en-US" sz="3000" dirty="0"/>
              <a:t>	The user may also offer feedback and ideas that are verified by the hospital administration. Feedbacks will help the community for hospital selection and hospital to improvise for its betterment. </a:t>
            </a:r>
          </a:p>
        </p:txBody>
      </p:sp>
    </p:spTree>
    <p:extLst>
      <p:ext uri="{BB962C8B-B14F-4D97-AF65-F5344CB8AC3E}">
        <p14:creationId xmlns:p14="http://schemas.microsoft.com/office/powerpoint/2010/main" val="22958650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9F0E-61AD-22FC-0F1B-9DE4C59315C8}"/>
              </a:ext>
            </a:extLst>
          </p:cNvPr>
          <p:cNvSpPr>
            <a:spLocks noGrp="1"/>
          </p:cNvSpPr>
          <p:nvPr>
            <p:ph type="title"/>
          </p:nvPr>
        </p:nvSpPr>
        <p:spPr/>
        <p:txBody>
          <a:bodyPr/>
          <a:lstStyle/>
          <a:p>
            <a:r>
              <a:rPr lang="en-IN" dirty="0"/>
              <a:t>Requirement Analysis</a:t>
            </a:r>
          </a:p>
        </p:txBody>
      </p:sp>
      <p:sp>
        <p:nvSpPr>
          <p:cNvPr id="3" name="Date Placeholder 2">
            <a:extLst>
              <a:ext uri="{FF2B5EF4-FFF2-40B4-BE49-F238E27FC236}">
                <a16:creationId xmlns:a16="http://schemas.microsoft.com/office/drawing/2014/main" id="{506119FC-0490-5EAA-AEF4-31838EC63826}"/>
              </a:ext>
            </a:extLst>
          </p:cNvPr>
          <p:cNvSpPr>
            <a:spLocks noGrp="1"/>
          </p:cNvSpPr>
          <p:nvPr>
            <p:ph type="dt" sz="half" idx="2"/>
          </p:nvPr>
        </p:nvSpPr>
        <p:spPr/>
        <p:txBody>
          <a:bodyPr/>
          <a:lstStyle/>
          <a:p>
            <a:fld id="{6B4D52C1-AC35-45F3-96F2-AA0057DDFF5B}" type="datetime3">
              <a:rPr lang="en-US" smtClean="0"/>
              <a:pPr/>
              <a:t>21 August 2022</a:t>
            </a:fld>
            <a:endParaRPr lang="en-US" dirty="0"/>
          </a:p>
        </p:txBody>
      </p:sp>
      <p:sp>
        <p:nvSpPr>
          <p:cNvPr id="4" name="Footer Placeholder 3">
            <a:extLst>
              <a:ext uri="{FF2B5EF4-FFF2-40B4-BE49-F238E27FC236}">
                <a16:creationId xmlns:a16="http://schemas.microsoft.com/office/drawing/2014/main" id="{E2B4BB54-DA36-B024-9938-52B5BBE39D69}"/>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D84BF9D4-46D7-F3C3-D342-9DC9AB3BA711}"/>
              </a:ext>
            </a:extLst>
          </p:cNvPr>
          <p:cNvSpPr>
            <a:spLocks noGrp="1"/>
          </p:cNvSpPr>
          <p:nvPr>
            <p:ph type="sldNum" sz="quarter" idx="4"/>
          </p:nvPr>
        </p:nvSpPr>
        <p:spPr/>
        <p:txBody>
          <a:bodyPr/>
          <a:lstStyle/>
          <a:p>
            <a:fld id="{9860EDB8-5305-433F-BE41-D7A86D811DB3}" type="slidenum">
              <a:rPr lang="en-US" smtClean="0"/>
              <a:pPr/>
              <a:t>14</a:t>
            </a:fld>
            <a:endParaRPr lang="en-US" dirty="0"/>
          </a:p>
        </p:txBody>
      </p:sp>
      <p:sp>
        <p:nvSpPr>
          <p:cNvPr id="6" name="Content Placeholder 5">
            <a:extLst>
              <a:ext uri="{FF2B5EF4-FFF2-40B4-BE49-F238E27FC236}">
                <a16:creationId xmlns:a16="http://schemas.microsoft.com/office/drawing/2014/main" id="{736B6A8D-412C-2C85-7FAB-33A9B3884E30}"/>
              </a:ext>
            </a:extLst>
          </p:cNvPr>
          <p:cNvSpPr>
            <a:spLocks noGrp="1"/>
          </p:cNvSpPr>
          <p:nvPr>
            <p:ph sz="quarter" idx="10"/>
          </p:nvPr>
        </p:nvSpPr>
        <p:spPr/>
        <p:txBody>
          <a:bodyPr>
            <a:normAutofit/>
          </a:bodyPr>
          <a:lstStyle/>
          <a:p>
            <a:pPr marL="0" indent="0">
              <a:buNone/>
            </a:pPr>
            <a:r>
              <a:rPr lang="en-IN" sz="3000" dirty="0"/>
              <a:t>Non-Functional Requirements:</a:t>
            </a:r>
          </a:p>
          <a:p>
            <a:pPr marL="0" indent="0">
              <a:buNone/>
            </a:pPr>
            <a:r>
              <a:rPr lang="en-IN" sz="3000" dirty="0"/>
              <a:t>This website can run on any web browser.</a:t>
            </a:r>
          </a:p>
          <a:p>
            <a:r>
              <a:rPr lang="en-IN" sz="3000" dirty="0"/>
              <a:t> Security</a:t>
            </a:r>
          </a:p>
          <a:p>
            <a:r>
              <a:rPr lang="en-IN" sz="3000" dirty="0"/>
              <a:t> Usability</a:t>
            </a:r>
          </a:p>
          <a:p>
            <a:r>
              <a:rPr lang="en-IN" sz="3000" dirty="0"/>
              <a:t> Scalability</a:t>
            </a:r>
          </a:p>
          <a:p>
            <a:r>
              <a:rPr lang="en-IN" sz="3000" dirty="0"/>
              <a:t> Performance</a:t>
            </a:r>
          </a:p>
          <a:p>
            <a:r>
              <a:rPr lang="en-IN" sz="3000" dirty="0"/>
              <a:t> Maintainability</a:t>
            </a:r>
          </a:p>
        </p:txBody>
      </p:sp>
    </p:spTree>
    <p:extLst>
      <p:ext uri="{BB962C8B-B14F-4D97-AF65-F5344CB8AC3E}">
        <p14:creationId xmlns:p14="http://schemas.microsoft.com/office/powerpoint/2010/main" val="23691508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4" name="Date Placeholder 3"/>
          <p:cNvSpPr>
            <a:spLocks noGrp="1"/>
          </p:cNvSpPr>
          <p:nvPr>
            <p:ph type="dt" sz="half" idx="2"/>
          </p:nvPr>
        </p:nvSpPr>
        <p:spPr/>
        <p:txBody>
          <a:bodyPr/>
          <a:lstStyle/>
          <a:p>
            <a:fld id="{CCC14821-7DA6-4ADE-AFD5-D1DA34372F1F}" type="datetime3">
              <a:rPr lang="en-US" smtClean="0"/>
              <a:pPr/>
              <a:t>21 August 2022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15</a:t>
            </a:fld>
            <a:endParaRPr lang="en-US" dirty="0"/>
          </a:p>
        </p:txBody>
      </p:sp>
      <p:sp>
        <p:nvSpPr>
          <p:cNvPr id="3" name="Content Placeholder 2"/>
          <p:cNvSpPr>
            <a:spLocks noGrp="1"/>
          </p:cNvSpPr>
          <p:nvPr>
            <p:ph sz="quarter" idx="10"/>
          </p:nvPr>
        </p:nvSpPr>
        <p:spPr>
          <a:xfrm>
            <a:off x="172571" y="1418447"/>
            <a:ext cx="5457264" cy="5112846"/>
          </a:xfrm>
          <a:prstGeom prst="rect">
            <a:avLst/>
          </a:prstGeom>
        </p:spPr>
        <p:txBody>
          <a:bodyPr>
            <a:noAutofit/>
          </a:bodyPr>
          <a:lstStyle/>
          <a:p>
            <a:pPr>
              <a:buNone/>
            </a:pPr>
            <a:r>
              <a:rPr lang="en-US" sz="3000" dirty="0"/>
              <a:t>  The website is designed to be linked to an existing facility manager system to gather information about the number of beds and their physical location in each room. The process model used for this web application development is Prototype model. </a:t>
            </a:r>
            <a:r>
              <a:rPr lang="en-US" sz="3000" dirty="0">
                <a:solidFill>
                  <a:srgbClr val="000000"/>
                </a:solidFill>
                <a:effectLst/>
                <a:ea typeface="Times New Roman" panose="02020603050405020304" pitchFamily="18" charset="0"/>
              </a:rPr>
              <a:t>We will be using following languages for developing this website:</a:t>
            </a:r>
            <a:endParaRPr lang="en-IN" sz="3000" dirty="0">
              <a:effectLst/>
              <a:ea typeface="Times New Roman" panose="02020603050405020304" pitchFamily="18" charset="0"/>
            </a:endParaRPr>
          </a:p>
        </p:txBody>
      </p:sp>
      <p:sp>
        <p:nvSpPr>
          <p:cNvPr id="8" name="TextBox 7">
            <a:extLst>
              <a:ext uri="{FF2B5EF4-FFF2-40B4-BE49-F238E27FC236}">
                <a16:creationId xmlns:a16="http://schemas.microsoft.com/office/drawing/2014/main" id="{39978A6B-D988-F5A0-2D39-ABA17C7A351F}"/>
              </a:ext>
            </a:extLst>
          </p:cNvPr>
          <p:cNvSpPr txBox="1"/>
          <p:nvPr/>
        </p:nvSpPr>
        <p:spPr>
          <a:xfrm>
            <a:off x="6508376" y="1631576"/>
            <a:ext cx="5457264" cy="2540824"/>
          </a:xfrm>
          <a:prstGeom prst="rect">
            <a:avLst/>
          </a:prstGeom>
          <a:noFill/>
        </p:spPr>
        <p:txBody>
          <a:bodyPr wrap="square" rtlCol="0">
            <a:spAutoFit/>
          </a:bodyPr>
          <a:lstStyle/>
          <a:p>
            <a:pPr marL="342900" lvl="0" indent="-342900" algn="just">
              <a:lnSpc>
                <a:spcPct val="115000"/>
              </a:lnSpc>
              <a:buFont typeface="Symbol" panose="05050102010706020507" pitchFamily="18" charset="2"/>
              <a:buChar char=""/>
            </a:pP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HTML 5</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15000"/>
              </a:lnSpc>
              <a:buFont typeface="Symbol" panose="05050102010706020507" pitchFamily="18" charset="2"/>
              <a:buChar char=""/>
            </a:pP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CSS 3</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15000"/>
              </a:lnSpc>
              <a:buFont typeface="Symbol" panose="05050102010706020507" pitchFamily="18" charset="2"/>
              <a:buChar char=""/>
            </a:pP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PHP</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15000"/>
              </a:lnSpc>
              <a:buFont typeface="Symbol" panose="05050102010706020507" pitchFamily="18" charset="2"/>
              <a:buChar char=""/>
            </a:pP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JavaScript</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15000"/>
              </a:lnSpc>
              <a:buFont typeface="Symbol" panose="05050102010706020507" pitchFamily="18" charset="2"/>
              <a:buChar char=""/>
            </a:pP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MySQL</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1028" name="Picture 4" descr="HTML5 - Wikipedia">
            <a:extLst>
              <a:ext uri="{FF2B5EF4-FFF2-40B4-BE49-F238E27FC236}">
                <a16:creationId xmlns:a16="http://schemas.microsoft.com/office/drawing/2014/main" id="{7BA651CD-1C3B-F850-990C-0EB9E8778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9242" y="1631576"/>
            <a:ext cx="1071563" cy="10715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S - Wikipedia">
            <a:extLst>
              <a:ext uri="{FF2B5EF4-FFF2-40B4-BE49-F238E27FC236}">
                <a16:creationId xmlns:a16="http://schemas.microsoft.com/office/drawing/2014/main" id="{9C1DFB6E-A641-F749-D166-A94F099C6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9242" y="2978335"/>
            <a:ext cx="1079406" cy="1524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vaScript">
            <a:extLst>
              <a:ext uri="{FF2B5EF4-FFF2-40B4-BE49-F238E27FC236}">
                <a16:creationId xmlns:a16="http://schemas.microsoft.com/office/drawing/2014/main" id="{A93CA2CF-F6C9-C4CC-2627-3A52B86B89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8270" y="4690642"/>
            <a:ext cx="1913505" cy="10715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ySQL | Most Popular Open Source Relational Database | AWS">
            <a:extLst>
              <a:ext uri="{FF2B5EF4-FFF2-40B4-BE49-F238E27FC236}">
                <a16:creationId xmlns:a16="http://schemas.microsoft.com/office/drawing/2014/main" id="{833D8686-5F63-D979-DB5E-2218F0D4BA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8560" y="4972611"/>
            <a:ext cx="2222228" cy="1146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4" name="Date Placeholder 3"/>
          <p:cNvSpPr>
            <a:spLocks noGrp="1"/>
          </p:cNvSpPr>
          <p:nvPr>
            <p:ph type="dt" sz="half" idx="2"/>
          </p:nvPr>
        </p:nvSpPr>
        <p:spPr/>
        <p:txBody>
          <a:bodyPr/>
          <a:lstStyle/>
          <a:p>
            <a:fld id="{CCC14821-7DA6-4ADE-AFD5-D1DA34372F1F}" type="datetime3">
              <a:rPr lang="en-US" smtClean="0"/>
              <a:pPr/>
              <a:t>21 August 2022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16</a:t>
            </a:fld>
            <a:endParaRPr lang="en-US" dirty="0"/>
          </a:p>
        </p:txBody>
      </p:sp>
      <p:pic>
        <p:nvPicPr>
          <p:cNvPr id="8" name="Picture 7">
            <a:extLst>
              <a:ext uri="{FF2B5EF4-FFF2-40B4-BE49-F238E27FC236}">
                <a16:creationId xmlns:a16="http://schemas.microsoft.com/office/drawing/2014/main" id="{8A006C7F-8969-AD1A-BDF5-F52A9893FA83}"/>
              </a:ext>
            </a:extLst>
          </p:cNvPr>
          <p:cNvPicPr>
            <a:picLocks noChangeAspect="1"/>
          </p:cNvPicPr>
          <p:nvPr/>
        </p:nvPicPr>
        <p:blipFill rotWithShape="1">
          <a:blip r:embed="rId2"/>
          <a:srcRect l="56618" t="31111" r="14265" b="18693"/>
          <a:stretch/>
        </p:blipFill>
        <p:spPr>
          <a:xfrm>
            <a:off x="7235043" y="1810872"/>
            <a:ext cx="4793826" cy="3885222"/>
          </a:xfrm>
          <a:prstGeom prst="rect">
            <a:avLst/>
          </a:prstGeom>
        </p:spPr>
      </p:pic>
      <p:sp>
        <p:nvSpPr>
          <p:cNvPr id="3" name="Content Placeholder 2"/>
          <p:cNvSpPr>
            <a:spLocks noGrp="1"/>
          </p:cNvSpPr>
          <p:nvPr>
            <p:ph sz="quarter" idx="10"/>
          </p:nvPr>
        </p:nvSpPr>
        <p:spPr>
          <a:xfrm>
            <a:off x="172571" y="1418447"/>
            <a:ext cx="6981264" cy="5112846"/>
          </a:xfrm>
          <a:prstGeom prst="rect">
            <a:avLst/>
          </a:prstGeom>
        </p:spPr>
        <p:txBody>
          <a:bodyPr>
            <a:noAutofit/>
          </a:bodyPr>
          <a:lstStyle/>
          <a:p>
            <a:pPr>
              <a:buNone/>
            </a:pPr>
            <a:r>
              <a:rPr lang="en-US" sz="3000" dirty="0"/>
              <a:t>Process Model:</a:t>
            </a:r>
          </a:p>
          <a:p>
            <a:pPr>
              <a:buNone/>
            </a:pPr>
            <a:r>
              <a:rPr lang="en-US" sz="3000" dirty="0"/>
              <a:t>In this process model we will use Prototype model. The Prototyping model is a software development method (</a:t>
            </a:r>
            <a:r>
              <a:rPr lang="en-US" sz="3000" dirty="0" err="1"/>
              <a:t>SDM</a:t>
            </a:r>
            <a:r>
              <a:rPr lang="en-US" sz="3000" dirty="0"/>
              <a:t>) in which a Prototype (an early approximation of a final system or product) is built, tested, and then reworked as necessary until an acceptable prototype is finally achieved from which the complete system or product can now be developed. </a:t>
            </a:r>
          </a:p>
        </p:txBody>
      </p:sp>
    </p:spTree>
    <p:extLst>
      <p:ext uri="{BB962C8B-B14F-4D97-AF65-F5344CB8AC3E}">
        <p14:creationId xmlns:p14="http://schemas.microsoft.com/office/powerpoint/2010/main" val="12024880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 Discussion</a:t>
            </a:r>
          </a:p>
        </p:txBody>
      </p:sp>
      <p:sp>
        <p:nvSpPr>
          <p:cNvPr id="3" name="Content Placeholder 2"/>
          <p:cNvSpPr>
            <a:spLocks noGrp="1"/>
          </p:cNvSpPr>
          <p:nvPr>
            <p:ph sz="quarter" idx="10"/>
          </p:nvPr>
        </p:nvSpPr>
        <p:spPr>
          <a:prstGeom prst="rect">
            <a:avLst/>
          </a:prstGeom>
        </p:spPr>
        <p:txBody>
          <a:bodyPr>
            <a:noAutofit/>
          </a:bodyPr>
          <a:lstStyle/>
          <a:p>
            <a:pPr marL="228600" algn="just">
              <a:lnSpc>
                <a:spcPct val="100000"/>
              </a:lnSpc>
            </a:pPr>
            <a:r>
              <a:rPr lang="en-US" sz="2500" dirty="0">
                <a:solidFill>
                  <a:srgbClr val="000000"/>
                </a:solidFill>
                <a:effectLst/>
                <a:ea typeface="Times New Roman" panose="02020603050405020304" pitchFamily="18" charset="0"/>
              </a:rPr>
              <a:t>An efficient and user-friendly website the database will be managed which will include the data as fed by the hospital administration. The website will provide following facilities:</a:t>
            </a:r>
            <a:endParaRPr lang="en-IN" sz="2500" dirty="0">
              <a:effectLst/>
              <a:ea typeface="Times New Roman" panose="02020603050405020304" pitchFamily="18" charset="0"/>
            </a:endParaRPr>
          </a:p>
          <a:p>
            <a:pPr marL="342900" lvl="0" indent="-342900" algn="just">
              <a:lnSpc>
                <a:spcPct val="100000"/>
              </a:lnSpc>
              <a:buFont typeface="Symbol" panose="05050102010706020507" pitchFamily="18" charset="2"/>
              <a:buChar char=""/>
            </a:pPr>
            <a:r>
              <a:rPr lang="en-US" sz="2500" dirty="0">
                <a:solidFill>
                  <a:srgbClr val="000000"/>
                </a:solidFill>
                <a:effectLst/>
                <a:ea typeface="Times New Roman" panose="02020603050405020304" pitchFamily="18" charset="0"/>
              </a:rPr>
              <a:t>Search a Hospital</a:t>
            </a:r>
            <a:endParaRPr lang="en-IN" sz="2500" dirty="0">
              <a:effectLst/>
              <a:ea typeface="Times New Roman" panose="02020603050405020304" pitchFamily="18" charset="0"/>
            </a:endParaRPr>
          </a:p>
          <a:p>
            <a:pPr marL="342900" lvl="0" indent="-342900" algn="just">
              <a:lnSpc>
                <a:spcPct val="100000"/>
              </a:lnSpc>
              <a:buFont typeface="Symbol" panose="05050102010706020507" pitchFamily="18" charset="2"/>
              <a:buChar char=""/>
            </a:pPr>
            <a:r>
              <a:rPr lang="en-US" sz="2500" dirty="0">
                <a:solidFill>
                  <a:srgbClr val="000000"/>
                </a:solidFill>
                <a:effectLst/>
                <a:ea typeface="Times New Roman" panose="02020603050405020304" pitchFamily="18" charset="0"/>
              </a:rPr>
              <a:t>Check Bed Availability</a:t>
            </a:r>
            <a:endParaRPr lang="en-IN" sz="2500" dirty="0">
              <a:effectLst/>
              <a:ea typeface="Times New Roman" panose="02020603050405020304" pitchFamily="18" charset="0"/>
            </a:endParaRPr>
          </a:p>
          <a:p>
            <a:pPr marL="342900" lvl="0" indent="-342900" algn="just">
              <a:lnSpc>
                <a:spcPct val="100000"/>
              </a:lnSpc>
              <a:buFont typeface="Symbol" panose="05050102010706020507" pitchFamily="18" charset="2"/>
              <a:buChar char=""/>
            </a:pPr>
            <a:r>
              <a:rPr lang="en-US" sz="2500" dirty="0">
                <a:solidFill>
                  <a:srgbClr val="000000"/>
                </a:solidFill>
                <a:effectLst/>
                <a:ea typeface="Times New Roman" panose="02020603050405020304" pitchFamily="18" charset="0"/>
              </a:rPr>
              <a:t>Sort Hospital List</a:t>
            </a:r>
            <a:endParaRPr lang="en-IN" sz="2500" dirty="0">
              <a:effectLst/>
              <a:ea typeface="Times New Roman" panose="02020603050405020304" pitchFamily="18" charset="0"/>
            </a:endParaRPr>
          </a:p>
          <a:p>
            <a:pPr marL="342900" lvl="0" indent="-342900" algn="just">
              <a:lnSpc>
                <a:spcPct val="100000"/>
              </a:lnSpc>
              <a:buFont typeface="Symbol" panose="05050102010706020507" pitchFamily="18" charset="2"/>
              <a:buChar char=""/>
            </a:pPr>
            <a:r>
              <a:rPr lang="en-US" sz="2500" dirty="0">
                <a:solidFill>
                  <a:srgbClr val="000000"/>
                </a:solidFill>
                <a:effectLst/>
                <a:ea typeface="Times New Roman" panose="02020603050405020304" pitchFamily="18" charset="0"/>
              </a:rPr>
              <a:t>Check Doctor’s availability</a:t>
            </a:r>
            <a:endParaRPr lang="en-IN" sz="2500" dirty="0">
              <a:effectLst/>
              <a:ea typeface="Times New Roman" panose="02020603050405020304" pitchFamily="18" charset="0"/>
            </a:endParaRPr>
          </a:p>
          <a:p>
            <a:pPr marL="342900" lvl="0" indent="-342900" algn="just">
              <a:lnSpc>
                <a:spcPct val="100000"/>
              </a:lnSpc>
              <a:buFont typeface="Symbol" panose="05050102010706020507" pitchFamily="18" charset="2"/>
              <a:buChar char=""/>
            </a:pPr>
            <a:r>
              <a:rPr lang="en-US" sz="2500" dirty="0">
                <a:solidFill>
                  <a:srgbClr val="000000"/>
                </a:solidFill>
                <a:effectLst/>
                <a:ea typeface="Times New Roman" panose="02020603050405020304" pitchFamily="18" charset="0"/>
              </a:rPr>
              <a:t>Equipment’s available</a:t>
            </a:r>
            <a:endParaRPr lang="en-IN" sz="2500" dirty="0">
              <a:effectLst/>
              <a:ea typeface="Times New Roman" panose="02020603050405020304" pitchFamily="18" charset="0"/>
            </a:endParaRPr>
          </a:p>
          <a:p>
            <a:pPr marL="342900" lvl="0" indent="-342900" algn="just">
              <a:lnSpc>
                <a:spcPct val="100000"/>
              </a:lnSpc>
              <a:buFont typeface="Symbol" panose="05050102010706020507" pitchFamily="18" charset="2"/>
              <a:buChar char=""/>
            </a:pPr>
            <a:r>
              <a:rPr lang="en-US" sz="2500" dirty="0">
                <a:solidFill>
                  <a:srgbClr val="000000"/>
                </a:solidFill>
                <a:effectLst/>
                <a:ea typeface="Times New Roman" panose="02020603050405020304" pitchFamily="18" charset="0"/>
              </a:rPr>
              <a:t>Prices of beds and equipment</a:t>
            </a:r>
            <a:endParaRPr lang="en-IN" sz="2500" dirty="0">
              <a:effectLst/>
              <a:ea typeface="Times New Roman" panose="02020603050405020304" pitchFamily="18" charset="0"/>
            </a:endParaRPr>
          </a:p>
          <a:p>
            <a:pPr marL="342900" lvl="0" indent="-342900" algn="just">
              <a:lnSpc>
                <a:spcPct val="100000"/>
              </a:lnSpc>
              <a:buFont typeface="Symbol" panose="05050102010706020507" pitchFamily="18" charset="2"/>
              <a:buChar char=""/>
            </a:pPr>
            <a:r>
              <a:rPr lang="en-US" sz="2500" dirty="0">
                <a:solidFill>
                  <a:srgbClr val="000000"/>
                </a:solidFill>
                <a:effectLst/>
                <a:ea typeface="Times New Roman" panose="02020603050405020304" pitchFamily="18" charset="0"/>
              </a:rPr>
              <a:t>Location of the Hospital</a:t>
            </a:r>
            <a:endParaRPr lang="en-IN" sz="2500" dirty="0">
              <a:ea typeface="Times New Roman" panose="02020603050405020304" pitchFamily="18" charset="0"/>
            </a:endParaRPr>
          </a:p>
          <a:p>
            <a:pPr marL="342900" lvl="0" indent="-342900" algn="just">
              <a:lnSpc>
                <a:spcPct val="100000"/>
              </a:lnSpc>
              <a:buFont typeface="Symbol" panose="05050102010706020507" pitchFamily="18" charset="2"/>
              <a:buChar char=""/>
            </a:pPr>
            <a:r>
              <a:rPr lang="en-US" sz="2500" dirty="0">
                <a:solidFill>
                  <a:srgbClr val="000000"/>
                </a:solidFill>
                <a:effectLst/>
                <a:ea typeface="Times New Roman" panose="02020603050405020304" pitchFamily="18" charset="0"/>
              </a:rPr>
              <a:t>Contact information of Hospitals</a:t>
            </a:r>
            <a:endParaRPr lang="en-US" sz="2500" dirty="0"/>
          </a:p>
        </p:txBody>
      </p:sp>
      <p:sp>
        <p:nvSpPr>
          <p:cNvPr id="4" name="Date Placeholder 3"/>
          <p:cNvSpPr>
            <a:spLocks noGrp="1"/>
          </p:cNvSpPr>
          <p:nvPr>
            <p:ph type="dt" sz="half" idx="2"/>
          </p:nvPr>
        </p:nvSpPr>
        <p:spPr/>
        <p:txBody>
          <a:bodyPr/>
          <a:lstStyle/>
          <a:p>
            <a:fld id="{8ECF1BBB-D5E3-4D7D-93D8-8901AC810A35}" type="datetime3">
              <a:rPr lang="en-US" smtClean="0"/>
              <a:pPr/>
              <a:t>21 August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Limitation</a:t>
            </a:r>
          </a:p>
        </p:txBody>
      </p:sp>
      <p:sp>
        <p:nvSpPr>
          <p:cNvPr id="3" name="Content Placeholder 2"/>
          <p:cNvSpPr>
            <a:spLocks noGrp="1"/>
          </p:cNvSpPr>
          <p:nvPr>
            <p:ph sz="quarter" idx="10"/>
          </p:nvPr>
        </p:nvSpPr>
        <p:spPr>
          <a:prstGeom prst="rect">
            <a:avLst/>
          </a:prstGeom>
        </p:spPr>
        <p:txBody>
          <a:bodyPr>
            <a:normAutofit/>
          </a:bodyPr>
          <a:lstStyle/>
          <a:p>
            <a:r>
              <a:rPr lang="en-US" sz="3000" dirty="0"/>
              <a:t>Conclusions:</a:t>
            </a:r>
          </a:p>
          <a:p>
            <a:pPr marL="0" indent="0">
              <a:buNone/>
            </a:pPr>
            <a:r>
              <a:rPr lang="en-US" sz="3000" dirty="0"/>
              <a:t>	The computerized system provides an efficient way to avail the 	facilities without consuming much time. It is easy for the users to 	keep track of empty beds as information will always remain 	updated.</a:t>
            </a:r>
          </a:p>
          <a:p>
            <a:r>
              <a:rPr lang="en-US" sz="3000" dirty="0"/>
              <a:t> Limitations:</a:t>
            </a:r>
          </a:p>
          <a:p>
            <a:pPr lvl="1"/>
            <a:r>
              <a:rPr lang="en-US" sz="3000" dirty="0"/>
              <a:t> Correct record should be filled.</a:t>
            </a:r>
          </a:p>
          <a:p>
            <a:pPr lvl="1"/>
            <a:r>
              <a:rPr lang="en-US" sz="3000" dirty="0"/>
              <a:t> Update records timely.</a:t>
            </a:r>
          </a:p>
        </p:txBody>
      </p:sp>
      <p:sp>
        <p:nvSpPr>
          <p:cNvPr id="4" name="Date Placeholder 3"/>
          <p:cNvSpPr>
            <a:spLocks noGrp="1"/>
          </p:cNvSpPr>
          <p:nvPr>
            <p:ph type="dt" sz="half" idx="2"/>
          </p:nvPr>
        </p:nvSpPr>
        <p:spPr/>
        <p:txBody>
          <a:bodyPr/>
          <a:lstStyle/>
          <a:p>
            <a:fld id="{5B7D0773-A0C8-4514-8B6D-7B894C8639B3}" type="datetime3">
              <a:rPr lang="en-US" smtClean="0"/>
              <a:pPr/>
              <a:t>21 August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Acknowledgment</a:t>
            </a:r>
          </a:p>
        </p:txBody>
      </p:sp>
      <p:sp>
        <p:nvSpPr>
          <p:cNvPr id="3" name="Content Placeholder 2"/>
          <p:cNvSpPr>
            <a:spLocks noGrp="1"/>
          </p:cNvSpPr>
          <p:nvPr>
            <p:ph sz="quarter" idx="10"/>
          </p:nvPr>
        </p:nvSpPr>
        <p:spPr/>
        <p:txBody>
          <a:bodyPr>
            <a:normAutofit/>
          </a:bodyPr>
          <a:lstStyle/>
          <a:p>
            <a:pPr fontAlgn="base"/>
            <a:r>
              <a:rPr lang="en-US" sz="3000" b="0" i="1" dirty="0">
                <a:effectLst/>
              </a:rPr>
              <a:t>We are very grateful to our teachers and professors who gave us a chance to work on this project. We would like to thank him for giving us valuable suggestions and ideas.</a:t>
            </a:r>
            <a:endParaRPr lang="en-US" sz="3000" b="0" i="0" dirty="0">
              <a:effectLst/>
            </a:endParaRPr>
          </a:p>
          <a:p>
            <a:pPr fontAlgn="base"/>
            <a:r>
              <a:rPr lang="en-US" sz="3000" b="0" i="1" dirty="0">
                <a:effectLst/>
              </a:rPr>
              <a:t>We would also like to thank our college for providing us all the necessary resources for the project. All in all, we would like to thank everyone involved in this project and helped us with their suggestions to make the project better.</a:t>
            </a:r>
            <a:endParaRPr lang="en-US" sz="3000" b="0" i="0" dirty="0">
              <a:effectLst/>
            </a:endParaRPr>
          </a:p>
        </p:txBody>
      </p:sp>
      <p:sp>
        <p:nvSpPr>
          <p:cNvPr id="4" name="Date Placeholder 3"/>
          <p:cNvSpPr>
            <a:spLocks noGrp="1"/>
          </p:cNvSpPr>
          <p:nvPr>
            <p:ph type="dt" sz="half" idx="2"/>
          </p:nvPr>
        </p:nvSpPr>
        <p:spPr/>
        <p:txBody>
          <a:bodyPr/>
          <a:lstStyle/>
          <a:p>
            <a:fld id="{5C246108-0130-4F52-87A2-01F2FA59185B}" type="datetime3">
              <a:rPr lang="en-US" smtClean="0"/>
              <a:pPr/>
              <a:t>21 August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5576"/>
            <a:ext cx="10515600" cy="1860146"/>
          </a:xfrm>
        </p:spPr>
        <p:txBody>
          <a:bodyPr>
            <a:normAutofit fontScale="90000"/>
          </a:bodyPr>
          <a:lstStyle/>
          <a:p>
            <a:r>
              <a:rPr lang="en-US" dirty="0"/>
              <a:t>Hospital Equipment Availability Checking Website</a:t>
            </a:r>
          </a:p>
        </p:txBody>
      </p:sp>
      <p:sp>
        <p:nvSpPr>
          <p:cNvPr id="3" name="Subtitle 2"/>
          <p:cNvSpPr>
            <a:spLocks noGrp="1"/>
          </p:cNvSpPr>
          <p:nvPr>
            <p:ph type="subTitle" idx="1"/>
          </p:nvPr>
        </p:nvSpPr>
        <p:spPr/>
        <p:txBody>
          <a:bodyPr>
            <a:normAutofit fontScale="62500" lnSpcReduction="20000"/>
          </a:bodyPr>
          <a:lstStyle/>
          <a:p>
            <a:r>
              <a:rPr dirty="0"/>
              <a:t>Submitted to: </a:t>
            </a:r>
          </a:p>
          <a:p>
            <a:r>
              <a:rPr dirty="0"/>
              <a:t>Department of Computer Science and Engineering</a:t>
            </a:r>
          </a:p>
        </p:txBody>
      </p:sp>
    </p:spTree>
  </p:cSld>
  <p:clrMapOvr>
    <a:masterClrMapping/>
  </p:clrMapOvr>
  <p:transition advTm="5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pPr/>
              <a:t>21 August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20</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21 August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21</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802944" cy="2187227"/>
          </a:xfrm>
        </p:spPr>
        <p:txBody>
          <a:bodyPr anchor="t" anchorCtr="0"/>
          <a:lstStyle/>
          <a:p>
            <a:r>
              <a:rPr sz="3200" dirty="0"/>
              <a:t>Supervised by:</a:t>
            </a:r>
            <a:br>
              <a:rPr sz="3200" dirty="0"/>
            </a:br>
            <a:r>
              <a:rPr sz="3000" dirty="0"/>
              <a:t>Prof. Ronak Jain</a:t>
            </a:r>
            <a:endParaRPr lang="en-US" sz="3000" dirty="0"/>
          </a:p>
        </p:txBody>
      </p:sp>
      <p:sp>
        <p:nvSpPr>
          <p:cNvPr id="3" name="Text Placeholder 2"/>
          <p:cNvSpPr>
            <a:spLocks noGrp="1"/>
          </p:cNvSpPr>
          <p:nvPr>
            <p:ph type="body" idx="1"/>
          </p:nvPr>
        </p:nvSpPr>
        <p:spPr>
          <a:xfrm>
            <a:off x="6323308" y="2025748"/>
            <a:ext cx="5269424" cy="2827606"/>
          </a:xfrm>
        </p:spPr>
        <p:txBody>
          <a:bodyPr>
            <a:normAutofit fontScale="62500" lnSpcReduction="20000"/>
          </a:bodyPr>
          <a:lstStyle/>
          <a:p>
            <a:pPr>
              <a:lnSpc>
                <a:spcPct val="120000"/>
              </a:lnSpc>
              <a:spcBef>
                <a:spcPts val="0"/>
              </a:spcBef>
            </a:pPr>
            <a:r>
              <a:rPr lang="en-US" dirty="0"/>
              <a:t>Team Members</a:t>
            </a:r>
          </a:p>
          <a:p>
            <a:pPr>
              <a:lnSpc>
                <a:spcPct val="120000"/>
              </a:lnSpc>
              <a:spcBef>
                <a:spcPts val="0"/>
              </a:spcBef>
            </a:pPr>
            <a:r>
              <a:rPr lang="en-US" dirty="0"/>
              <a:t>1. </a:t>
            </a:r>
            <a:r>
              <a:rPr lang="en-US" dirty="0" err="1"/>
              <a:t>Ansh</a:t>
            </a:r>
            <a:r>
              <a:rPr lang="en-US" dirty="0"/>
              <a:t> Joshi (</a:t>
            </a:r>
            <a:r>
              <a:rPr lang="en-US" dirty="0" err="1"/>
              <a:t>0827CS201036</a:t>
            </a:r>
            <a:r>
              <a:rPr lang="en-US" dirty="0"/>
              <a:t>)</a:t>
            </a:r>
          </a:p>
          <a:p>
            <a:pPr>
              <a:lnSpc>
                <a:spcPct val="120000"/>
              </a:lnSpc>
              <a:spcBef>
                <a:spcPts val="0"/>
              </a:spcBef>
            </a:pPr>
            <a:r>
              <a:rPr lang="en-US" dirty="0"/>
              <a:t>2. Bhavik Mundra (</a:t>
            </a:r>
            <a:r>
              <a:rPr lang="en-US" dirty="0" err="1"/>
              <a:t>0827CS201057</a:t>
            </a:r>
            <a:r>
              <a:rPr lang="en-US" dirty="0"/>
              <a:t>)</a:t>
            </a:r>
          </a:p>
          <a:p>
            <a:pPr>
              <a:lnSpc>
                <a:spcPct val="120000"/>
              </a:lnSpc>
              <a:spcBef>
                <a:spcPts val="0"/>
              </a:spcBef>
            </a:pPr>
            <a:r>
              <a:rPr lang="en-US" dirty="0"/>
              <a:t>3. Bhavik Sharma (</a:t>
            </a:r>
            <a:r>
              <a:rPr lang="en-US" dirty="0" err="1"/>
              <a:t>0827CS201058</a:t>
            </a:r>
            <a:r>
              <a:rPr lang="en-US" dirty="0"/>
              <a:t>)</a:t>
            </a:r>
          </a:p>
          <a:p>
            <a:pPr>
              <a:lnSpc>
                <a:spcPct val="120000"/>
              </a:lnSpc>
              <a:spcBef>
                <a:spcPts val="0"/>
              </a:spcBef>
            </a:pPr>
            <a:r>
              <a:rPr lang="en-US" dirty="0"/>
              <a:t>4. </a:t>
            </a:r>
            <a:r>
              <a:rPr lang="en-US" dirty="0" err="1"/>
              <a:t>Bhavika</a:t>
            </a:r>
            <a:r>
              <a:rPr lang="en-US" dirty="0"/>
              <a:t> </a:t>
            </a:r>
            <a:r>
              <a:rPr lang="en-US" dirty="0" err="1"/>
              <a:t>Darpe</a:t>
            </a:r>
            <a:r>
              <a:rPr lang="en-US" dirty="0"/>
              <a:t> (</a:t>
            </a:r>
            <a:r>
              <a:rPr lang="en-US" dirty="0" err="1"/>
              <a:t>0827CS201059</a:t>
            </a:r>
            <a:r>
              <a:rPr lang="en-US" dirty="0"/>
              <a:t>)</a:t>
            </a:r>
          </a:p>
        </p:txBody>
      </p:sp>
      <p:sp>
        <p:nvSpPr>
          <p:cNvPr id="4" name="Date Placeholder 3"/>
          <p:cNvSpPr>
            <a:spLocks noGrp="1"/>
          </p:cNvSpPr>
          <p:nvPr>
            <p:ph type="dt" sz="half" idx="10"/>
          </p:nvPr>
        </p:nvSpPr>
        <p:spPr/>
        <p:txBody>
          <a:bodyPr/>
          <a:lstStyle/>
          <a:p>
            <a:fld id="{9A1B14C0-9C57-4BFD-9C3E-891C212384C8}" type="datetime3">
              <a:rPr lang="en-US" smtClean="0"/>
              <a:pPr/>
              <a:t>21 August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0"/>
          </p:nvPr>
        </p:nvSpPr>
        <p:spPr>
          <a:prstGeom prst="rect">
            <a:avLst/>
          </a:prstGeom>
        </p:spPr>
        <p:txBody>
          <a:bodyPr>
            <a:normAutofit fontScale="92500" lnSpcReduction="10000"/>
          </a:bodyPr>
          <a:lstStyle/>
          <a:p>
            <a:r>
              <a:rPr lang="en-US" dirty="0"/>
              <a:t>Abstract</a:t>
            </a:r>
          </a:p>
          <a:p>
            <a:r>
              <a:rPr lang="en-US" dirty="0"/>
              <a:t>Introduction</a:t>
            </a:r>
          </a:p>
          <a:p>
            <a:r>
              <a:rPr lang="en-US" dirty="0"/>
              <a:t>Problem Statement</a:t>
            </a:r>
          </a:p>
          <a:p>
            <a:r>
              <a:rPr lang="en-US" dirty="0"/>
              <a:t>Survey of Existing Systems</a:t>
            </a:r>
          </a:p>
          <a:p>
            <a:r>
              <a:rPr lang="en-US" dirty="0"/>
              <a:t>Project Objectives</a:t>
            </a:r>
          </a:p>
          <a:p>
            <a:r>
              <a:rPr lang="en-US" dirty="0"/>
              <a:t>Requirement Analysis</a:t>
            </a:r>
          </a:p>
          <a:p>
            <a:r>
              <a:rPr lang="en-US" dirty="0"/>
              <a:t>Designs/UML Diagrams</a:t>
            </a:r>
          </a:p>
          <a:p>
            <a:r>
              <a:rPr lang="en-US" dirty="0"/>
              <a:t>Solution Proposed</a:t>
            </a:r>
          </a:p>
          <a:p>
            <a:r>
              <a:rPr lang="en-US" dirty="0"/>
              <a:t>The Outcome  Discussion</a:t>
            </a:r>
          </a:p>
          <a:p>
            <a:r>
              <a:rPr lang="en-US" dirty="0"/>
              <a:t>Conclusions and Limitations</a:t>
            </a:r>
          </a:p>
          <a:p>
            <a:pPr>
              <a:buNone/>
            </a:pPr>
            <a:endParaRPr lang="en-US" dirty="0"/>
          </a:p>
        </p:txBody>
      </p:sp>
      <p:sp>
        <p:nvSpPr>
          <p:cNvPr id="4" name="Date Placeholder 3"/>
          <p:cNvSpPr>
            <a:spLocks noGrp="1"/>
          </p:cNvSpPr>
          <p:nvPr>
            <p:ph type="dt" sz="half" idx="2"/>
          </p:nvPr>
        </p:nvSpPr>
        <p:spPr/>
        <p:txBody>
          <a:bodyPr/>
          <a:lstStyle/>
          <a:p>
            <a:fld id="{FDF74BFE-3616-4FE3-9BB1-3C08FCC53D61}" type="datetime3">
              <a:rPr lang="en-US" smtClean="0"/>
              <a:pPr/>
              <a:t>21 August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sz="quarter" idx="10"/>
          </p:nvPr>
        </p:nvSpPr>
        <p:spPr>
          <a:prstGeom prst="rect">
            <a:avLst/>
          </a:prstGeom>
        </p:spPr>
        <p:txBody>
          <a:bodyPr>
            <a:normAutofit/>
          </a:bodyPr>
          <a:lstStyle/>
          <a:p>
            <a:r>
              <a:rPr lang="en-US" sz="3000" dirty="0"/>
              <a:t> There are currently very few websites available to inform individuals of the existence of open beds at a hospital. Most individuals are unaware of which hospitals have vacant beds and the requisite equipment. </a:t>
            </a:r>
          </a:p>
          <a:p>
            <a:r>
              <a:rPr lang="en-US" sz="3000" dirty="0"/>
              <a:t> People check the availability by calling on the hospital number, available on internet. </a:t>
            </a:r>
          </a:p>
          <a:p>
            <a:r>
              <a:rPr lang="en-US" sz="3000" dirty="0"/>
              <a:t> It is possible that the number offered is inaccurate, forcing them to endure great suffering before receiving the proper assistance they need. </a:t>
            </a:r>
          </a:p>
          <a:p>
            <a:r>
              <a:rPr lang="en-US" sz="3000" dirty="0"/>
              <a:t> To overcome this problem, we have come up with an idea of a web application which will inform people regarding the vacancy of beds and availability of equipment in a particular hospital.</a:t>
            </a:r>
          </a:p>
        </p:txBody>
      </p:sp>
      <p:sp>
        <p:nvSpPr>
          <p:cNvPr id="4" name="Date Placeholder 3"/>
          <p:cNvSpPr>
            <a:spLocks noGrp="1"/>
          </p:cNvSpPr>
          <p:nvPr>
            <p:ph type="dt" sz="half" idx="2"/>
          </p:nvPr>
        </p:nvSpPr>
        <p:spPr/>
        <p:txBody>
          <a:bodyPr/>
          <a:lstStyle/>
          <a:p>
            <a:fld id="{79383796-5F39-4134-BB1F-91570C15A74E}" type="datetime3">
              <a:rPr lang="en-US" smtClean="0"/>
              <a:pPr/>
              <a:t>21 August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normAutofit lnSpcReduction="10000"/>
          </a:bodyPr>
          <a:lstStyle/>
          <a:p>
            <a:r>
              <a:rPr lang="en-US" dirty="0"/>
              <a:t> In this project, a website will be created to get the information about the occupancy of beds and necessary equipment for the patients in a particular hospital, especially in emergency cases. </a:t>
            </a:r>
          </a:p>
          <a:p>
            <a:r>
              <a:rPr lang="en-US" dirty="0"/>
              <a:t> The patients can easily find the location of desired hospital as well as the information about the number of empty beds present. </a:t>
            </a:r>
          </a:p>
          <a:p>
            <a:r>
              <a:rPr lang="en-US" b="0" i="0" dirty="0">
                <a:effectLst/>
              </a:rPr>
              <a:t> The motivation to build this website is that it will help people to get information regarding the availability of beds and other resources easily.</a:t>
            </a:r>
          </a:p>
          <a:p>
            <a:r>
              <a:rPr lang="en-US" dirty="0"/>
              <a:t> Also, the government can keep a check on govt. and private hospitals through this web application, and accordingly can provide necessary facilities to improve the healthcare system of the state.</a:t>
            </a:r>
            <a:endParaRPr lang="en-US" b="0" i="0" dirty="0">
              <a:effectLst/>
            </a:endParaRPr>
          </a:p>
        </p:txBody>
      </p:sp>
      <p:sp>
        <p:nvSpPr>
          <p:cNvPr id="4" name="Date Placeholder 3"/>
          <p:cNvSpPr>
            <a:spLocks noGrp="1"/>
          </p:cNvSpPr>
          <p:nvPr>
            <p:ph type="dt" sz="half" idx="2"/>
          </p:nvPr>
        </p:nvSpPr>
        <p:spPr/>
        <p:txBody>
          <a:bodyPr/>
          <a:lstStyle/>
          <a:p>
            <a:r>
              <a:rPr lang="en-US" dirty="0"/>
              <a:t>15 July 2022</a:t>
            </a:r>
          </a:p>
        </p:txBody>
      </p:sp>
      <p:sp>
        <p:nvSpPr>
          <p:cNvPr id="5" name="Slide Number Placeholder 4"/>
          <p:cNvSpPr>
            <a:spLocks noGrp="1"/>
          </p:cNvSpPr>
          <p:nvPr>
            <p:ph type="sldNum" sz="quarter" idx="4"/>
          </p:nvPr>
        </p:nvSpPr>
        <p:spPr/>
        <p:txBody>
          <a:bodyPr/>
          <a:lstStyle/>
          <a:p>
            <a:fld id="{9860EDB8-5305-433F-BE41-D7A86D811DB3}"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prstGeom prst="rect">
            <a:avLst/>
          </a:prstGeom>
        </p:spPr>
        <p:txBody>
          <a:bodyPr>
            <a:normAutofit/>
          </a:bodyPr>
          <a:lstStyle/>
          <a:p>
            <a:pPr marL="0" indent="0">
              <a:buNone/>
            </a:pPr>
            <a:r>
              <a:rPr lang="en-US" sz="3000" dirty="0"/>
              <a:t>To get the information about the occupancy of beds and necessary equipment for the patients in a particular hospital, especially in emergency cases. An electronic system will be brought into usage to identify these and make patients aware and easy to find.</a:t>
            </a:r>
          </a:p>
        </p:txBody>
      </p:sp>
      <p:sp>
        <p:nvSpPr>
          <p:cNvPr id="4" name="Date Placeholder 3"/>
          <p:cNvSpPr>
            <a:spLocks noGrp="1"/>
          </p:cNvSpPr>
          <p:nvPr>
            <p:ph type="dt" sz="half" idx="2"/>
          </p:nvPr>
        </p:nvSpPr>
        <p:spPr/>
        <p:txBody>
          <a:bodyPr/>
          <a:lstStyle/>
          <a:p>
            <a:fld id="{B008B673-7C08-4512-A3B6-F8D71772C357}" type="datetime3">
              <a:rPr lang="en-US" smtClean="0"/>
              <a:pPr/>
              <a:t>21 August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normAutofit fontScale="92500" lnSpcReduction="20000"/>
          </a:bodyPr>
          <a:lstStyle/>
          <a:p>
            <a:pPr marL="0" indent="0">
              <a:buNone/>
            </a:pPr>
            <a:r>
              <a:rPr lang="en-US" dirty="0"/>
              <a:t>There are currently very less websites available to inform about the availability of vacant beds. </a:t>
            </a:r>
          </a:p>
          <a:p>
            <a:pPr marL="0" indent="0">
              <a:buNone/>
            </a:pPr>
            <a:r>
              <a:rPr lang="en-US" dirty="0"/>
              <a:t>For example: </a:t>
            </a:r>
          </a:p>
          <a:p>
            <a:r>
              <a:rPr lang="en-US" dirty="0"/>
              <a:t> Govt. of Delhi created a website which informs about the availability of covid beds only. Disadvantage of this website is that it is limited only to Delhi. Also, the information is not updated timely.</a:t>
            </a:r>
          </a:p>
          <a:p>
            <a:r>
              <a:rPr lang="en-US" dirty="0"/>
              <a:t> Another example is that there are few hospitals like </a:t>
            </a:r>
            <a:r>
              <a:rPr lang="en-US" dirty="0" err="1"/>
              <a:t>Kokilaben</a:t>
            </a:r>
            <a:r>
              <a:rPr lang="en-US" dirty="0"/>
              <a:t> Hospital that provide this service, but it is limited to them only.</a:t>
            </a:r>
          </a:p>
          <a:p>
            <a:pPr marL="0" indent="0">
              <a:buNone/>
            </a:pPr>
            <a:endParaRPr lang="en-US" dirty="0"/>
          </a:p>
          <a:p>
            <a:pPr marL="0" indent="0">
              <a:buNone/>
            </a:pPr>
            <a:r>
              <a:rPr lang="en-US" dirty="0"/>
              <a:t>Advantage of our website over other existing systems is that, we will create this for state/country level. We will ensure that hospital administration keeps their record updated.</a:t>
            </a:r>
          </a:p>
          <a:p>
            <a:pPr marL="0" indent="0">
              <a:buNone/>
            </a:pPr>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21 August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prstGeom prst="rect">
            <a:avLst/>
          </a:prstGeom>
        </p:spPr>
        <p:txBody>
          <a:bodyPr>
            <a:normAutofit/>
          </a:bodyPr>
          <a:lstStyle/>
          <a:p>
            <a:r>
              <a:rPr lang="en-US" sz="3000" dirty="0"/>
              <a:t> The main objective of this project is to get the information about the availability of bed and necessary items for the patients, especially in emergency cases. </a:t>
            </a:r>
          </a:p>
          <a:p>
            <a:r>
              <a:rPr lang="en-US" sz="3000" dirty="0"/>
              <a:t>  Additionally, this product provides information about staff and doctors availability, facilities available in the hospital, location, reviews of hospital, etc. </a:t>
            </a:r>
          </a:p>
          <a:p>
            <a:r>
              <a:rPr lang="en-US" sz="3000" dirty="0"/>
              <a:t> The aim of this web application is to quantify Immediate Bed Availability (</a:t>
            </a:r>
            <a:r>
              <a:rPr lang="en-US" sz="3000" dirty="0" err="1"/>
              <a:t>IBA</a:t>
            </a:r>
            <a:r>
              <a:rPr lang="en-US" sz="3000" dirty="0"/>
              <a:t>) in a hospital and treat needs of hospitalized patients whose needs could be met outside a traditional hospital setting.</a:t>
            </a:r>
          </a:p>
        </p:txBody>
      </p:sp>
      <p:sp>
        <p:nvSpPr>
          <p:cNvPr id="4" name="Date Placeholder 3"/>
          <p:cNvSpPr>
            <a:spLocks noGrp="1"/>
          </p:cNvSpPr>
          <p:nvPr>
            <p:ph type="dt" sz="half" idx="2"/>
          </p:nvPr>
        </p:nvSpPr>
        <p:spPr/>
        <p:txBody>
          <a:bodyPr/>
          <a:lstStyle/>
          <a:p>
            <a:fld id="{B5199DD8-BD4A-4CFD-B98A-9353AD2577AB}" type="datetime3">
              <a:rPr lang="en-US" smtClean="0"/>
              <a:pPr/>
              <a:t>21 August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11929</TotalTime>
  <Words>1269</Words>
  <Application>Microsoft Office PowerPoint</Application>
  <PresentationFormat>Widescreen</PresentationFormat>
  <Paragraphs>151</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Calibri</vt:lpstr>
      <vt:lpstr>Courier New</vt:lpstr>
      <vt:lpstr>Lucida Console</vt:lpstr>
      <vt:lpstr>Segoe UI</vt:lpstr>
      <vt:lpstr>Symbol</vt:lpstr>
      <vt:lpstr>Wingdings</vt:lpstr>
      <vt:lpstr>WelcomeDoc</vt:lpstr>
      <vt:lpstr>PowerPoint Presentation</vt:lpstr>
      <vt:lpstr>Hospital Equipment Availability Checking Website</vt:lpstr>
      <vt:lpstr>Supervised by: Prof. Ronak Jain</vt:lpstr>
      <vt:lpstr>Project Presentation Outline</vt:lpstr>
      <vt:lpstr>Abstract</vt:lpstr>
      <vt:lpstr>Introduction </vt:lpstr>
      <vt:lpstr>The Problem Statement</vt:lpstr>
      <vt:lpstr>Survey of Existing Systems</vt:lpstr>
      <vt:lpstr>Objectives</vt:lpstr>
      <vt:lpstr>USE-CASE DIAGRAM</vt:lpstr>
      <vt:lpstr>Requirement Analysis</vt:lpstr>
      <vt:lpstr>Requirement Analysis</vt:lpstr>
      <vt:lpstr>Requirement Analysis</vt:lpstr>
      <vt:lpstr>Requirement Analysis</vt:lpstr>
      <vt:lpstr>Solution Proposed</vt:lpstr>
      <vt:lpstr>Solution Proposed</vt:lpstr>
      <vt:lpstr>The Outcome Discussion</vt:lpstr>
      <vt:lpstr>Conclusion and Limitation</vt:lpstr>
      <vt:lpstr>Acknowledgment</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keywords/>
  <cp:lastModifiedBy>Bhavik Mundra</cp:lastModifiedBy>
  <cp:revision>44</cp:revision>
  <dcterms:created xsi:type="dcterms:W3CDTF">2014-03-28T16:17:36Z</dcterms:created>
  <dcterms:modified xsi:type="dcterms:W3CDTF">2022-08-21T16:46:25Z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