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94218" autoAdjust="0"/>
  </p:normalViewPr>
  <p:slideViewPr>
    <p:cSldViewPr snapToGrid="0" snapToObjects="1" showGuides="1">
      <p:cViewPr>
        <p:scale>
          <a:sx n="25" d="100"/>
          <a:sy n="25" d="100"/>
        </p:scale>
        <p:origin x="204" y="-108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5"/>
            <a:ext cx="21069300" cy="84418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3652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3"/>
            <a:ext cx="21069300" cy="121351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1" y="4997542"/>
            <a:ext cx="10059099"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6"/>
            <a:ext cx="10059099"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67189"/>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200" y="15402434"/>
            <a:ext cx="10058399"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8"/>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8"/>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9"/>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3"/>
            <a:ext cx="10058400" cy="2449901"/>
          </a:xfrm>
          <a:prstGeom prst="rect">
            <a:avLst/>
          </a:prstGeom>
        </p:spPr>
        <p:txBody>
          <a:bodyPr wrap="square" lIns="365760" tIns="365760" rIns="365760" bIns="365760">
            <a:spAutoFit/>
          </a:bodyPr>
          <a:lstStyle>
            <a:lvl1pPr marL="0" indent="0">
              <a:buNone/>
              <a:tabLst/>
              <a:defRPr lang="en-US" sz="3200" dirty="0"/>
            </a:lvl1pPr>
            <a:lvl2pPr marL="461981" indent="-231784">
              <a:tabLst/>
              <a:defRPr lang="en-US" sz="2400" dirty="0"/>
            </a:lvl2pPr>
            <a:lvl3pPr marL="461981" indent="-231784">
              <a:tabLst/>
              <a:defRPr lang="en-US" sz="1800" dirty="0"/>
            </a:lvl3pPr>
            <a:lvl4pPr marL="461981" indent="-231784">
              <a:tabLst/>
              <a:defRPr lang="en-US" sz="1200" dirty="0"/>
            </a:lvl4pPr>
            <a:lvl5pPr marL="461981" indent="-231784">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9"/>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2"/>
            <a:ext cx="5182176" cy="523709"/>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3"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19" y="14098"/>
          <a:ext cx="9776869" cy="32679221"/>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36"x48"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 </a:t>
                      </a:r>
                    </a:p>
                    <a:p>
                      <a:pPr algn="ct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36 inches tall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by</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48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30 tall x 40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42 tall x 56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3">
                <a:tc>
                  <a:txBody>
                    <a:bodyPr/>
                    <a:lstStyle/>
                    <a:p>
                      <a:endParaRPr lang="en-US" sz="21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1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8"/>
          <a:ext cx="9430188" cy="33075071"/>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153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printing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153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5">
                <a:tc>
                  <a:txBody>
                    <a:bodyPr/>
                    <a:lstStyle/>
                    <a:p>
                      <a:pPr>
                        <a:lnSpc>
                          <a:spcPts val="2600"/>
                        </a:lnSpc>
                      </a:pPr>
                      <a:r>
                        <a:rPr lang="en-US" sz="2100" dirty="0">
                          <a:solidFill>
                            <a:schemeClr val="bg1">
                              <a:lumMod val="85000"/>
                            </a:schemeClr>
                          </a:solidFill>
                          <a:latin typeface="Arial"/>
                          <a:cs typeface="Arial"/>
                        </a:rPr>
                        <a:t>© 2019</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704"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703" indent="-1354703" algn="l" defTabSz="7802704"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703" indent="-1354703" algn="l" defTabSz="7802704"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703" indent="-1354703" algn="l" defTabSz="7802704"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703" indent="-1354703" algn="l" defTabSz="7802704" rtl="0" eaLnBrk="1" latinLnBrk="0" hangingPunct="1">
        <a:spcBef>
          <a:spcPct val="20000"/>
        </a:spcBef>
        <a:buFont typeface="Arial" pitchFamily="34" charset="0"/>
        <a:buChar char="–"/>
        <a:tabLst/>
        <a:defRPr sz="4268" kern="1200">
          <a:solidFill>
            <a:schemeClr val="tx1"/>
          </a:solidFill>
          <a:latin typeface="+mn-lt"/>
          <a:ea typeface="+mn-ea"/>
          <a:cs typeface="+mn-cs"/>
        </a:defRPr>
      </a:lvl4pPr>
      <a:lvl5pPr marL="1354703" indent="-1354703" algn="l" defTabSz="7802704" rtl="0" eaLnBrk="1" latinLnBrk="0" hangingPunct="1">
        <a:spcBef>
          <a:spcPct val="20000"/>
        </a:spcBef>
        <a:buFont typeface="Arial" pitchFamily="34" charset="0"/>
        <a:buChar char="»"/>
        <a:tabLst/>
        <a:defRPr sz="4268" kern="1200">
          <a:solidFill>
            <a:schemeClr val="tx1"/>
          </a:solidFill>
          <a:latin typeface="+mn-lt"/>
          <a:ea typeface="+mn-ea"/>
          <a:cs typeface="+mn-cs"/>
        </a:defRPr>
      </a:lvl5pPr>
      <a:lvl6pPr marL="21457440"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6pPr>
      <a:lvl7pPr marL="25358787"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7pPr>
      <a:lvl8pPr marL="29260143"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8pPr>
      <a:lvl9pPr marL="33161495"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9pPr>
    </p:bodyStyle>
    <p:otherStyle>
      <a:defPPr>
        <a:defRPr lang="en-US"/>
      </a:defPPr>
      <a:lvl1pPr marL="0" algn="l" defTabSz="7802704" rtl="0" eaLnBrk="1" latinLnBrk="0" hangingPunct="1">
        <a:defRPr sz="15289" kern="1200">
          <a:solidFill>
            <a:schemeClr val="tx1"/>
          </a:solidFill>
          <a:latin typeface="+mn-lt"/>
          <a:ea typeface="+mn-ea"/>
          <a:cs typeface="+mn-cs"/>
        </a:defRPr>
      </a:lvl1pPr>
      <a:lvl2pPr marL="3901357" algn="l" defTabSz="7802704" rtl="0" eaLnBrk="1" latinLnBrk="0" hangingPunct="1">
        <a:defRPr sz="15289" kern="1200">
          <a:solidFill>
            <a:schemeClr val="tx1"/>
          </a:solidFill>
          <a:latin typeface="+mn-lt"/>
          <a:ea typeface="+mn-ea"/>
          <a:cs typeface="+mn-cs"/>
        </a:defRPr>
      </a:lvl2pPr>
      <a:lvl3pPr marL="7802704" algn="l" defTabSz="7802704" rtl="0" eaLnBrk="1" latinLnBrk="0" hangingPunct="1">
        <a:defRPr sz="15289" kern="1200">
          <a:solidFill>
            <a:schemeClr val="tx1"/>
          </a:solidFill>
          <a:latin typeface="+mn-lt"/>
          <a:ea typeface="+mn-ea"/>
          <a:cs typeface="+mn-cs"/>
        </a:defRPr>
      </a:lvl3pPr>
      <a:lvl4pPr marL="11704058" algn="l" defTabSz="7802704" rtl="0" eaLnBrk="1" latinLnBrk="0" hangingPunct="1">
        <a:defRPr sz="15289" kern="1200">
          <a:solidFill>
            <a:schemeClr val="tx1"/>
          </a:solidFill>
          <a:latin typeface="+mn-lt"/>
          <a:ea typeface="+mn-ea"/>
          <a:cs typeface="+mn-cs"/>
        </a:defRPr>
      </a:lvl4pPr>
      <a:lvl5pPr marL="15605411" algn="l" defTabSz="7802704" rtl="0" eaLnBrk="1" latinLnBrk="0" hangingPunct="1">
        <a:defRPr sz="15289" kern="1200">
          <a:solidFill>
            <a:schemeClr val="tx1"/>
          </a:solidFill>
          <a:latin typeface="+mn-lt"/>
          <a:ea typeface="+mn-ea"/>
          <a:cs typeface="+mn-cs"/>
        </a:defRPr>
      </a:lvl5pPr>
      <a:lvl6pPr marL="19506761" algn="l" defTabSz="7802704" rtl="0" eaLnBrk="1" latinLnBrk="0" hangingPunct="1">
        <a:defRPr sz="15289" kern="1200">
          <a:solidFill>
            <a:schemeClr val="tx1"/>
          </a:solidFill>
          <a:latin typeface="+mn-lt"/>
          <a:ea typeface="+mn-ea"/>
          <a:cs typeface="+mn-cs"/>
        </a:defRPr>
      </a:lvl6pPr>
      <a:lvl7pPr marL="23408118" algn="l" defTabSz="7802704" rtl="0" eaLnBrk="1" latinLnBrk="0" hangingPunct="1">
        <a:defRPr sz="15289" kern="1200">
          <a:solidFill>
            <a:schemeClr val="tx1"/>
          </a:solidFill>
          <a:latin typeface="+mn-lt"/>
          <a:ea typeface="+mn-ea"/>
          <a:cs typeface="+mn-cs"/>
        </a:defRPr>
      </a:lvl7pPr>
      <a:lvl8pPr marL="27309466" algn="l" defTabSz="7802704" rtl="0" eaLnBrk="1" latinLnBrk="0" hangingPunct="1">
        <a:defRPr sz="15289" kern="1200">
          <a:solidFill>
            <a:schemeClr val="tx1"/>
          </a:solidFill>
          <a:latin typeface="+mn-lt"/>
          <a:ea typeface="+mn-ea"/>
          <a:cs typeface="+mn-cs"/>
        </a:defRPr>
      </a:lvl8pPr>
      <a:lvl9pPr marL="31210822" algn="l" defTabSz="7802704" rtl="0" eaLnBrk="1" latinLnBrk="0" hangingPunct="1">
        <a:defRPr sz="1528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9"/>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2"/>
            <a:ext cx="5182176" cy="523709"/>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3"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704"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703" indent="-1354703" algn="l" defTabSz="7802704"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703" indent="-1354703" algn="l" defTabSz="7802704"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703" indent="-1354703" algn="l" defTabSz="7802704"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703" indent="-1354703" algn="l" defTabSz="7802704" rtl="0" eaLnBrk="1" latinLnBrk="0" hangingPunct="1">
        <a:spcBef>
          <a:spcPct val="20000"/>
        </a:spcBef>
        <a:buFont typeface="Arial" pitchFamily="34" charset="0"/>
        <a:buChar char="–"/>
        <a:tabLst/>
        <a:defRPr sz="4268" kern="1200">
          <a:solidFill>
            <a:schemeClr val="tx1"/>
          </a:solidFill>
          <a:latin typeface="+mn-lt"/>
          <a:ea typeface="+mn-ea"/>
          <a:cs typeface="+mn-cs"/>
        </a:defRPr>
      </a:lvl4pPr>
      <a:lvl5pPr marL="1354703" indent="-1354703" algn="l" defTabSz="7802704" rtl="0" eaLnBrk="1" latinLnBrk="0" hangingPunct="1">
        <a:spcBef>
          <a:spcPct val="20000"/>
        </a:spcBef>
        <a:buFont typeface="Arial" pitchFamily="34" charset="0"/>
        <a:buChar char="»"/>
        <a:tabLst/>
        <a:defRPr sz="4268" kern="1200">
          <a:solidFill>
            <a:schemeClr val="tx1"/>
          </a:solidFill>
          <a:latin typeface="+mn-lt"/>
          <a:ea typeface="+mn-ea"/>
          <a:cs typeface="+mn-cs"/>
        </a:defRPr>
      </a:lvl5pPr>
      <a:lvl6pPr marL="21457440"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6pPr>
      <a:lvl7pPr marL="25358787"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7pPr>
      <a:lvl8pPr marL="29260143"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8pPr>
      <a:lvl9pPr marL="33161495" indent="-1950678" algn="l" defTabSz="7802704" rtl="0" eaLnBrk="1" latinLnBrk="0" hangingPunct="1">
        <a:spcBef>
          <a:spcPct val="20000"/>
        </a:spcBef>
        <a:buFont typeface="Arial" pitchFamily="34" charset="0"/>
        <a:buChar char="•"/>
        <a:defRPr sz="17068" kern="1200">
          <a:solidFill>
            <a:schemeClr val="tx1"/>
          </a:solidFill>
          <a:latin typeface="+mn-lt"/>
          <a:ea typeface="+mn-ea"/>
          <a:cs typeface="+mn-cs"/>
        </a:defRPr>
      </a:lvl9pPr>
    </p:bodyStyle>
    <p:otherStyle>
      <a:defPPr>
        <a:defRPr lang="en-US"/>
      </a:defPPr>
      <a:lvl1pPr marL="0" algn="l" defTabSz="7802704" rtl="0" eaLnBrk="1" latinLnBrk="0" hangingPunct="1">
        <a:defRPr sz="15289" kern="1200">
          <a:solidFill>
            <a:schemeClr val="tx1"/>
          </a:solidFill>
          <a:latin typeface="+mn-lt"/>
          <a:ea typeface="+mn-ea"/>
          <a:cs typeface="+mn-cs"/>
        </a:defRPr>
      </a:lvl1pPr>
      <a:lvl2pPr marL="3901357" algn="l" defTabSz="7802704" rtl="0" eaLnBrk="1" latinLnBrk="0" hangingPunct="1">
        <a:defRPr sz="15289" kern="1200">
          <a:solidFill>
            <a:schemeClr val="tx1"/>
          </a:solidFill>
          <a:latin typeface="+mn-lt"/>
          <a:ea typeface="+mn-ea"/>
          <a:cs typeface="+mn-cs"/>
        </a:defRPr>
      </a:lvl2pPr>
      <a:lvl3pPr marL="7802704" algn="l" defTabSz="7802704" rtl="0" eaLnBrk="1" latinLnBrk="0" hangingPunct="1">
        <a:defRPr sz="15289" kern="1200">
          <a:solidFill>
            <a:schemeClr val="tx1"/>
          </a:solidFill>
          <a:latin typeface="+mn-lt"/>
          <a:ea typeface="+mn-ea"/>
          <a:cs typeface="+mn-cs"/>
        </a:defRPr>
      </a:lvl3pPr>
      <a:lvl4pPr marL="11704058" algn="l" defTabSz="7802704" rtl="0" eaLnBrk="1" latinLnBrk="0" hangingPunct="1">
        <a:defRPr sz="15289" kern="1200">
          <a:solidFill>
            <a:schemeClr val="tx1"/>
          </a:solidFill>
          <a:latin typeface="+mn-lt"/>
          <a:ea typeface="+mn-ea"/>
          <a:cs typeface="+mn-cs"/>
        </a:defRPr>
      </a:lvl4pPr>
      <a:lvl5pPr marL="15605411" algn="l" defTabSz="7802704" rtl="0" eaLnBrk="1" latinLnBrk="0" hangingPunct="1">
        <a:defRPr sz="15289" kern="1200">
          <a:solidFill>
            <a:schemeClr val="tx1"/>
          </a:solidFill>
          <a:latin typeface="+mn-lt"/>
          <a:ea typeface="+mn-ea"/>
          <a:cs typeface="+mn-cs"/>
        </a:defRPr>
      </a:lvl5pPr>
      <a:lvl6pPr marL="19506761" algn="l" defTabSz="7802704" rtl="0" eaLnBrk="1" latinLnBrk="0" hangingPunct="1">
        <a:defRPr sz="15289" kern="1200">
          <a:solidFill>
            <a:schemeClr val="tx1"/>
          </a:solidFill>
          <a:latin typeface="+mn-lt"/>
          <a:ea typeface="+mn-ea"/>
          <a:cs typeface="+mn-cs"/>
        </a:defRPr>
      </a:lvl6pPr>
      <a:lvl7pPr marL="23408118" algn="l" defTabSz="7802704" rtl="0" eaLnBrk="1" latinLnBrk="0" hangingPunct="1">
        <a:defRPr sz="15289" kern="1200">
          <a:solidFill>
            <a:schemeClr val="tx1"/>
          </a:solidFill>
          <a:latin typeface="+mn-lt"/>
          <a:ea typeface="+mn-ea"/>
          <a:cs typeface="+mn-cs"/>
        </a:defRPr>
      </a:lvl7pPr>
      <a:lvl8pPr marL="27309466" algn="l" defTabSz="7802704" rtl="0" eaLnBrk="1" latinLnBrk="0" hangingPunct="1">
        <a:defRPr sz="15289" kern="1200">
          <a:solidFill>
            <a:schemeClr val="tx1"/>
          </a:solidFill>
          <a:latin typeface="+mn-lt"/>
          <a:ea typeface="+mn-ea"/>
          <a:cs typeface="+mn-cs"/>
        </a:defRPr>
      </a:lvl8pPr>
      <a:lvl9pPr marL="31210822" algn="l" defTabSz="7802704" rtl="0" eaLnBrk="1" latinLnBrk="0" hangingPunct="1">
        <a:defRPr sz="1528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getbootstrap.com/" TargetMode="External"/><Relationship Id="rId7" Type="http://schemas.openxmlformats.org/officeDocument/2006/relationships/hyperlink" Target="mailto:bhavikadarpe20025@acropolis.in" TargetMode="External"/><Relationship Id="rId12" Type="http://schemas.openxmlformats.org/officeDocument/2006/relationships/image" Target="../media/image13.jpeg"/><Relationship Id="rId2" Type="http://schemas.openxmlformats.org/officeDocument/2006/relationships/hyperlink" Target="https://flask.palletsprojects.com/en/2.2.x/" TargetMode="External"/><Relationship Id="rId1" Type="http://schemas.openxmlformats.org/officeDocument/2006/relationships/slideLayout" Target="../slideLayouts/slideLayout1.xml"/><Relationship Id="rId6" Type="http://schemas.openxmlformats.org/officeDocument/2006/relationships/hyperlink" Target="mailto:bhaviksharma20111@acropolis.in" TargetMode="External"/><Relationship Id="rId11" Type="http://schemas.openxmlformats.org/officeDocument/2006/relationships/image" Target="../media/image12.jpeg"/><Relationship Id="rId5" Type="http://schemas.openxmlformats.org/officeDocument/2006/relationships/hyperlink" Target="mailto:bhavikmundra20137@acropolis.in" TargetMode="External"/><Relationship Id="rId10" Type="http://schemas.openxmlformats.org/officeDocument/2006/relationships/image" Target="../media/image11.jpeg"/><Relationship Id="rId4" Type="http://schemas.openxmlformats.org/officeDocument/2006/relationships/hyperlink" Target="mailto:anshshailesh20033@acropolis.in" TargetMode="Externa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11430000" y="3137457"/>
            <a:ext cx="21945600" cy="844187"/>
          </a:xfrm>
        </p:spPr>
        <p:txBody>
          <a:bodyPr/>
          <a:lstStyle/>
          <a:p>
            <a:r>
              <a:rPr lang="en-US" dirty="0"/>
              <a:t>Acropolis Institute of Technology &amp; Research</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a:xfrm>
            <a:off x="11430000" y="1714548"/>
            <a:ext cx="21945600" cy="936520"/>
          </a:xfrm>
        </p:spPr>
        <p:txBody>
          <a:bodyPr/>
          <a:lstStyle/>
          <a:p>
            <a:r>
              <a:rPr lang="en-US" dirty="0" err="1"/>
              <a:t>Ansh</a:t>
            </a:r>
            <a:r>
              <a:rPr lang="en-US" dirty="0"/>
              <a:t> Joshi, Bhavik Mundra, Bhavik Sharma, </a:t>
            </a:r>
            <a:r>
              <a:rPr lang="en-US" dirty="0" err="1"/>
              <a:t>Bhavika</a:t>
            </a:r>
            <a:r>
              <a:rPr lang="en-US" dirty="0"/>
              <a:t> </a:t>
            </a:r>
            <a:r>
              <a:rPr lang="en-US" dirty="0" err="1"/>
              <a:t>Darpe</a:t>
            </a:r>
            <a:endParaRPr lang="en-US"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1430000" y="266652"/>
            <a:ext cx="21945600" cy="1213519"/>
          </a:xfrm>
        </p:spPr>
        <p:txBody>
          <a:bodyPr/>
          <a:lstStyle/>
          <a:p>
            <a:r>
              <a:rPr lang="en-US" dirty="0"/>
              <a:t>Hospital Equipment Availability Checking Website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1" y="4997541"/>
            <a:ext cx="10059099" cy="584775"/>
          </a:xfrm>
        </p:spPr>
        <p:txBody>
          <a:bodyPr/>
          <a:lstStyle/>
          <a:p>
            <a:r>
              <a:rPr lang="en-US" sz="3200" dirty="0"/>
              <a:t>INTRODUCTION</a:t>
            </a: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7200" y="18479729"/>
            <a:ext cx="10059099" cy="584775"/>
          </a:xfrm>
        </p:spPr>
        <p:txBody>
          <a:bodyPr/>
          <a:lstStyle/>
          <a:p>
            <a:r>
              <a:rPr lang="en-US" sz="3200" dirty="0"/>
              <a:t>OBJECTIVES</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372138" y="5147592"/>
            <a:ext cx="10058400" cy="584775"/>
          </a:xfrm>
        </p:spPr>
        <p:txBody>
          <a:bodyPr/>
          <a:lstStyle/>
          <a:p>
            <a:r>
              <a:rPr lang="en-US" sz="3200" dirty="0"/>
              <a:t>FEATURES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800" y="4997539"/>
            <a:ext cx="10058400" cy="584775"/>
          </a:xfrm>
        </p:spPr>
        <p:txBody>
          <a:bodyPr/>
          <a:lstStyle/>
          <a:p>
            <a:r>
              <a:rPr lang="en-US" sz="3200" dirty="0"/>
              <a:t>TECHNOLOGY USED</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375600" y="4997539"/>
            <a:ext cx="10058400" cy="584775"/>
          </a:xfrm>
        </p:spPr>
        <p:txBody>
          <a:bodyPr/>
          <a:lstStyle/>
          <a:p>
            <a:r>
              <a:rPr lang="en-US" sz="3200" dirty="0"/>
              <a:t>CONCLUSION</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375600" y="16363401"/>
            <a:ext cx="10058400" cy="584775"/>
          </a:xfrm>
        </p:spPr>
        <p:txBody>
          <a:bodyPr/>
          <a:lstStyle/>
          <a:p>
            <a:r>
              <a:rPr lang="en-US" sz="3200" dirty="0"/>
              <a:t>REFERENCES</a:t>
            </a:r>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a:xfrm>
            <a:off x="33375600" y="21367261"/>
            <a:ext cx="10058400" cy="584775"/>
          </a:xfrm>
        </p:spPr>
        <p:txBody>
          <a:bodyPr/>
          <a:lstStyle/>
          <a:p>
            <a:r>
              <a:rPr lang="en-US" sz="3200" dirty="0"/>
              <a:t>CONTACT</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6144796"/>
            <a:ext cx="10058400" cy="12064841"/>
          </a:xfrm>
        </p:spPr>
        <p:txBody>
          <a:bodyPr/>
          <a:lstStyle/>
          <a:p>
            <a:pPr algn="just"/>
            <a:r>
              <a:rPr lang="en-US" dirty="0">
                <a:solidFill>
                  <a:srgbClr val="000000"/>
                </a:solidFill>
                <a:effectLst/>
                <a:ea typeface="Times New Roman" panose="02020603050405020304" pitchFamily="18" charset="0"/>
                <a:cs typeface="Calibri" panose="020F0502020204030204" pitchFamily="34" charset="0"/>
              </a:rPr>
              <a:t>The world is becoming more advanced nowadays. Everything that is manual is being transferred digitally for faster speed and better work in every aspect, like education, business, government work, hospitals. Whenever you visit a hospital in a case of emergency or any health-related problem, it seems that you don't get beds on time, the facilities and equipment are not available, and you were not aware of these things previously just because there is no facility that provides you information regarding whether the hospital is available or not. Many patients suffer because of this situation, and so many die also, just because the ICU beds in the hospitals are occupied and they have to wait in the general ward for their turn, and due to the delay in time, many people lose their lives. The project uses Python, Flask, </a:t>
            </a:r>
            <a:r>
              <a:rPr lang="en-US" dirty="0" err="1">
                <a:solidFill>
                  <a:srgbClr val="000000"/>
                </a:solidFill>
                <a:effectLst/>
                <a:ea typeface="Times New Roman" panose="02020603050405020304" pitchFamily="18" charset="0"/>
                <a:cs typeface="Calibri" panose="020F0502020204030204" pitchFamily="34" charset="0"/>
              </a:rPr>
              <a:t>SQLAlchemy</a:t>
            </a:r>
            <a:r>
              <a:rPr lang="en-US" dirty="0">
                <a:solidFill>
                  <a:srgbClr val="000000"/>
                </a:solidFill>
                <a:effectLst/>
                <a:ea typeface="Times New Roman" panose="02020603050405020304" pitchFamily="18" charset="0"/>
                <a:cs typeface="Calibri" panose="020F0502020204030204" pitchFamily="34" charset="0"/>
              </a:rPr>
              <a:t>, HTML, CSS, and JavaScript to create this website successfully. We take data from hospitals by providing a registration form which will be fielded by the hospital management department. The data is going to be stored in a database, and then we provide information to users as per their requirements.</a:t>
            </a:r>
            <a:endParaRPr lang="en-IN" dirty="0">
              <a:effectLst/>
              <a:ea typeface="Times New Roman" panose="02020603050405020304" pitchFamily="18" charset="0"/>
              <a:cs typeface="Calibri" panose="020F0502020204030204" pitchFamily="34" charset="0"/>
            </a:endParaRP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521757" y="19523832"/>
            <a:ext cx="10058399" cy="6525454"/>
          </a:xfrm>
        </p:spPr>
        <p:txBody>
          <a:bodyPr/>
          <a:lstStyle/>
          <a:p>
            <a:pPr marL="457217" indent="-457217" algn="just">
              <a:buFont typeface="Wingdings" panose="05000000000000000000" pitchFamily="2" charset="2"/>
              <a:buChar char="Ø"/>
            </a:pPr>
            <a:r>
              <a:rPr lang="en-US" dirty="0"/>
              <a:t>The main objective of this project is to get the information about the availability of different types of beds in the hospitals of Indore.</a:t>
            </a:r>
          </a:p>
          <a:p>
            <a:pPr algn="just"/>
            <a:endParaRPr lang="en-US" dirty="0"/>
          </a:p>
          <a:p>
            <a:pPr marL="457217" indent="-457217" algn="just">
              <a:buFont typeface="Wingdings" panose="05000000000000000000" pitchFamily="2" charset="2"/>
              <a:buChar char="Ø"/>
            </a:pPr>
            <a:r>
              <a:rPr lang="en-US" dirty="0"/>
              <a:t>Additionally, this product provides information about the facilities provided by the hospital. </a:t>
            </a:r>
          </a:p>
          <a:p>
            <a:pPr algn="just"/>
            <a:endParaRPr lang="en-US" dirty="0"/>
          </a:p>
          <a:p>
            <a:pPr marL="457217" indent="-457217" algn="just">
              <a:buFont typeface="Wingdings" panose="05000000000000000000" pitchFamily="2" charset="2"/>
              <a:buChar char="Ø"/>
            </a:pPr>
            <a:r>
              <a:rPr lang="en-US" dirty="0"/>
              <a:t>The aim of this web application is to treat needs of hospitalized patients whose needs could be met outside a traditional hospital setting.</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647659" y="13130190"/>
            <a:ext cx="10058400" cy="1231106"/>
          </a:xfrm>
        </p:spPr>
        <p:txBody>
          <a:bodyPr/>
          <a:lstStyle/>
          <a:p>
            <a:pPr marL="457217" indent="-457217">
              <a:buFont typeface="Wingdings" panose="05000000000000000000" pitchFamily="2" charset="2"/>
              <a:buChar char="ü"/>
            </a:pPr>
            <a:r>
              <a:rPr lang="en-US" dirty="0"/>
              <a:t>User friendly environment:</a:t>
            </a:r>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402800" y="6144795"/>
            <a:ext cx="10058400" cy="22898576"/>
          </a:xfrm>
        </p:spPr>
        <p:txBody>
          <a:bodyPr/>
          <a:lstStyle/>
          <a:p>
            <a:pPr marL="342913" indent="-342913" algn="just">
              <a:buFont typeface="Wingdings" panose="05000000000000000000" pitchFamily="2" charset="2"/>
              <a:buChar char="v"/>
            </a:pPr>
            <a:r>
              <a:rPr lang="en-IN" b="1" dirty="0">
                <a:solidFill>
                  <a:schemeClr val="accent1">
                    <a:lumMod val="50000"/>
                  </a:schemeClr>
                </a:solidFill>
              </a:rPr>
              <a:t>FLASK</a:t>
            </a:r>
            <a:r>
              <a:rPr lang="en-IN" dirty="0"/>
              <a:t>: </a:t>
            </a:r>
            <a:r>
              <a:rPr lang="en-US" dirty="0"/>
              <a:t>Flask is a micro web framework written in Python. It is classified as a microframework because it does not require particular tools or libraries. It has no database abstraction layer, form validation, or any other components.</a:t>
            </a:r>
          </a:p>
          <a:p>
            <a:pPr algn="just"/>
            <a:endParaRPr lang="en-IN" dirty="0"/>
          </a:p>
          <a:p>
            <a:pPr marL="342913" indent="-342913" algn="just">
              <a:buFont typeface="Wingdings" panose="05000000000000000000" pitchFamily="2" charset="2"/>
              <a:buChar char="v"/>
            </a:pPr>
            <a:r>
              <a:rPr lang="en-IN" b="1" dirty="0">
                <a:solidFill>
                  <a:schemeClr val="accent1">
                    <a:lumMod val="50000"/>
                  </a:schemeClr>
                </a:solidFill>
              </a:rPr>
              <a:t>Flask MAIL</a:t>
            </a:r>
            <a:r>
              <a:rPr lang="en-IN" dirty="0">
                <a:solidFill>
                  <a:schemeClr val="accent1">
                    <a:lumMod val="50000"/>
                  </a:schemeClr>
                </a:solidFill>
              </a:rPr>
              <a:t>:</a:t>
            </a:r>
            <a:r>
              <a:rPr lang="en-IN" dirty="0"/>
              <a:t> </a:t>
            </a:r>
            <a:r>
              <a:rPr lang="en-US" dirty="0"/>
              <a:t>The Flask-Mail extension provides a simple interface to set up SMTP with your Flask application and to send messages from your views and scripts.</a:t>
            </a:r>
          </a:p>
          <a:p>
            <a:pPr algn="just"/>
            <a:endParaRPr lang="en-IN" dirty="0"/>
          </a:p>
          <a:p>
            <a:pPr marL="342913" indent="-342913" algn="just">
              <a:buFont typeface="Wingdings" panose="05000000000000000000" pitchFamily="2" charset="2"/>
              <a:buChar char="v"/>
            </a:pPr>
            <a:r>
              <a:rPr lang="en-IN" b="1" dirty="0">
                <a:solidFill>
                  <a:schemeClr val="accent1">
                    <a:lumMod val="50000"/>
                  </a:schemeClr>
                </a:solidFill>
              </a:rPr>
              <a:t>Flask </a:t>
            </a:r>
            <a:r>
              <a:rPr lang="en-IN" b="1" dirty="0" err="1">
                <a:solidFill>
                  <a:schemeClr val="accent1">
                    <a:lumMod val="50000"/>
                  </a:schemeClr>
                </a:solidFill>
              </a:rPr>
              <a:t>SQLAlchemy</a:t>
            </a:r>
            <a:r>
              <a:rPr lang="en-IN" dirty="0">
                <a:solidFill>
                  <a:schemeClr val="accent1">
                    <a:lumMod val="50000"/>
                  </a:schemeClr>
                </a:solidFill>
              </a:rPr>
              <a:t>:</a:t>
            </a:r>
            <a:r>
              <a:rPr lang="en-IN" dirty="0"/>
              <a:t> </a:t>
            </a:r>
            <a:r>
              <a:rPr lang="en-US" dirty="0"/>
              <a:t>Flask-</a:t>
            </a:r>
            <a:r>
              <a:rPr lang="en-US" dirty="0" err="1"/>
              <a:t>SQLAlchemy</a:t>
            </a:r>
            <a:r>
              <a:rPr lang="en-US" dirty="0"/>
              <a:t> is an extension for Flask that adds support for </a:t>
            </a:r>
            <a:r>
              <a:rPr lang="en-US" dirty="0" err="1"/>
              <a:t>SQLAlchemy</a:t>
            </a:r>
            <a:r>
              <a:rPr lang="en-US" dirty="0"/>
              <a:t> to your application. It simplifies using </a:t>
            </a:r>
            <a:r>
              <a:rPr lang="en-US" dirty="0" err="1"/>
              <a:t>SQLAlchemy</a:t>
            </a:r>
            <a:r>
              <a:rPr lang="en-US" dirty="0"/>
              <a:t> with Flask by setting up common objects and patterns for using those objects.</a:t>
            </a:r>
          </a:p>
          <a:p>
            <a:pPr algn="just"/>
            <a:endParaRPr lang="en-IN" dirty="0"/>
          </a:p>
          <a:p>
            <a:pPr marL="342913" indent="-342913" algn="just">
              <a:buFont typeface="Wingdings" panose="05000000000000000000" pitchFamily="2" charset="2"/>
              <a:buChar char="v"/>
            </a:pPr>
            <a:r>
              <a:rPr lang="en-IN" b="1" dirty="0">
                <a:solidFill>
                  <a:schemeClr val="accent1">
                    <a:lumMod val="50000"/>
                  </a:schemeClr>
                </a:solidFill>
              </a:rPr>
              <a:t>PYTHON</a:t>
            </a:r>
            <a:r>
              <a:rPr lang="en-IN" dirty="0">
                <a:solidFill>
                  <a:schemeClr val="accent1">
                    <a:lumMod val="50000"/>
                  </a:schemeClr>
                </a:solidFill>
              </a:rPr>
              <a:t>:</a:t>
            </a:r>
            <a:r>
              <a:rPr lang="en-IN" dirty="0"/>
              <a:t> </a:t>
            </a:r>
            <a:r>
              <a:rPr lang="en-US" dirty="0"/>
              <a:t>Python is a high-level, general-purpose programming language.</a:t>
            </a:r>
          </a:p>
          <a:p>
            <a:pPr algn="just"/>
            <a:endParaRPr lang="en-IN" dirty="0"/>
          </a:p>
          <a:p>
            <a:pPr marL="342913" indent="-342913" algn="just">
              <a:buFont typeface="Wingdings" panose="05000000000000000000" pitchFamily="2" charset="2"/>
              <a:buChar char="v"/>
            </a:pPr>
            <a:r>
              <a:rPr lang="en-IN" b="1" dirty="0">
                <a:solidFill>
                  <a:schemeClr val="accent1">
                    <a:lumMod val="50000"/>
                  </a:schemeClr>
                </a:solidFill>
              </a:rPr>
              <a:t>HTML 5</a:t>
            </a:r>
            <a:r>
              <a:rPr lang="en-IN" dirty="0">
                <a:solidFill>
                  <a:schemeClr val="accent1">
                    <a:lumMod val="50000"/>
                  </a:schemeClr>
                </a:solidFill>
              </a:rPr>
              <a:t>: </a:t>
            </a:r>
            <a:r>
              <a:rPr lang="en-US" dirty="0"/>
              <a:t>HTML 5 is a markup language used for structuring and presenting content on the World Wide Web. </a:t>
            </a:r>
          </a:p>
          <a:p>
            <a:pPr marL="342913" indent="-342913" algn="just">
              <a:buFont typeface="Wingdings" panose="05000000000000000000" pitchFamily="2" charset="2"/>
              <a:buChar char="v"/>
            </a:pPr>
            <a:endParaRPr lang="en-IN" dirty="0"/>
          </a:p>
          <a:p>
            <a:pPr marL="342913" indent="-342913" algn="just">
              <a:buFont typeface="Wingdings" panose="05000000000000000000" pitchFamily="2" charset="2"/>
              <a:buChar char="v"/>
            </a:pPr>
            <a:r>
              <a:rPr lang="en-IN" b="1" dirty="0">
                <a:solidFill>
                  <a:schemeClr val="accent1">
                    <a:lumMod val="50000"/>
                  </a:schemeClr>
                </a:solidFill>
              </a:rPr>
              <a:t>CSS 3</a:t>
            </a:r>
            <a:r>
              <a:rPr lang="en-IN" dirty="0">
                <a:solidFill>
                  <a:schemeClr val="accent1">
                    <a:lumMod val="50000"/>
                  </a:schemeClr>
                </a:solidFill>
              </a:rPr>
              <a:t>:</a:t>
            </a:r>
            <a:r>
              <a:rPr lang="en-IN" dirty="0"/>
              <a:t> </a:t>
            </a:r>
            <a:r>
              <a:rPr lang="en-US" dirty="0"/>
              <a:t>CSS describes how elements should be rendered on screen, on paper, in speech, or on other media.</a:t>
            </a:r>
          </a:p>
          <a:p>
            <a:pPr marL="342913" indent="-342913" algn="just">
              <a:buFont typeface="Wingdings" panose="05000000000000000000" pitchFamily="2" charset="2"/>
              <a:buChar char="v"/>
            </a:pPr>
            <a:endParaRPr lang="en-IN" dirty="0"/>
          </a:p>
          <a:p>
            <a:pPr marL="342913" indent="-342913" algn="just">
              <a:buFont typeface="Wingdings" panose="05000000000000000000" pitchFamily="2" charset="2"/>
              <a:buChar char="v"/>
            </a:pPr>
            <a:r>
              <a:rPr lang="en-IN" b="1" dirty="0">
                <a:solidFill>
                  <a:schemeClr val="accent1">
                    <a:lumMod val="50000"/>
                  </a:schemeClr>
                </a:solidFill>
              </a:rPr>
              <a:t>JavaScript: </a:t>
            </a:r>
            <a:r>
              <a:rPr lang="en-US" dirty="0"/>
              <a:t>It often abbreviated as JS, is a programming language that is one of the core technologies of the World Wide Web, alongside HTML and CSS. JS is used to program the </a:t>
            </a:r>
            <a:r>
              <a:rPr lang="en-US" dirty="0" err="1"/>
              <a:t>behaviour</a:t>
            </a:r>
            <a:r>
              <a:rPr lang="en-US" dirty="0"/>
              <a:t> of web pages. JS libraries and frameworks make website and application development easier with wide-ranging features and functionalities.</a:t>
            </a:r>
            <a:endParaRPr lang="en-IN" dirty="0"/>
          </a:p>
          <a:p>
            <a:pPr algn="just"/>
            <a:endParaRPr lang="en-IN" b="1" dirty="0">
              <a:solidFill>
                <a:schemeClr val="accent1">
                  <a:lumMod val="50000"/>
                </a:schemeClr>
              </a:solidFill>
            </a:endParaRPr>
          </a:p>
          <a:p>
            <a:pPr marL="342913" indent="-342913" algn="just">
              <a:buFont typeface="Wingdings" panose="05000000000000000000" pitchFamily="2" charset="2"/>
              <a:buChar char="v"/>
            </a:pPr>
            <a:r>
              <a:rPr lang="en-IN" b="1" dirty="0">
                <a:solidFill>
                  <a:schemeClr val="accent1">
                    <a:lumMod val="50000"/>
                  </a:schemeClr>
                </a:solidFill>
              </a:rPr>
              <a:t>Bootstrap</a:t>
            </a:r>
            <a:r>
              <a:rPr lang="en-IN" dirty="0">
                <a:solidFill>
                  <a:schemeClr val="accent1">
                    <a:lumMod val="50000"/>
                  </a:schemeClr>
                </a:solidFill>
              </a:rPr>
              <a:t>: </a:t>
            </a:r>
            <a:r>
              <a:rPr lang="en-US" dirty="0"/>
              <a:t>Bootstrap is a free and open-source CSS framework directed at responsive, mobile-first front-end web development.</a:t>
            </a:r>
            <a:endParaRPr lang="en-IN" dirty="0"/>
          </a:p>
          <a:p>
            <a:endParaRPr lang="en-US" dirty="0"/>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6167090"/>
            <a:ext cx="10058400" cy="2813958"/>
          </a:xfrm>
        </p:spPr>
        <p:txBody>
          <a:bodyPr/>
          <a:lstStyle/>
          <a:p>
            <a:pPr algn="just"/>
            <a:r>
              <a:rPr lang="en-US" dirty="0"/>
              <a:t>The </a:t>
            </a:r>
            <a:r>
              <a:rPr lang="en-US" dirty="0" err="1"/>
              <a:t>computerised</a:t>
            </a:r>
            <a:r>
              <a:rPr lang="en-US" dirty="0"/>
              <a:t> system provides an efficient way to avail the facilities without consuming much time. It is easy for the users to keep track of empty beds as information will always remain updated.</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375600" y="17528841"/>
            <a:ext cx="10058400" cy="3700353"/>
          </a:xfrm>
        </p:spPr>
        <p:txBody>
          <a:bodyPr/>
          <a:lstStyle/>
          <a:p>
            <a:pPr marL="514369" indent="-514369">
              <a:buAutoNum type="arabicPeriod"/>
            </a:pPr>
            <a:r>
              <a:rPr lang="en-US" u="sng" dirty="0">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a:t>
            </a:r>
            <a:r>
              <a:rPr lang="en-US" u="sng" dirty="0" err="1">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flask.palletsprojects.com</a:t>
            </a:r>
            <a:r>
              <a:rPr lang="en-US" u="sng" dirty="0">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a:t>
            </a:r>
            <a:r>
              <a:rPr lang="en-US" u="sng" dirty="0" err="1">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en</a:t>
            </a:r>
            <a:r>
              <a:rPr lang="en-US" u="sng" dirty="0">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a:t>
            </a:r>
            <a:r>
              <a:rPr lang="en-US" u="sng" dirty="0" err="1">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2.2.x</a:t>
            </a:r>
            <a:r>
              <a:rPr lang="en-US" u="sng" dirty="0">
                <a:latin typeface="Times New Roman" panose="02020603050405020304"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a:t>
            </a:r>
            <a:endParaRPr lang="en-US" u="sng" dirty="0">
              <a:latin typeface="Times New Roman" panose="02020603050405020304" pitchFamily="18" charset="0"/>
              <a:ea typeface="Times New Roman" panose="02020603050405020304" pitchFamily="18" charset="0"/>
              <a:cs typeface="Calibri" panose="020F0502020204030204" pitchFamily="34" charset="0"/>
            </a:endParaRPr>
          </a:p>
          <a:p>
            <a:pPr marL="514369" indent="-514369">
              <a:buFont typeface="Arial" pitchFamily="34" charset="0"/>
              <a:buAutoNum type="arabicPeriod"/>
            </a:pPr>
            <a:r>
              <a:rPr lang="en-US" u="sng" dirty="0">
                <a:latin typeface="Times New Roman" panose="02020603050405020304" pitchFamily="18"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a:t>
            </a:r>
            <a:r>
              <a:rPr lang="en-US" u="sng" dirty="0" err="1">
                <a:latin typeface="Times New Roman" panose="02020603050405020304" pitchFamily="18"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getbootstrap.com</a:t>
            </a:r>
            <a:r>
              <a:rPr lang="en-US" u="sng" dirty="0">
                <a:latin typeface="Times New Roman" panose="02020603050405020304" pitchFamily="18"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a:t>
            </a:r>
            <a:endParaRPr lang="en-US" u="sng" dirty="0">
              <a:latin typeface="Times New Roman" panose="02020603050405020304" pitchFamily="18" charset="0"/>
              <a:ea typeface="Times New Roman" panose="02020603050405020304" pitchFamily="18" charset="0"/>
              <a:cs typeface="Calibri" panose="020F0502020204030204" pitchFamily="34" charset="0"/>
            </a:endParaRPr>
          </a:p>
          <a:p>
            <a:pPr marL="514369" indent="-514369">
              <a:buFont typeface="Arial" pitchFamily="34" charset="0"/>
              <a:buAutoNum type="arabicPeriod"/>
            </a:pPr>
            <a:endParaRPr lang="en-IN" dirty="0">
              <a:latin typeface="Times New Roman" panose="02020603050405020304" pitchFamily="18" charset="0"/>
              <a:ea typeface="Times New Roman" panose="02020603050405020304" pitchFamily="18" charset="0"/>
              <a:cs typeface="Calibri" panose="020F0502020204030204" pitchFamily="34" charset="0"/>
            </a:endParaRPr>
          </a:p>
          <a:p>
            <a:pPr marL="514369" indent="-514369">
              <a:buAutoNum type="arabicPeriod"/>
            </a:pPr>
            <a:endParaRPr lang="en-IN" dirty="0">
              <a:latin typeface="Times New Roman" panose="02020603050405020304" pitchFamily="18" charset="0"/>
              <a:ea typeface="Times New Roman" panose="02020603050405020304" pitchFamily="18" charset="0"/>
              <a:cs typeface="Calibri" panose="020F0502020204030204" pitchFamily="34" charset="0"/>
            </a:endParaRPr>
          </a:p>
          <a:p>
            <a:endParaRPr lang="en-US" dirty="0"/>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a:xfrm>
            <a:off x="33375600" y="22786559"/>
            <a:ext cx="10058400" cy="6064078"/>
          </a:xfrm>
        </p:spPr>
        <p:txBody>
          <a:bodyPr/>
          <a:lstStyle/>
          <a:p>
            <a:r>
              <a:rPr lang="en-US" dirty="0" err="1"/>
              <a:t>Ansh</a:t>
            </a:r>
            <a:r>
              <a:rPr lang="en-US" dirty="0"/>
              <a:t> Joshi</a:t>
            </a:r>
          </a:p>
          <a:p>
            <a:r>
              <a:rPr lang="en-US" dirty="0" err="1">
                <a:hlinkClick r:id="rId4"/>
              </a:rPr>
              <a:t>anshshailesh20033@acropolis.in</a:t>
            </a:r>
            <a:endParaRPr lang="en-US" dirty="0"/>
          </a:p>
          <a:p>
            <a:r>
              <a:rPr lang="en-US" dirty="0"/>
              <a:t>Bhavik Mundra</a:t>
            </a:r>
          </a:p>
          <a:p>
            <a:r>
              <a:rPr lang="en-US" dirty="0" err="1">
                <a:hlinkClick r:id="rId5"/>
              </a:rPr>
              <a:t>bhavikmundra20137@acropolis.in</a:t>
            </a:r>
            <a:endParaRPr lang="en-US" dirty="0"/>
          </a:p>
          <a:p>
            <a:r>
              <a:rPr lang="en-US" dirty="0"/>
              <a:t>Bhavik Sharma</a:t>
            </a:r>
          </a:p>
          <a:p>
            <a:r>
              <a:rPr lang="en-US" dirty="0" err="1">
                <a:hlinkClick r:id="rId6"/>
              </a:rPr>
              <a:t>bhaviksharma20111@acropolis.in</a:t>
            </a:r>
            <a:endParaRPr lang="en-US" dirty="0"/>
          </a:p>
          <a:p>
            <a:r>
              <a:rPr lang="en-US" dirty="0" err="1"/>
              <a:t>Bhavika</a:t>
            </a:r>
            <a:r>
              <a:rPr lang="en-US" dirty="0"/>
              <a:t> </a:t>
            </a:r>
            <a:r>
              <a:rPr lang="en-US" dirty="0" err="1"/>
              <a:t>Darpe</a:t>
            </a:r>
            <a:endParaRPr lang="en-US" dirty="0"/>
          </a:p>
          <a:p>
            <a:r>
              <a:rPr lang="en-US" dirty="0" err="1">
                <a:hlinkClick r:id="rId7"/>
              </a:rPr>
              <a:t>bhavikadarpe20025@acropolis.in</a:t>
            </a:r>
            <a:endParaRPr lang="en-US" dirty="0"/>
          </a:p>
          <a:p>
            <a:endParaRPr lang="en-US" dirty="0"/>
          </a:p>
        </p:txBody>
      </p:sp>
      <p:pic>
        <p:nvPicPr>
          <p:cNvPr id="22" name="Picture 21">
            <a:extLst>
              <a:ext uri="{FF2B5EF4-FFF2-40B4-BE49-F238E27FC236}">
                <a16:creationId xmlns:a16="http://schemas.microsoft.com/office/drawing/2014/main" id="{234E68A9-4640-F562-C1E3-218A039B1C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06878" y="1"/>
            <a:ext cx="4159045" cy="4159045"/>
          </a:xfrm>
          <a:prstGeom prst="rect">
            <a:avLst/>
          </a:prstGeom>
        </p:spPr>
      </p:pic>
      <p:sp>
        <p:nvSpPr>
          <p:cNvPr id="23" name="Text Placeholder 8">
            <a:extLst>
              <a:ext uri="{FF2B5EF4-FFF2-40B4-BE49-F238E27FC236}">
                <a16:creationId xmlns:a16="http://schemas.microsoft.com/office/drawing/2014/main" id="{AC255376-D4B4-BBCA-F5A5-7918250879ED}"/>
              </a:ext>
            </a:extLst>
          </p:cNvPr>
          <p:cNvSpPr txBox="1">
            <a:spLocks/>
          </p:cNvSpPr>
          <p:nvPr/>
        </p:nvSpPr>
        <p:spPr>
          <a:xfrm>
            <a:off x="33375600" y="10054060"/>
            <a:ext cx="10058400" cy="58477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IN" sz="3200" dirty="0"/>
              <a:t>FUTURE SCOPE</a:t>
            </a:r>
          </a:p>
        </p:txBody>
      </p:sp>
      <p:sp>
        <p:nvSpPr>
          <p:cNvPr id="24" name="TextBox 23">
            <a:extLst>
              <a:ext uri="{FF2B5EF4-FFF2-40B4-BE49-F238E27FC236}">
                <a16:creationId xmlns:a16="http://schemas.microsoft.com/office/drawing/2014/main" id="{38B0D253-3729-9ECC-ED7F-F094234DA7F5}"/>
              </a:ext>
            </a:extLst>
          </p:cNvPr>
          <p:cNvSpPr txBox="1"/>
          <p:nvPr/>
        </p:nvSpPr>
        <p:spPr>
          <a:xfrm>
            <a:off x="33375600" y="11223610"/>
            <a:ext cx="9791700" cy="3046988"/>
          </a:xfrm>
          <a:prstGeom prst="rect">
            <a:avLst/>
          </a:prstGeom>
          <a:noFill/>
        </p:spPr>
        <p:txBody>
          <a:bodyPr wrap="square" rtlCol="0">
            <a:spAutoFit/>
          </a:bodyPr>
          <a:lstStyle/>
          <a:p>
            <a:pPr algn="just"/>
            <a:r>
              <a:rPr lang="en-US" sz="3200" dirty="0"/>
              <a:t>This project is intended to serve user with the recommendation system to recommend best hospital based on some question and their actions on our portal. Also all updates are shared via notification and mail. Booking of hospital can also be checked via this web application.</a:t>
            </a:r>
          </a:p>
        </p:txBody>
      </p:sp>
      <p:pic>
        <p:nvPicPr>
          <p:cNvPr id="26" name="Picture 25">
            <a:extLst>
              <a:ext uri="{FF2B5EF4-FFF2-40B4-BE49-F238E27FC236}">
                <a16:creationId xmlns:a16="http://schemas.microsoft.com/office/drawing/2014/main" id="{CD14ED3E-582D-1A45-7CB6-A9411B9B1A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47659" y="27325098"/>
            <a:ext cx="9782879" cy="4708061"/>
          </a:xfrm>
          <a:prstGeom prst="rect">
            <a:avLst/>
          </a:prstGeom>
        </p:spPr>
      </p:pic>
      <p:pic>
        <p:nvPicPr>
          <p:cNvPr id="28" name="Picture 27">
            <a:extLst>
              <a:ext uri="{FF2B5EF4-FFF2-40B4-BE49-F238E27FC236}">
                <a16:creationId xmlns:a16="http://schemas.microsoft.com/office/drawing/2014/main" id="{01E8459E-A74F-5D96-608F-9B15E3F0BC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53119" y="14623419"/>
            <a:ext cx="9935281" cy="4731680"/>
          </a:xfrm>
          <a:prstGeom prst="rect">
            <a:avLst/>
          </a:prstGeom>
        </p:spPr>
      </p:pic>
      <p:pic>
        <p:nvPicPr>
          <p:cNvPr id="30" name="Picture 29">
            <a:extLst>
              <a:ext uri="{FF2B5EF4-FFF2-40B4-BE49-F238E27FC236}">
                <a16:creationId xmlns:a16="http://schemas.microsoft.com/office/drawing/2014/main" id="{D805B8AA-EEDE-8C85-BFB5-BD0664A075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53119" y="8407457"/>
            <a:ext cx="9877419" cy="4722733"/>
          </a:xfrm>
          <a:prstGeom prst="rect">
            <a:avLst/>
          </a:prstGeom>
        </p:spPr>
      </p:pic>
      <p:pic>
        <p:nvPicPr>
          <p:cNvPr id="32" name="Picture 31">
            <a:extLst>
              <a:ext uri="{FF2B5EF4-FFF2-40B4-BE49-F238E27FC236}">
                <a16:creationId xmlns:a16="http://schemas.microsoft.com/office/drawing/2014/main" id="{57F07024-8C3A-81E2-8D6F-383B9AFD02C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16446" y="21088007"/>
            <a:ext cx="9814092" cy="4730591"/>
          </a:xfrm>
          <a:prstGeom prst="rect">
            <a:avLst/>
          </a:prstGeom>
        </p:spPr>
      </p:pic>
      <p:sp>
        <p:nvSpPr>
          <p:cNvPr id="33" name="Text Placeholder 13">
            <a:extLst>
              <a:ext uri="{FF2B5EF4-FFF2-40B4-BE49-F238E27FC236}">
                <a16:creationId xmlns:a16="http://schemas.microsoft.com/office/drawing/2014/main" id="{F182CB22-54BD-C060-4352-47516B74F84F}"/>
              </a:ext>
            </a:extLst>
          </p:cNvPr>
          <p:cNvSpPr txBox="1">
            <a:spLocks/>
          </p:cNvSpPr>
          <p:nvPr/>
        </p:nvSpPr>
        <p:spPr>
          <a:xfrm>
            <a:off x="11430000" y="19606000"/>
            <a:ext cx="10058400" cy="123110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17" indent="-457217">
              <a:buFont typeface="Wingdings" panose="05000000000000000000" pitchFamily="2" charset="2"/>
              <a:buChar char="ü"/>
            </a:pPr>
            <a:r>
              <a:rPr lang="en-IN" dirty="0"/>
              <a:t>Timely updated authorized information available:</a:t>
            </a:r>
          </a:p>
        </p:txBody>
      </p:sp>
      <p:sp>
        <p:nvSpPr>
          <p:cNvPr id="35" name="Text Placeholder 13">
            <a:extLst>
              <a:ext uri="{FF2B5EF4-FFF2-40B4-BE49-F238E27FC236}">
                <a16:creationId xmlns:a16="http://schemas.microsoft.com/office/drawing/2014/main" id="{34AE4AD1-BA7F-BB4F-B833-3DAC957D179D}"/>
              </a:ext>
            </a:extLst>
          </p:cNvPr>
          <p:cNvSpPr txBox="1">
            <a:spLocks/>
          </p:cNvSpPr>
          <p:nvPr/>
        </p:nvSpPr>
        <p:spPr>
          <a:xfrm>
            <a:off x="11616446" y="25849096"/>
            <a:ext cx="9895770" cy="123110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17" indent="-457217">
              <a:buFont typeface="Wingdings" panose="05000000000000000000" pitchFamily="2" charset="2"/>
              <a:buChar char="ü"/>
            </a:pPr>
            <a:r>
              <a:rPr lang="en-IN" dirty="0"/>
              <a:t>Easy access to all hospital </a:t>
            </a:r>
          </a:p>
        </p:txBody>
      </p:sp>
      <p:sp>
        <p:nvSpPr>
          <p:cNvPr id="36" name="Text Placeholder 13">
            <a:extLst>
              <a:ext uri="{FF2B5EF4-FFF2-40B4-BE49-F238E27FC236}">
                <a16:creationId xmlns:a16="http://schemas.microsoft.com/office/drawing/2014/main" id="{322F9EEF-B01C-B725-D8A6-A2119B4E1EB8}"/>
              </a:ext>
            </a:extLst>
          </p:cNvPr>
          <p:cNvSpPr txBox="1">
            <a:spLocks/>
          </p:cNvSpPr>
          <p:nvPr/>
        </p:nvSpPr>
        <p:spPr>
          <a:xfrm>
            <a:off x="11535131" y="6898316"/>
            <a:ext cx="10058400" cy="123110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17" indent="-457217">
              <a:buFont typeface="Wingdings" panose="05000000000000000000" pitchFamily="2" charset="2"/>
              <a:buChar char="ü"/>
            </a:pPr>
            <a:r>
              <a:rPr lang="en-IN" dirty="0"/>
              <a:t>Bridge between hospitals and patients </a:t>
            </a: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TotalTime>
  <Words>697</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Times New Roman</vt:lpstr>
      <vt:lpstr>Trebuchet MS</vt:lpstr>
      <vt:lpstr>Wingdings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Bhavik Mundra</cp:lastModifiedBy>
  <cp:revision>32</cp:revision>
  <dcterms:created xsi:type="dcterms:W3CDTF">2019-01-07T21:49:45Z</dcterms:created>
  <dcterms:modified xsi:type="dcterms:W3CDTF">2022-11-18T02:08:18Z</dcterms:modified>
</cp:coreProperties>
</file>