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notesSlides/notesSlide1.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56" r:id="rId2"/>
    <p:sldId id="295" r:id="rId3"/>
    <p:sldId id="297" r:id="rId4"/>
    <p:sldId id="298" r:id="rId5"/>
    <p:sldId id="304" r:id="rId6"/>
    <p:sldId id="299" r:id="rId7"/>
    <p:sldId id="302" r:id="rId8"/>
    <p:sldId id="305" r:id="rId9"/>
    <p:sldId id="306" r:id="rId10"/>
    <p:sldId id="307" r:id="rId11"/>
    <p:sldId id="308" r:id="rId12"/>
    <p:sldId id="309" r:id="rId13"/>
    <p:sldId id="310" r:id="rId14"/>
    <p:sldId id="311" r:id="rId15"/>
    <p:sldId id="303" r:id="rId16"/>
    <p:sldId id="296" r:id="rId17"/>
    <p:sldId id="294" r:id="rId18"/>
  </p:sldIdLst>
  <p:sldSz cx="9144000" cy="6858000" type="screen4x3"/>
  <p:notesSz cx="6858000" cy="9144000"/>
  <p:embeddedFontLst>
    <p:embeddedFont>
      <p:font typeface="Calibri" pitchFamily="34" charset="0"/>
      <p:regular r:id="rId20"/>
      <p:bold r:id="rId21"/>
      <p:italic r:id="rId22"/>
      <p:boldItalic r:id="rId23"/>
    </p:embeddedFont>
    <p:embeddedFont>
      <p:font typeface="Candara" pitchFamily="3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 roundtripDataSignature="AMtx7mh0xsihnaAQnR/7PSBjVcidkV3VY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02"/>
    <p:restoredTop sz="96608"/>
  </p:normalViewPr>
  <p:slideViewPr>
    <p:cSldViewPr snapToGrid="0">
      <p:cViewPr varScale="1">
        <p:scale>
          <a:sx n="87" d="100"/>
          <a:sy n="87" d="100"/>
        </p:scale>
        <p:origin x="-1373" y="-139"/>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4" name="Google Shape;4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pic>
        <p:nvPicPr>
          <p:cNvPr id="25" name="Google Shape;25;p8" descr="LOGO.gif"/>
          <p:cNvPicPr preferRelativeResize="0"/>
          <p:nvPr/>
        </p:nvPicPr>
        <p:blipFill rotWithShape="1">
          <a:blip r:embed="rId2">
            <a:alphaModFix/>
          </a:blip>
          <a:srcRect b="10713"/>
          <a:stretch/>
        </p:blipFill>
        <p:spPr>
          <a:xfrm>
            <a:off x="6553200" y="228600"/>
            <a:ext cx="2057400" cy="635000"/>
          </a:xfrm>
          <a:prstGeom prst="rect">
            <a:avLst/>
          </a:prstGeom>
          <a:noFill/>
          <a:ln>
            <a:noFill/>
          </a:ln>
        </p:spPr>
      </p:pic>
      <p:grpSp>
        <p:nvGrpSpPr>
          <p:cNvPr id="26" name="Google Shape;26;p8"/>
          <p:cNvGrpSpPr/>
          <p:nvPr/>
        </p:nvGrpSpPr>
        <p:grpSpPr>
          <a:xfrm>
            <a:off x="6146800" y="0"/>
            <a:ext cx="2997200" cy="876300"/>
            <a:chOff x="6096000" y="3924300"/>
            <a:chExt cx="2997200" cy="876300"/>
          </a:xfrm>
        </p:grpSpPr>
        <p:sp>
          <p:nvSpPr>
            <p:cNvPr id="27" name="Google Shape;27;p8"/>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28" name="Google Shape;28;p8" descr="LOGO.gif"/>
            <p:cNvPicPr preferRelativeResize="0"/>
            <p:nvPr/>
          </p:nvPicPr>
          <p:blipFill rotWithShape="1">
            <a:blip r:embed="rId2">
              <a:alphaModFix/>
            </a:blip>
            <a:srcRect b="10713"/>
            <a:stretch/>
          </p:blipFill>
          <p:spPr>
            <a:xfrm>
              <a:off x="6502400" y="4152900"/>
              <a:ext cx="2057400" cy="635000"/>
            </a:xfrm>
            <a:prstGeom prst="rect">
              <a:avLst/>
            </a:prstGeom>
            <a:noFill/>
            <a:ln>
              <a:noFill/>
            </a:ln>
          </p:spPr>
        </p:pic>
        <p:sp>
          <p:nvSpPr>
            <p:cNvPr id="29" name="Google Shape;29;p8"/>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pic>
        <p:nvPicPr>
          <p:cNvPr id="30" name="Google Shape;30;p8" descr="logo.jpg"/>
          <p:cNvPicPr preferRelativeResize="0"/>
          <p:nvPr/>
        </p:nvPicPr>
        <p:blipFill rotWithShape="1">
          <a:blip r:embed="rId3">
            <a:alphaModFix/>
          </a:blip>
          <a:srcRect/>
          <a:stretch/>
        </p:blipFill>
        <p:spPr>
          <a:xfrm>
            <a:off x="6553200" y="228600"/>
            <a:ext cx="1920875" cy="609600"/>
          </a:xfrm>
          <a:prstGeom prst="rect">
            <a:avLst/>
          </a:prstGeom>
          <a:noFill/>
          <a:ln>
            <a:noFill/>
          </a:ln>
        </p:spPr>
      </p:pic>
      <p:sp>
        <p:nvSpPr>
          <p:cNvPr id="31" name="Google Shape;31;p8"/>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2" name="Google Shape;32;p8"/>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 name="Google Shape;33;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22CS016</a:t>
            </a:r>
            <a:endParaRPr/>
          </a:p>
        </p:txBody>
      </p:sp>
      <p:sp>
        <p:nvSpPr>
          <p:cNvPr id="34" name="Google Shape;34;p8"/>
          <p:cNvSpPr txBox="1">
            <a:spLocks noGrp="1"/>
          </p:cNvSpPr>
          <p:nvPr>
            <p:ph type="ftr" idx="11"/>
          </p:nvPr>
        </p:nvSpPr>
        <p:spPr>
          <a:xfrm>
            <a:off x="3211606" y="6356349"/>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12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12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12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12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12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12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12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9pPr>
          </a:lstStyle>
          <a:p>
            <a:endParaRPr/>
          </a:p>
        </p:txBody>
      </p:sp>
      <p:sp>
        <p:nvSpPr>
          <p:cNvPr id="11" name="Google Shape;11;p7"/>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r>
              <a:rPr lang="en-US"/>
              <a:t>22CS016</a:t>
            </a:r>
            <a:endParaRPr/>
          </a:p>
        </p:txBody>
      </p:sp>
      <p:sp>
        <p:nvSpPr>
          <p:cNvPr id="13" name="Google Shape;13;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98989"/>
                </a:solidFill>
                <a:latin typeface="Calibri"/>
                <a:ea typeface="Calibri"/>
                <a:cs typeface="Calibri"/>
                <a:sym typeface="Calibri"/>
              </a:defRPr>
            </a:lvl1pPr>
            <a:lvl2pPr marL="0" marR="0" lvl="1" indent="0" algn="r" rtl="0">
              <a:spcBef>
                <a:spcPts val="0"/>
              </a:spcBef>
              <a:spcAft>
                <a:spcPts val="0"/>
              </a:spcAft>
              <a:buNone/>
              <a:defRPr sz="1200" b="0" i="0" u="none" strike="noStrike" cap="none">
                <a:solidFill>
                  <a:srgbClr val="898989"/>
                </a:solidFill>
                <a:latin typeface="Calibri"/>
                <a:ea typeface="Calibri"/>
                <a:cs typeface="Calibri"/>
                <a:sym typeface="Calibri"/>
              </a:defRPr>
            </a:lvl2pPr>
            <a:lvl3pPr marL="0" marR="0" lvl="2" indent="0" algn="r" rtl="0">
              <a:spcBef>
                <a:spcPts val="0"/>
              </a:spcBef>
              <a:spcAft>
                <a:spcPts val="0"/>
              </a:spcAft>
              <a:buNone/>
              <a:defRPr sz="1200" b="0" i="0" u="none" strike="noStrike" cap="none">
                <a:solidFill>
                  <a:srgbClr val="898989"/>
                </a:solidFill>
                <a:latin typeface="Calibri"/>
                <a:ea typeface="Calibri"/>
                <a:cs typeface="Calibri"/>
                <a:sym typeface="Calibri"/>
              </a:defRPr>
            </a:lvl3pPr>
            <a:lvl4pPr marL="0" marR="0" lvl="3" indent="0" algn="r" rtl="0">
              <a:spcBef>
                <a:spcPts val="0"/>
              </a:spcBef>
              <a:spcAft>
                <a:spcPts val="0"/>
              </a:spcAft>
              <a:buNone/>
              <a:defRPr sz="1200" b="0" i="0" u="none" strike="noStrike" cap="none">
                <a:solidFill>
                  <a:srgbClr val="898989"/>
                </a:solidFill>
                <a:latin typeface="Calibri"/>
                <a:ea typeface="Calibri"/>
                <a:cs typeface="Calibri"/>
                <a:sym typeface="Calibri"/>
              </a:defRPr>
            </a:lvl4pPr>
            <a:lvl5pPr marL="0" marR="0" lvl="4" indent="0" algn="r" rtl="0">
              <a:spcBef>
                <a:spcPts val="0"/>
              </a:spcBef>
              <a:spcAft>
                <a:spcPts val="0"/>
              </a:spcAft>
              <a:buNone/>
              <a:defRPr sz="1200" b="0" i="0" u="none" strike="noStrike" cap="none">
                <a:solidFill>
                  <a:srgbClr val="898989"/>
                </a:solidFill>
                <a:latin typeface="Calibri"/>
                <a:ea typeface="Calibri"/>
                <a:cs typeface="Calibri"/>
                <a:sym typeface="Calibri"/>
              </a:defRPr>
            </a:lvl5pPr>
            <a:lvl6pPr marL="0" marR="0" lvl="5" indent="0" algn="r" rtl="0">
              <a:spcBef>
                <a:spcPts val="0"/>
              </a:spcBef>
              <a:spcAft>
                <a:spcPts val="0"/>
              </a:spcAft>
              <a:buNone/>
              <a:defRPr sz="1200" b="0" i="0" u="none" strike="noStrike" cap="none">
                <a:solidFill>
                  <a:srgbClr val="898989"/>
                </a:solidFill>
                <a:latin typeface="Calibri"/>
                <a:ea typeface="Calibri"/>
                <a:cs typeface="Calibri"/>
                <a:sym typeface="Calibri"/>
              </a:defRPr>
            </a:lvl6pPr>
            <a:lvl7pPr marL="0" marR="0" lvl="6" indent="0" algn="r" rtl="0">
              <a:spcBef>
                <a:spcPts val="0"/>
              </a:spcBef>
              <a:spcAft>
                <a:spcPts val="0"/>
              </a:spcAft>
              <a:buNone/>
              <a:defRPr sz="1200" b="0" i="0" u="none" strike="noStrike" cap="none">
                <a:solidFill>
                  <a:srgbClr val="898989"/>
                </a:solidFill>
                <a:latin typeface="Calibri"/>
                <a:ea typeface="Calibri"/>
                <a:cs typeface="Calibri"/>
                <a:sym typeface="Calibri"/>
              </a:defRPr>
            </a:lvl7pPr>
            <a:lvl8pPr marL="0" marR="0" lvl="7" indent="0" algn="r" rtl="0">
              <a:spcBef>
                <a:spcPts val="0"/>
              </a:spcBef>
              <a:spcAft>
                <a:spcPts val="0"/>
              </a:spcAft>
              <a:buNone/>
              <a:defRPr sz="1200" b="0" i="0" u="none" strike="noStrike" cap="none">
                <a:solidFill>
                  <a:srgbClr val="898989"/>
                </a:solidFill>
                <a:latin typeface="Calibri"/>
                <a:ea typeface="Calibri"/>
                <a:cs typeface="Calibri"/>
                <a:sym typeface="Calibri"/>
              </a:defRPr>
            </a:lvl8pPr>
            <a:lvl9pPr marL="0" marR="0" lvl="8" indent="0" algn="r" rtl="0">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15" name="Google Shape;15;p7"/>
          <p:cNvSpPr/>
          <p:nvPr/>
        </p:nvSpPr>
        <p:spPr>
          <a:xfrm>
            <a:off x="0" y="0"/>
            <a:ext cx="91440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6" name="Google Shape;16;p7"/>
          <p:cNvSpPr/>
          <p:nvPr/>
        </p:nvSpPr>
        <p:spPr>
          <a:xfrm rot="10800000" flipH="1">
            <a:off x="0" y="6705600"/>
            <a:ext cx="9144000" cy="198116"/>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17" name="Google Shape;17;p7" descr="LOGO.gif"/>
          <p:cNvPicPr preferRelativeResize="0"/>
          <p:nvPr/>
        </p:nvPicPr>
        <p:blipFill rotWithShape="1">
          <a:blip r:embed="rId3">
            <a:alphaModFix/>
          </a:blip>
          <a:srcRect b="10713"/>
          <a:stretch/>
        </p:blipFill>
        <p:spPr>
          <a:xfrm>
            <a:off x="6553200" y="228600"/>
            <a:ext cx="2057400" cy="635000"/>
          </a:xfrm>
          <a:prstGeom prst="rect">
            <a:avLst/>
          </a:prstGeom>
          <a:noFill/>
          <a:ln>
            <a:noFill/>
          </a:ln>
        </p:spPr>
      </p:pic>
      <p:pic>
        <p:nvPicPr>
          <p:cNvPr id="18" name="Google Shape;18;p7" descr="LOGO.gif"/>
          <p:cNvPicPr preferRelativeResize="0"/>
          <p:nvPr/>
        </p:nvPicPr>
        <p:blipFill rotWithShape="1">
          <a:blip r:embed="rId3">
            <a:alphaModFix/>
          </a:blip>
          <a:srcRect b="10713"/>
          <a:stretch/>
        </p:blipFill>
        <p:spPr>
          <a:xfrm>
            <a:off x="6553200" y="228600"/>
            <a:ext cx="2057400" cy="635000"/>
          </a:xfrm>
          <a:prstGeom prst="rect">
            <a:avLst/>
          </a:prstGeom>
          <a:noFill/>
          <a:ln>
            <a:noFill/>
          </a:ln>
        </p:spPr>
      </p:pic>
      <p:grpSp>
        <p:nvGrpSpPr>
          <p:cNvPr id="19" name="Google Shape;19;p7"/>
          <p:cNvGrpSpPr/>
          <p:nvPr/>
        </p:nvGrpSpPr>
        <p:grpSpPr>
          <a:xfrm>
            <a:off x="6146800" y="0"/>
            <a:ext cx="2997200" cy="876300"/>
            <a:chOff x="6096000" y="3924300"/>
            <a:chExt cx="2997200" cy="876300"/>
          </a:xfrm>
        </p:grpSpPr>
        <p:sp>
          <p:nvSpPr>
            <p:cNvPr id="20" name="Google Shape;20;p7"/>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21" name="Google Shape;21;p7" descr="LOGO.gif"/>
            <p:cNvPicPr preferRelativeResize="0"/>
            <p:nvPr/>
          </p:nvPicPr>
          <p:blipFill rotWithShape="1">
            <a:blip r:embed="rId3">
              <a:alphaModFix/>
            </a:blip>
            <a:srcRect b="10713"/>
            <a:stretch/>
          </p:blipFill>
          <p:spPr>
            <a:xfrm>
              <a:off x="6502400" y="4152900"/>
              <a:ext cx="2057400" cy="635000"/>
            </a:xfrm>
            <a:prstGeom prst="rect">
              <a:avLst/>
            </a:prstGeom>
            <a:noFill/>
            <a:ln>
              <a:noFill/>
            </a:ln>
          </p:spPr>
        </p:pic>
        <p:sp>
          <p:nvSpPr>
            <p:cNvPr id="22" name="Google Shape;22;p7"/>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pic>
        <p:nvPicPr>
          <p:cNvPr id="23" name="Google Shape;23;p7" descr="logo.jpg"/>
          <p:cNvPicPr preferRelativeResize="0"/>
          <p:nvPr/>
        </p:nvPicPr>
        <p:blipFill rotWithShape="1">
          <a:blip r:embed="rId4">
            <a:alphaModFix/>
          </a:blip>
          <a:srcRect/>
          <a:stretch/>
        </p:blipFill>
        <p:spPr>
          <a:xfrm>
            <a:off x="6553200" y="228600"/>
            <a:ext cx="1920875" cy="609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hf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hyperlink" Target="https://www.youtube.com/watch?v=XHzQvq-ltAo&amp;t=24888s"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22CS016</a:t>
            </a:r>
            <a:endParaRPr/>
          </a:p>
        </p:txBody>
      </p:sp>
      <p:sp>
        <p:nvSpPr>
          <p:cNvPr id="47" name="Google Shape;47;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a:t>
            </a:fld>
            <a:endParaRPr/>
          </a:p>
        </p:txBody>
      </p:sp>
      <p:sp>
        <p:nvSpPr>
          <p:cNvPr id="48" name="Google Shape;48;p1"/>
          <p:cNvSpPr txBox="1"/>
          <p:nvPr/>
        </p:nvSpPr>
        <p:spPr>
          <a:xfrm>
            <a:off x="0" y="838200"/>
            <a:ext cx="9144000" cy="6019800"/>
          </a:xfrm>
          <a:prstGeom prst="rect">
            <a:avLst/>
          </a:prstGeom>
          <a:noFill/>
          <a:ln>
            <a:noFill/>
          </a:ln>
        </p:spPr>
        <p:txBody>
          <a:bodyPr spcFirstLastPara="1" wrap="square" lIns="91425" tIns="33100" rIns="91425" bIns="45700" anchor="ctr" anchorCtr="0">
            <a:noAutofit/>
          </a:bodyPr>
          <a:lstStyle/>
          <a:p>
            <a:pPr marL="0" marR="0" lvl="0" indent="0" algn="ctr" rtl="0">
              <a:spcBef>
                <a:spcPts val="0"/>
              </a:spcBef>
              <a:spcAft>
                <a:spcPts val="0"/>
              </a:spcAft>
              <a:buNone/>
            </a:pPr>
            <a:endParaRPr sz="32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r>
              <a:rPr lang="en-IN" sz="4800" b="1" i="0" u="none" strike="noStrike" cap="none" dirty="0" smtClean="0">
                <a:solidFill>
                  <a:srgbClr val="FF0000"/>
                </a:solidFill>
                <a:latin typeface="Candara"/>
                <a:ea typeface="Candara"/>
                <a:cs typeface="Candara"/>
                <a:sym typeface="Candara"/>
              </a:rPr>
              <a:t>IPL DATA</a:t>
            </a:r>
            <a:endParaRPr sz="4800" b="1" i="0" u="none" strike="noStrike" cap="none" dirty="0" smtClean="0">
              <a:solidFill>
                <a:srgbClr val="FF0000"/>
              </a:solidFill>
              <a:latin typeface="Candara"/>
              <a:ea typeface="Candara"/>
              <a:cs typeface="Candara"/>
              <a:sym typeface="Candara"/>
            </a:endParaRPr>
          </a:p>
          <a:p>
            <a:pPr marL="0" marR="0" lvl="0" indent="0" algn="ctr" rtl="0">
              <a:spcBef>
                <a:spcPts val="0"/>
              </a:spcBef>
              <a:spcAft>
                <a:spcPts val="0"/>
              </a:spcAft>
              <a:buNone/>
            </a:pPr>
            <a:endParaRPr sz="3200" b="1" i="0" u="none" strike="noStrike" cap="none" dirty="0" smtClean="0">
              <a:solidFill>
                <a:srgbClr val="FF0000"/>
              </a:solidFill>
              <a:latin typeface="Candara"/>
              <a:ea typeface="Candara"/>
              <a:cs typeface="Candara"/>
              <a:sym typeface="Candara"/>
            </a:endParaRPr>
          </a:p>
          <a:p>
            <a:pPr marL="0" marR="0" lvl="0" indent="0" algn="ctr" rtl="0">
              <a:spcBef>
                <a:spcPts val="0"/>
              </a:spcBef>
              <a:spcAft>
                <a:spcPts val="0"/>
              </a:spcAft>
              <a:buNone/>
            </a:pPr>
            <a:endParaRPr lang="en-IN" sz="3200" dirty="0" smtClean="0"/>
          </a:p>
          <a:p>
            <a:pPr marL="0" marR="0" lvl="0" indent="0" algn="ctr" rtl="0">
              <a:spcBef>
                <a:spcPts val="0"/>
              </a:spcBef>
              <a:spcAft>
                <a:spcPts val="0"/>
              </a:spcAft>
              <a:buNone/>
            </a:pPr>
            <a:r>
              <a:rPr lang="en-IN" sz="3200" b="1" dirty="0" smtClean="0">
                <a:solidFill>
                  <a:schemeClr val="tx1"/>
                </a:solidFill>
                <a:latin typeface="Candara"/>
                <a:ea typeface="Candara"/>
                <a:cs typeface="Candara"/>
                <a:sym typeface="Candara"/>
              </a:rPr>
              <a:t>Submitted By</a:t>
            </a:r>
            <a:r>
              <a:rPr lang="en-IN" sz="3200" b="1" i="0" u="none" strike="noStrike" cap="none" dirty="0" smtClean="0">
                <a:solidFill>
                  <a:schemeClr val="tx1"/>
                </a:solidFill>
                <a:latin typeface="Candara"/>
                <a:ea typeface="Candara"/>
                <a:cs typeface="Candara"/>
                <a:sym typeface="Candara"/>
              </a:rPr>
              <a:t>:</a:t>
            </a:r>
          </a:p>
          <a:p>
            <a:pPr marL="0" marR="0" lvl="0" indent="0" algn="ctr" rtl="0">
              <a:spcBef>
                <a:spcPts val="0"/>
              </a:spcBef>
              <a:spcAft>
                <a:spcPts val="0"/>
              </a:spcAft>
              <a:buNone/>
            </a:pPr>
            <a:r>
              <a:rPr lang="en-IN" sz="3200" b="1" dirty="0" err="1" smtClean="0">
                <a:solidFill>
                  <a:srgbClr val="FF0000"/>
                </a:solidFill>
                <a:latin typeface="Candara"/>
                <a:ea typeface="Candara"/>
                <a:cs typeface="Candara"/>
                <a:sym typeface="Candara"/>
              </a:rPr>
              <a:t>Bhavika</a:t>
            </a:r>
            <a:r>
              <a:rPr lang="en-IN" sz="3200" b="1" dirty="0" smtClean="0">
                <a:solidFill>
                  <a:srgbClr val="FF0000"/>
                </a:solidFill>
                <a:latin typeface="Candara"/>
                <a:ea typeface="Candara"/>
                <a:cs typeface="Candara"/>
                <a:sym typeface="Candara"/>
              </a:rPr>
              <a:t> </a:t>
            </a:r>
            <a:r>
              <a:rPr lang="en-IN" sz="3200" b="1" dirty="0" err="1" smtClean="0">
                <a:solidFill>
                  <a:srgbClr val="FF0000"/>
                </a:solidFill>
                <a:latin typeface="Candara"/>
                <a:ea typeface="Candara"/>
                <a:cs typeface="Candara"/>
                <a:sym typeface="Candara"/>
              </a:rPr>
              <a:t>Arora</a:t>
            </a:r>
            <a:r>
              <a:rPr lang="en-IN" sz="3200" b="1" dirty="0" smtClean="0">
                <a:solidFill>
                  <a:srgbClr val="FF0000"/>
                </a:solidFill>
                <a:latin typeface="Candara"/>
                <a:ea typeface="Candara"/>
                <a:cs typeface="Candara"/>
                <a:sym typeface="Candara"/>
              </a:rPr>
              <a:t> (2210990220)</a:t>
            </a:r>
          </a:p>
          <a:p>
            <a:pPr marL="0" marR="0" lvl="0" indent="0" algn="ctr" rtl="0">
              <a:spcBef>
                <a:spcPts val="0"/>
              </a:spcBef>
              <a:spcAft>
                <a:spcPts val="0"/>
              </a:spcAft>
              <a:buNone/>
            </a:pPr>
            <a:endParaRPr sz="4000" b="1" i="0" u="none" strike="noStrike" cap="none" dirty="0">
              <a:solidFill>
                <a:schemeClr val="dk1"/>
              </a:solidFill>
              <a:latin typeface="Candara"/>
              <a:ea typeface="Candara"/>
              <a:cs typeface="Candara"/>
              <a:sym typeface="Candar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Source Code (screenshots)</a:t>
            </a:r>
            <a:br>
              <a:rPr lang="en-IN" dirty="0" smtClean="0"/>
            </a:br>
            <a:endParaRPr lang="en-US" dirty="0"/>
          </a:p>
        </p:txBody>
      </p:sp>
      <p:sp>
        <p:nvSpPr>
          <p:cNvPr id="3" name="Text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smtClean="0"/>
              <a:t>22CS016</a:t>
            </a:r>
            <a:endParaRPr lang="en-US"/>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10</a:t>
            </a:fld>
            <a:endParaRPr lang="en-US"/>
          </a:p>
        </p:txBody>
      </p:sp>
      <p:pic>
        <p:nvPicPr>
          <p:cNvPr id="6" name="Picture 5" descr="Screenshot 2024-03-19 152908.png"/>
          <p:cNvPicPr>
            <a:picLocks noChangeAspect="1"/>
          </p:cNvPicPr>
          <p:nvPr/>
        </p:nvPicPr>
        <p:blipFill>
          <a:blip r:embed="rId2"/>
          <a:stretch>
            <a:fillRect/>
          </a:stretch>
        </p:blipFill>
        <p:spPr>
          <a:xfrm>
            <a:off x="334108" y="1072662"/>
            <a:ext cx="4299439" cy="5310552"/>
          </a:xfrm>
          <a:prstGeom prst="rect">
            <a:avLst/>
          </a:prstGeom>
        </p:spPr>
      </p:pic>
      <p:pic>
        <p:nvPicPr>
          <p:cNvPr id="7" name="Picture 6" descr="Screenshot 2024-03-19 152925.png"/>
          <p:cNvPicPr>
            <a:picLocks noChangeAspect="1"/>
          </p:cNvPicPr>
          <p:nvPr/>
        </p:nvPicPr>
        <p:blipFill>
          <a:blip r:embed="rId3"/>
          <a:stretch>
            <a:fillRect/>
          </a:stretch>
        </p:blipFill>
        <p:spPr>
          <a:xfrm>
            <a:off x="4976446" y="1096661"/>
            <a:ext cx="3903785" cy="528655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Source Code (screenshots)</a:t>
            </a:r>
            <a:br>
              <a:rPr lang="en-IN" dirty="0" smtClean="0"/>
            </a:br>
            <a:endParaRPr lang="en-US" dirty="0"/>
          </a:p>
        </p:txBody>
      </p:sp>
      <p:sp>
        <p:nvSpPr>
          <p:cNvPr id="3" name="Text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smtClean="0"/>
              <a:t>22CS016</a:t>
            </a:r>
            <a:endParaRPr lang="en-US"/>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11</a:t>
            </a:fld>
            <a:endParaRPr lang="en-US"/>
          </a:p>
        </p:txBody>
      </p:sp>
      <p:pic>
        <p:nvPicPr>
          <p:cNvPr id="6" name="Picture 5" descr="Screenshot 2024-03-19 152943.png"/>
          <p:cNvPicPr>
            <a:picLocks noChangeAspect="1"/>
          </p:cNvPicPr>
          <p:nvPr/>
        </p:nvPicPr>
        <p:blipFill>
          <a:blip r:embed="rId2"/>
          <a:stretch>
            <a:fillRect/>
          </a:stretch>
        </p:blipFill>
        <p:spPr>
          <a:xfrm>
            <a:off x="501162" y="960251"/>
            <a:ext cx="3851030" cy="5343834"/>
          </a:xfrm>
          <a:prstGeom prst="rect">
            <a:avLst/>
          </a:prstGeom>
        </p:spPr>
      </p:pic>
      <p:pic>
        <p:nvPicPr>
          <p:cNvPr id="7" name="Picture 6" descr="Screenshot 2024-03-19 153008.png"/>
          <p:cNvPicPr>
            <a:picLocks noChangeAspect="1"/>
          </p:cNvPicPr>
          <p:nvPr/>
        </p:nvPicPr>
        <p:blipFill>
          <a:blip r:embed="rId3"/>
          <a:stretch>
            <a:fillRect/>
          </a:stretch>
        </p:blipFill>
        <p:spPr>
          <a:xfrm>
            <a:off x="4668716" y="1002323"/>
            <a:ext cx="3754315" cy="521383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Source Code (screenshots)</a:t>
            </a:r>
            <a:br>
              <a:rPr lang="en-IN" dirty="0" smtClean="0"/>
            </a:br>
            <a:endParaRPr lang="en-US" dirty="0"/>
          </a:p>
        </p:txBody>
      </p:sp>
      <p:sp>
        <p:nvSpPr>
          <p:cNvPr id="3" name="Text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smtClean="0"/>
              <a:t>22CS016</a:t>
            </a:r>
            <a:endParaRPr lang="en-US"/>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12</a:t>
            </a:fld>
            <a:endParaRPr lang="en-US"/>
          </a:p>
        </p:txBody>
      </p:sp>
      <p:pic>
        <p:nvPicPr>
          <p:cNvPr id="6" name="Picture 5" descr="Screenshot 2024-03-19 153028.png"/>
          <p:cNvPicPr>
            <a:picLocks noChangeAspect="1"/>
          </p:cNvPicPr>
          <p:nvPr/>
        </p:nvPicPr>
        <p:blipFill>
          <a:blip r:embed="rId2"/>
          <a:stretch>
            <a:fillRect/>
          </a:stretch>
        </p:blipFill>
        <p:spPr>
          <a:xfrm>
            <a:off x="298938" y="1125415"/>
            <a:ext cx="4035670" cy="5029200"/>
          </a:xfrm>
          <a:prstGeom prst="rect">
            <a:avLst/>
          </a:prstGeom>
        </p:spPr>
      </p:pic>
      <p:pic>
        <p:nvPicPr>
          <p:cNvPr id="8" name="Picture 7" descr="Screenshot 2024-03-19 153117.png"/>
          <p:cNvPicPr>
            <a:picLocks noChangeAspect="1"/>
          </p:cNvPicPr>
          <p:nvPr/>
        </p:nvPicPr>
        <p:blipFill>
          <a:blip r:embed="rId3"/>
          <a:stretch>
            <a:fillRect/>
          </a:stretch>
        </p:blipFill>
        <p:spPr>
          <a:xfrm>
            <a:off x="4501662" y="1125415"/>
            <a:ext cx="4290646" cy="509953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Source Code (screenshots)</a:t>
            </a:r>
            <a:br>
              <a:rPr lang="en-IN" dirty="0" smtClean="0"/>
            </a:br>
            <a:endParaRPr lang="en-US" dirty="0"/>
          </a:p>
        </p:txBody>
      </p:sp>
      <p:sp>
        <p:nvSpPr>
          <p:cNvPr id="3" name="Text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smtClean="0"/>
              <a:t>22CS016</a:t>
            </a:r>
            <a:endParaRPr lang="en-US"/>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13</a:t>
            </a:fld>
            <a:endParaRPr lang="en-US"/>
          </a:p>
        </p:txBody>
      </p:sp>
      <p:pic>
        <p:nvPicPr>
          <p:cNvPr id="6" name="Picture 5" descr="Screenshot 2024-03-19 153134.png"/>
          <p:cNvPicPr>
            <a:picLocks noChangeAspect="1"/>
          </p:cNvPicPr>
          <p:nvPr/>
        </p:nvPicPr>
        <p:blipFill>
          <a:blip r:embed="rId2"/>
          <a:stretch>
            <a:fillRect/>
          </a:stretch>
        </p:blipFill>
        <p:spPr>
          <a:xfrm>
            <a:off x="325316" y="919592"/>
            <a:ext cx="4387362" cy="5305361"/>
          </a:xfrm>
          <a:prstGeom prst="rect">
            <a:avLst/>
          </a:prstGeom>
        </p:spPr>
      </p:pic>
      <p:pic>
        <p:nvPicPr>
          <p:cNvPr id="7" name="Picture 6" descr="Screenshot 2024-03-19 153156.png"/>
          <p:cNvPicPr>
            <a:picLocks noChangeAspect="1"/>
          </p:cNvPicPr>
          <p:nvPr/>
        </p:nvPicPr>
        <p:blipFill>
          <a:blip r:embed="rId3"/>
          <a:stretch>
            <a:fillRect/>
          </a:stretch>
        </p:blipFill>
        <p:spPr>
          <a:xfrm>
            <a:off x="4914900" y="936425"/>
            <a:ext cx="3991708" cy="52357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Source Code (screenshots)</a:t>
            </a:r>
            <a:br>
              <a:rPr lang="en-IN" dirty="0" smtClean="0"/>
            </a:br>
            <a:endParaRPr lang="en-US" dirty="0"/>
          </a:p>
        </p:txBody>
      </p:sp>
      <p:sp>
        <p:nvSpPr>
          <p:cNvPr id="3" name="Text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smtClean="0"/>
              <a:t>22CS016</a:t>
            </a:r>
            <a:endParaRPr lang="en-US"/>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14</a:t>
            </a:fld>
            <a:endParaRPr lang="en-US"/>
          </a:p>
        </p:txBody>
      </p:sp>
      <p:pic>
        <p:nvPicPr>
          <p:cNvPr id="6" name="Picture 5" descr="Screenshot 2024-03-19 153211.png"/>
          <p:cNvPicPr>
            <a:picLocks noChangeAspect="1"/>
          </p:cNvPicPr>
          <p:nvPr/>
        </p:nvPicPr>
        <p:blipFill>
          <a:blip r:embed="rId2"/>
          <a:stretch>
            <a:fillRect/>
          </a:stretch>
        </p:blipFill>
        <p:spPr>
          <a:xfrm>
            <a:off x="465992" y="1097165"/>
            <a:ext cx="8335108" cy="466366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r>
            <a:br>
              <a:rPr lang="en-IN" dirty="0" smtClean="0"/>
            </a:br>
            <a:r>
              <a:rPr lang="en-IN" dirty="0" smtClean="0"/>
              <a:t>Conclusion</a:t>
            </a:r>
            <a:br>
              <a:rPr lang="en-IN" dirty="0" smtClean="0"/>
            </a:br>
            <a:endParaRPr lang="en-US" dirty="0"/>
          </a:p>
        </p:txBody>
      </p:sp>
      <p:sp>
        <p:nvSpPr>
          <p:cNvPr id="3" name="Text Placeholder 2"/>
          <p:cNvSpPr>
            <a:spLocks noGrp="1"/>
          </p:cNvSpPr>
          <p:nvPr>
            <p:ph type="body" idx="1"/>
          </p:nvPr>
        </p:nvSpPr>
        <p:spPr/>
        <p:txBody>
          <a:bodyPr/>
          <a:lstStyle/>
          <a:p>
            <a:pPr algn="just"/>
            <a:r>
              <a:rPr lang="en-US" sz="2000" dirty="0" smtClean="0"/>
              <a:t>The Python-based IPL data analysis project has successfully uncovered valuable insights through data preprocessing, exploratory analysis, predictive modeling, and visualization techniques.</a:t>
            </a:r>
          </a:p>
          <a:p>
            <a:pPr algn="just"/>
            <a:r>
              <a:rPr lang="en-US" sz="2000" dirty="0" smtClean="0"/>
              <a:t>Interactive visualizations and dashboards provide stakeholders with a user-friendly platform to explore data dynamically, enabling informed decision-making in cricket management, fantasy leagues, sponsorship, marketing, and sports analytics.</a:t>
            </a:r>
          </a:p>
          <a:p>
            <a:pPr algn="just"/>
            <a:r>
              <a:rPr lang="en-US" sz="2000" dirty="0" smtClean="0"/>
              <a:t>Continuous learning, collaboration with stakeholders, and staying updated with emerging trends will be pivotal in refining data analysis methodologies and delivering actionable insights for optimizing strategies and maximizing revenue in the IPL ecosystem</a:t>
            </a:r>
          </a:p>
          <a:p>
            <a:endParaRPr lang="en-US" dirty="0"/>
          </a:p>
        </p:txBody>
      </p:sp>
      <p:sp>
        <p:nvSpPr>
          <p:cNvPr id="4" name="Date Placeholder 3"/>
          <p:cNvSpPr>
            <a:spLocks noGrp="1"/>
          </p:cNvSpPr>
          <p:nvPr>
            <p:ph type="dt" idx="10"/>
          </p:nvPr>
        </p:nvSpPr>
        <p:spPr/>
        <p:txBody>
          <a:bodyPr/>
          <a:lstStyle/>
          <a:p>
            <a:r>
              <a:rPr lang="en-US" smtClean="0"/>
              <a:t>22CS016</a:t>
            </a:r>
            <a:endParaRPr lang="en-US"/>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F632C86-9225-EC1F-A85E-529A8AB6C8C8}"/>
              </a:ext>
            </a:extLst>
          </p:cNvPr>
          <p:cNvSpPr>
            <a:spLocks noGrp="1"/>
          </p:cNvSpPr>
          <p:nvPr>
            <p:ph type="title"/>
          </p:nvPr>
        </p:nvSpPr>
        <p:spPr/>
        <p:txBody>
          <a:bodyPr/>
          <a:lstStyle/>
          <a:p>
            <a:r>
              <a:rPr lang="en-IN" dirty="0"/>
              <a:t>Reference</a:t>
            </a:r>
          </a:p>
        </p:txBody>
      </p:sp>
      <p:sp>
        <p:nvSpPr>
          <p:cNvPr id="3" name="Text Placeholder 2">
            <a:extLst>
              <a:ext uri="{FF2B5EF4-FFF2-40B4-BE49-F238E27FC236}">
                <a16:creationId xmlns="" xmlns:a16="http://schemas.microsoft.com/office/drawing/2014/main" id="{616E510B-384A-087D-3383-E6C99F5584BA}"/>
              </a:ext>
            </a:extLst>
          </p:cNvPr>
          <p:cNvSpPr>
            <a:spLocks noGrp="1"/>
          </p:cNvSpPr>
          <p:nvPr>
            <p:ph type="body" idx="1"/>
          </p:nvPr>
        </p:nvSpPr>
        <p:spPr/>
        <p:txBody>
          <a:bodyPr/>
          <a:lstStyle/>
          <a:p>
            <a:pPr marL="114300" indent="0">
              <a:buNone/>
            </a:pPr>
            <a:r>
              <a:rPr lang="en-IN" sz="2000" dirty="0">
                <a:latin typeface="Times New Roman" panose="02020603050405020304" pitchFamily="18" charset="0"/>
                <a:cs typeface="Times New Roman" panose="02020603050405020304" pitchFamily="18" charset="0"/>
              </a:rPr>
              <a:t>[</a:t>
            </a:r>
            <a:r>
              <a:rPr lang="en-IN" sz="2000" dirty="0" smtClean="0">
                <a:latin typeface="Times New Roman" panose="02020603050405020304" pitchFamily="18" charset="0"/>
                <a:cs typeface="Times New Roman" panose="02020603050405020304" pitchFamily="18" charset="0"/>
              </a:rPr>
              <a:t>1</a:t>
            </a:r>
            <a:r>
              <a:rPr lang="en-IN" sz="2000" dirty="0" smtClean="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hlinkClick r:id="rId2"/>
              </a:rPr>
              <a:t>https://</a:t>
            </a:r>
            <a:r>
              <a:rPr lang="en-IN" sz="2000" dirty="0" smtClean="0">
                <a:latin typeface="Times New Roman" panose="02020603050405020304" pitchFamily="18" charset="0"/>
                <a:cs typeface="Times New Roman" panose="02020603050405020304" pitchFamily="18" charset="0"/>
                <a:hlinkClick r:id="rId2"/>
              </a:rPr>
              <a:t>www.youtube.com/watch?v=XHzQvq-ltAo&amp;t=24888s</a:t>
            </a:r>
            <a:endParaRPr lang="en-IN" sz="2000" dirty="0" smtClean="0">
              <a:latin typeface="Times New Roman" panose="02020603050405020304" pitchFamily="18" charset="0"/>
              <a:cs typeface="Times New Roman" panose="02020603050405020304" pitchFamily="18" charset="0"/>
            </a:endParaRPr>
          </a:p>
          <a:p>
            <a:pPr marL="114300" indent="0">
              <a:buNone/>
            </a:pPr>
            <a:r>
              <a:rPr lang="en-IN" sz="2000" dirty="0" smtClean="0">
                <a:latin typeface="Times New Roman" panose="02020603050405020304" pitchFamily="18" charset="0"/>
                <a:cs typeface="Times New Roman" panose="02020603050405020304" pitchFamily="18" charset="0"/>
              </a:rPr>
              <a:t>[2] https://www.geeksforgeeks.org/python-programming-language/</a:t>
            </a:r>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 xmlns:a16="http://schemas.microsoft.com/office/drawing/2014/main" id="{2785FFDA-FE25-63DE-4B8E-500BD6ECF6AB}"/>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 xmlns:a16="http://schemas.microsoft.com/office/drawing/2014/main" id="{1A9BF153-A47A-F27D-92EA-A748C1F57DA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16</a:t>
            </a:fld>
            <a:endParaRPr lang="en-US"/>
          </a:p>
        </p:txBody>
      </p:sp>
    </p:spTree>
    <p:extLst>
      <p:ext uri="{BB962C8B-B14F-4D97-AF65-F5344CB8AC3E}">
        <p14:creationId xmlns="" xmlns:p14="http://schemas.microsoft.com/office/powerpoint/2010/main" val="1595059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A9E8BDF-B1ED-7B78-CCFC-80B7803A1A98}"/>
              </a:ext>
            </a:extLst>
          </p:cNvPr>
          <p:cNvSpPr>
            <a:spLocks noGrp="1"/>
          </p:cNvSpPr>
          <p:nvPr>
            <p:ph type="title"/>
          </p:nvPr>
        </p:nvSpPr>
        <p:spPr/>
        <p:txBody>
          <a:bodyPr/>
          <a:lstStyle/>
          <a:p>
            <a:endParaRPr lang="en-US"/>
          </a:p>
        </p:txBody>
      </p:sp>
      <p:sp>
        <p:nvSpPr>
          <p:cNvPr id="3" name="Text Placeholder 2">
            <a:extLst>
              <a:ext uri="{FF2B5EF4-FFF2-40B4-BE49-F238E27FC236}">
                <a16:creationId xmlns="" xmlns:a16="http://schemas.microsoft.com/office/drawing/2014/main" id="{922D1CDA-F8AE-5AD2-4E10-C34589941235}"/>
              </a:ext>
            </a:extLst>
          </p:cNvPr>
          <p:cNvSpPr>
            <a:spLocks noGrp="1"/>
          </p:cNvSpPr>
          <p:nvPr>
            <p:ph type="body" idx="1"/>
          </p:nvPr>
        </p:nvSpPr>
        <p:spPr/>
        <p:txBody>
          <a:bodyPr/>
          <a:lstStyle/>
          <a:p>
            <a:pPr marL="114300" indent="0">
              <a:buNone/>
            </a:pPr>
            <a:endParaRPr lang="en-US" dirty="0"/>
          </a:p>
          <a:p>
            <a:pPr marL="114300" indent="0">
              <a:buNone/>
            </a:pPr>
            <a:endParaRPr lang="en-US" dirty="0"/>
          </a:p>
          <a:p>
            <a:pPr marL="114300" indent="0">
              <a:buNone/>
            </a:pPr>
            <a:endParaRPr lang="en-US" dirty="0"/>
          </a:p>
          <a:p>
            <a:pPr marL="114300" indent="0" algn="ctr">
              <a:buNone/>
            </a:pPr>
            <a:r>
              <a:rPr lang="en-US" sz="9600" dirty="0"/>
              <a:t>The End</a:t>
            </a:r>
          </a:p>
        </p:txBody>
      </p:sp>
      <p:sp>
        <p:nvSpPr>
          <p:cNvPr id="4" name="Date Placeholder 3">
            <a:extLst>
              <a:ext uri="{FF2B5EF4-FFF2-40B4-BE49-F238E27FC236}">
                <a16:creationId xmlns="" xmlns:a16="http://schemas.microsoft.com/office/drawing/2014/main" id="{533F3BF1-3F27-EA3E-5E69-9B085B365AB7}"/>
              </a:ext>
            </a:extLst>
          </p:cNvPr>
          <p:cNvSpPr>
            <a:spLocks noGrp="1"/>
          </p:cNvSpPr>
          <p:nvPr>
            <p:ph type="dt" idx="10"/>
          </p:nvPr>
        </p:nvSpPr>
        <p:spPr/>
        <p:txBody>
          <a:bodyPr/>
          <a:lstStyle/>
          <a:p>
            <a:r>
              <a:rPr lang="en-US"/>
              <a:t>22CS016</a:t>
            </a:r>
          </a:p>
        </p:txBody>
      </p:sp>
      <p:sp>
        <p:nvSpPr>
          <p:cNvPr id="5" name="Slide Number Placeholder 4">
            <a:extLst>
              <a:ext uri="{FF2B5EF4-FFF2-40B4-BE49-F238E27FC236}">
                <a16:creationId xmlns="" xmlns:a16="http://schemas.microsoft.com/office/drawing/2014/main" id="{6DAB9B5D-DEA3-284C-EEB9-470D1EDB55F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17</a:t>
            </a:fld>
            <a:endParaRPr lang="en-US"/>
          </a:p>
        </p:txBody>
      </p:sp>
    </p:spTree>
    <p:extLst>
      <p:ext uri="{BB962C8B-B14F-4D97-AF65-F5344CB8AC3E}">
        <p14:creationId xmlns="" xmlns:p14="http://schemas.microsoft.com/office/powerpoint/2010/main" val="1124498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148A396-E02C-1435-1C50-565E67FD25A9}"/>
              </a:ext>
            </a:extLst>
          </p:cNvPr>
          <p:cNvSpPr>
            <a:spLocks noGrp="1"/>
          </p:cNvSpPr>
          <p:nvPr>
            <p:ph type="title"/>
          </p:nvPr>
        </p:nvSpPr>
        <p:spPr/>
        <p:txBody>
          <a:bodyPr/>
          <a:lstStyle/>
          <a:p>
            <a:r>
              <a:rPr lang="en-IN" dirty="0"/>
              <a:t>Index</a:t>
            </a:r>
          </a:p>
        </p:txBody>
      </p:sp>
      <p:sp>
        <p:nvSpPr>
          <p:cNvPr id="3" name="Text Placeholder 2">
            <a:extLst>
              <a:ext uri="{FF2B5EF4-FFF2-40B4-BE49-F238E27FC236}">
                <a16:creationId xmlns="" xmlns:a16="http://schemas.microsoft.com/office/drawing/2014/main" id="{2957E920-7261-4D19-3C89-29F5B83BF4C1}"/>
              </a:ext>
            </a:extLst>
          </p:cNvPr>
          <p:cNvSpPr>
            <a:spLocks noGrp="1"/>
          </p:cNvSpPr>
          <p:nvPr>
            <p:ph type="body" idx="1"/>
          </p:nvPr>
        </p:nvSpPr>
        <p:spPr>
          <a:xfrm>
            <a:off x="457200" y="838200"/>
            <a:ext cx="8229600" cy="5357327"/>
          </a:xfrm>
        </p:spPr>
        <p:txBody>
          <a:bodyPr/>
          <a:lstStyle/>
          <a:p>
            <a:r>
              <a:rPr lang="en-IN" dirty="0"/>
              <a:t>Objective</a:t>
            </a:r>
          </a:p>
          <a:p>
            <a:r>
              <a:rPr lang="en-IN" dirty="0" smtClean="0"/>
              <a:t>Introduction</a:t>
            </a:r>
          </a:p>
          <a:p>
            <a:r>
              <a:rPr lang="en-IN" dirty="0" smtClean="0"/>
              <a:t>Problem statement</a:t>
            </a:r>
            <a:endParaRPr lang="en-IN" dirty="0"/>
          </a:p>
          <a:p>
            <a:r>
              <a:rPr lang="en-IN" dirty="0"/>
              <a:t>Methodology, Approach &amp; </a:t>
            </a:r>
            <a:r>
              <a:rPr lang="en-IN" dirty="0" smtClean="0"/>
              <a:t>Techniques</a:t>
            </a:r>
          </a:p>
          <a:p>
            <a:r>
              <a:rPr lang="en-IN" dirty="0" smtClean="0"/>
              <a:t>Source </a:t>
            </a:r>
            <a:r>
              <a:rPr lang="en-IN" dirty="0"/>
              <a:t>Code (screenshots</a:t>
            </a:r>
            <a:r>
              <a:rPr lang="en-IN" dirty="0" smtClean="0"/>
              <a:t>)</a:t>
            </a:r>
          </a:p>
          <a:p>
            <a:r>
              <a:rPr lang="en-IN" dirty="0" smtClean="0"/>
              <a:t>Result </a:t>
            </a:r>
            <a:endParaRPr lang="en-IN" dirty="0"/>
          </a:p>
          <a:p>
            <a:r>
              <a:rPr lang="en-IN" dirty="0"/>
              <a:t>Conclusion</a:t>
            </a:r>
          </a:p>
          <a:p>
            <a:r>
              <a:rPr lang="en-IN" dirty="0"/>
              <a:t>Reference</a:t>
            </a:r>
          </a:p>
          <a:p>
            <a:endParaRPr lang="en-IN" dirty="0"/>
          </a:p>
          <a:p>
            <a:endParaRPr lang="en-IN" dirty="0"/>
          </a:p>
        </p:txBody>
      </p:sp>
      <p:sp>
        <p:nvSpPr>
          <p:cNvPr id="4" name="Date Placeholder 3">
            <a:extLst>
              <a:ext uri="{FF2B5EF4-FFF2-40B4-BE49-F238E27FC236}">
                <a16:creationId xmlns="" xmlns:a16="http://schemas.microsoft.com/office/drawing/2014/main" id="{5FE01502-7BE1-BFBC-955E-F388FDADBF86}"/>
              </a:ext>
            </a:extLst>
          </p:cNvPr>
          <p:cNvSpPr>
            <a:spLocks noGrp="1"/>
          </p:cNvSpPr>
          <p:nvPr>
            <p:ph type="dt" idx="10"/>
          </p:nvPr>
        </p:nvSpPr>
        <p:spPr/>
        <p:txBody>
          <a:bodyPr/>
          <a:lstStyle/>
          <a:p>
            <a:r>
              <a:rPr lang="en-US" dirty="0"/>
              <a:t>22CS016</a:t>
            </a:r>
          </a:p>
        </p:txBody>
      </p:sp>
      <p:sp>
        <p:nvSpPr>
          <p:cNvPr id="5" name="Slide Number Placeholder 4">
            <a:extLst>
              <a:ext uri="{FF2B5EF4-FFF2-40B4-BE49-F238E27FC236}">
                <a16:creationId xmlns="" xmlns:a16="http://schemas.microsoft.com/office/drawing/2014/main" id="{B2718E3C-899A-8C4D-E84C-4708BF755CC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a:t>
            </a:fld>
            <a:endParaRPr lang="en-US"/>
          </a:p>
        </p:txBody>
      </p:sp>
    </p:spTree>
    <p:extLst>
      <p:ext uri="{BB962C8B-B14F-4D97-AF65-F5344CB8AC3E}">
        <p14:creationId xmlns="" xmlns:p14="http://schemas.microsoft.com/office/powerpoint/2010/main" val="1412154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Objective</a:t>
            </a:r>
            <a:endParaRPr lang="en-US" dirty="0"/>
          </a:p>
        </p:txBody>
      </p:sp>
      <p:sp>
        <p:nvSpPr>
          <p:cNvPr id="3" name="Text Placeholder 2"/>
          <p:cNvSpPr>
            <a:spLocks noGrp="1"/>
          </p:cNvSpPr>
          <p:nvPr>
            <p:ph type="body" idx="1"/>
          </p:nvPr>
        </p:nvSpPr>
        <p:spPr>
          <a:xfrm>
            <a:off x="378068" y="1063870"/>
            <a:ext cx="8229600" cy="4525963"/>
          </a:xfrm>
        </p:spPr>
        <p:txBody>
          <a:bodyPr/>
          <a:lstStyle/>
          <a:p>
            <a:pPr algn="just"/>
            <a:r>
              <a:rPr lang="en-US" sz="2000" dirty="0" smtClean="0"/>
              <a:t>1. Explore and visualize IPL data to uncover insights into player performance, team strategies, match outcomes, and trends using various data visualization techniques.</a:t>
            </a:r>
          </a:p>
          <a:p>
            <a:pPr algn="just"/>
            <a:endParaRPr lang="en-US" sz="2000" dirty="0" smtClean="0"/>
          </a:p>
          <a:p>
            <a:pPr algn="just"/>
            <a:r>
              <a:rPr lang="en-US" sz="2000" dirty="0" smtClean="0"/>
              <a:t>2. Develop predictive machine learning models to forecast match results, player performance, or team rankings based on historical IPL data, evaluating model accuracy and effectiveness.</a:t>
            </a:r>
          </a:p>
          <a:p>
            <a:pPr algn="just"/>
            <a:endParaRPr lang="en-US" sz="2000" dirty="0" smtClean="0"/>
          </a:p>
          <a:p>
            <a:pPr algn="just"/>
            <a:r>
              <a:rPr lang="en-US" sz="2000" dirty="0" smtClean="0"/>
              <a:t>3. Conduct in-depth player performance analysis to identify top performers in batting, bowling, fielding, strike rates, economy rates, and other key metrics, presenting findings through visualizations or rankings.</a:t>
            </a:r>
          </a:p>
          <a:p>
            <a:pPr algn="just"/>
            <a:endParaRPr lang="en-US" sz="2000" dirty="0" smtClean="0"/>
          </a:p>
          <a:p>
            <a:pPr algn="just"/>
            <a:r>
              <a:rPr lang="en-US" sz="2000" dirty="0" smtClean="0"/>
              <a:t>4. Optimize team strategies by analyzing historical data for batting orders, bowling rotations, fielding positions, and suggest data-driven improvements to enhance overall team performance.</a:t>
            </a:r>
          </a:p>
          <a:p>
            <a:endParaRPr lang="en-US" sz="2000" dirty="0" smtClean="0"/>
          </a:p>
        </p:txBody>
      </p:sp>
      <p:sp>
        <p:nvSpPr>
          <p:cNvPr id="4" name="Date Placeholder 3"/>
          <p:cNvSpPr>
            <a:spLocks noGrp="1"/>
          </p:cNvSpPr>
          <p:nvPr>
            <p:ph type="dt" idx="10"/>
          </p:nvPr>
        </p:nvSpPr>
        <p:spPr/>
        <p:txBody>
          <a:bodyPr/>
          <a:lstStyle/>
          <a:p>
            <a:r>
              <a:rPr lang="en-US" dirty="0" smtClean="0"/>
              <a:t>22CS016</a:t>
            </a:r>
            <a:endParaRPr lang="en-US"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US" dirty="0"/>
          </a:p>
        </p:txBody>
      </p:sp>
      <p:sp>
        <p:nvSpPr>
          <p:cNvPr id="3" name="Text Placeholder 2"/>
          <p:cNvSpPr>
            <a:spLocks noGrp="1"/>
          </p:cNvSpPr>
          <p:nvPr>
            <p:ph type="body" idx="1"/>
          </p:nvPr>
        </p:nvSpPr>
        <p:spPr/>
        <p:txBody>
          <a:bodyPr/>
          <a:lstStyle/>
          <a:p>
            <a:pPr algn="just"/>
            <a:r>
              <a:rPr lang="en-US" sz="2000" dirty="0" smtClean="0"/>
              <a:t>1. The Indian Premier League (IPL) is a widely popular cricket league known for its competitive matches, talented players, and significant impact on the sports industry.</a:t>
            </a:r>
          </a:p>
          <a:p>
            <a:pPr algn="just"/>
            <a:endParaRPr lang="en-US" sz="2000" dirty="0" smtClean="0"/>
          </a:p>
          <a:p>
            <a:pPr algn="just"/>
            <a:r>
              <a:rPr lang="en-US" sz="2000" dirty="0" smtClean="0"/>
              <a:t>2. This data project utilizes Python programming and data analysis techniques to explore IPL data, focusing on player performance, team strategies, match outcomes, fan engagement, and revenue generation.</a:t>
            </a:r>
          </a:p>
          <a:p>
            <a:pPr algn="just"/>
            <a:endParaRPr lang="en-US" sz="2000" dirty="0" smtClean="0"/>
          </a:p>
          <a:p>
            <a:pPr algn="just"/>
            <a:r>
              <a:rPr lang="en-US" sz="2000" dirty="0" smtClean="0"/>
              <a:t>3. By delving into IPL data through data exploration, visualization, predictive modeling, and strategic analysis, the project aims to uncover valuable insights that contribute to a deeper understanding of IPL and inform decision-making in cricket management, fantasy leagues, and sports analytics.</a:t>
            </a:r>
            <a:endParaRPr lang="en-US" sz="2000" dirty="0"/>
          </a:p>
        </p:txBody>
      </p:sp>
      <p:sp>
        <p:nvSpPr>
          <p:cNvPr id="4" name="Date Placeholder 3"/>
          <p:cNvSpPr>
            <a:spLocks noGrp="1"/>
          </p:cNvSpPr>
          <p:nvPr>
            <p:ph type="dt" idx="10"/>
          </p:nvPr>
        </p:nvSpPr>
        <p:spPr/>
        <p:txBody>
          <a:bodyPr/>
          <a:lstStyle/>
          <a:p>
            <a:r>
              <a:rPr lang="en-US" smtClean="0"/>
              <a:t>22CS016</a:t>
            </a:r>
            <a:endParaRPr lang="en-US"/>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statement</a:t>
            </a:r>
            <a:endParaRPr lang="en-US" dirty="0"/>
          </a:p>
        </p:txBody>
      </p:sp>
      <p:sp>
        <p:nvSpPr>
          <p:cNvPr id="3" name="Text Placeholder 2"/>
          <p:cNvSpPr>
            <a:spLocks noGrp="1"/>
          </p:cNvSpPr>
          <p:nvPr>
            <p:ph type="body" idx="1"/>
          </p:nvPr>
        </p:nvSpPr>
        <p:spPr>
          <a:xfrm>
            <a:off x="325315" y="1134208"/>
            <a:ext cx="8229600" cy="4525963"/>
          </a:xfrm>
        </p:spPr>
        <p:txBody>
          <a:bodyPr/>
          <a:lstStyle/>
          <a:p>
            <a:pPr algn="just">
              <a:buNone/>
            </a:pPr>
            <a:r>
              <a:rPr lang="en-US" sz="2000" dirty="0" smtClean="0"/>
              <a:t>Develop a Python-based data analysis solution for IPL that:</a:t>
            </a:r>
          </a:p>
          <a:p>
            <a:pPr algn="just"/>
            <a:r>
              <a:rPr lang="en-US" sz="2000" dirty="0" smtClean="0"/>
              <a:t>1. Analyzes historical data to identify trends in player performance, team strategies, match outcomes, and fan engagement.</a:t>
            </a:r>
          </a:p>
          <a:p>
            <a:pPr algn="just"/>
            <a:r>
              <a:rPr lang="en-US" sz="2000" dirty="0" smtClean="0"/>
              <a:t>2. Builds predictive models for match results, player performances, and team rankings, evaluating model accuracy.</a:t>
            </a:r>
          </a:p>
          <a:p>
            <a:pPr algn="just"/>
            <a:r>
              <a:rPr lang="en-US" sz="2000" dirty="0" smtClean="0"/>
              <a:t>3. Creates interactive visualizations and dashboards for user-friendly exploration of IPL data.</a:t>
            </a:r>
          </a:p>
          <a:p>
            <a:pPr algn="just"/>
            <a:r>
              <a:rPr lang="en-US" sz="2000" dirty="0" smtClean="0"/>
              <a:t>4. Offers data-driven recommendations for optimizing team strategies, player performances, fan engagement, and revenue generation.</a:t>
            </a:r>
          </a:p>
          <a:p>
            <a:pPr algn="just"/>
            <a:r>
              <a:rPr lang="en-US" sz="2000" dirty="0" smtClean="0"/>
              <a:t>5. Provides actionable insights for strategic decision-making in cricket management, fantasy leagues, sponsorship, marketing, and sports analytics related to the IPL.</a:t>
            </a:r>
            <a:endParaRPr lang="en-US" sz="2000" dirty="0"/>
          </a:p>
        </p:txBody>
      </p:sp>
      <p:sp>
        <p:nvSpPr>
          <p:cNvPr id="4" name="Date Placeholder 3"/>
          <p:cNvSpPr>
            <a:spLocks noGrp="1"/>
          </p:cNvSpPr>
          <p:nvPr>
            <p:ph type="dt" idx="10"/>
          </p:nvPr>
        </p:nvSpPr>
        <p:spPr/>
        <p:txBody>
          <a:bodyPr/>
          <a:lstStyle/>
          <a:p>
            <a:r>
              <a:rPr lang="en-US" smtClean="0"/>
              <a:t>22CS016</a:t>
            </a:r>
            <a:endParaRPr lang="en-US"/>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Methodology, Approach &amp; Techniques</a:t>
            </a:r>
            <a:endParaRPr lang="en-US" dirty="0"/>
          </a:p>
        </p:txBody>
      </p:sp>
      <p:sp>
        <p:nvSpPr>
          <p:cNvPr id="3" name="Text Placeholder 2"/>
          <p:cNvSpPr>
            <a:spLocks noGrp="1"/>
          </p:cNvSpPr>
          <p:nvPr>
            <p:ph type="body" idx="1"/>
          </p:nvPr>
        </p:nvSpPr>
        <p:spPr>
          <a:xfrm>
            <a:off x="325315" y="914400"/>
            <a:ext cx="8229600" cy="4525963"/>
          </a:xfrm>
        </p:spPr>
        <p:txBody>
          <a:bodyPr/>
          <a:lstStyle/>
          <a:p>
            <a:pPr algn="just">
              <a:buNone/>
            </a:pPr>
            <a:r>
              <a:rPr lang="en-US" sz="2000" dirty="0" smtClean="0"/>
              <a:t>1. Data Collection: Gather comprehensive IPL data from reliable sources, including player statistics, match results, team strategies, fan engagement metrics, and revenue data.</a:t>
            </a:r>
          </a:p>
          <a:p>
            <a:pPr algn="just">
              <a:buNone/>
            </a:pPr>
            <a:r>
              <a:rPr lang="en-US" sz="2000" dirty="0" smtClean="0"/>
              <a:t>2. Data Preprocessing: Cleanse the data by handling missing values, removing duplicates, standardizing formats, and encoding categorical variables for analysis.</a:t>
            </a:r>
          </a:p>
          <a:p>
            <a:pPr algn="just">
              <a:buNone/>
            </a:pPr>
            <a:r>
              <a:rPr lang="en-US" sz="2000" dirty="0" smtClean="0"/>
              <a:t>3. Exploratory Data Analysis (EDA): Understand data distributions, correlations, outliers, and key insights using statistical methods and visualizations such as histograms, scatter plots, and </a:t>
            </a:r>
            <a:r>
              <a:rPr lang="en-US" sz="2000" dirty="0" err="1" smtClean="0"/>
              <a:t>heatmaps</a:t>
            </a:r>
            <a:r>
              <a:rPr lang="en-US" sz="2000" dirty="0" smtClean="0"/>
              <a:t>.</a:t>
            </a:r>
          </a:p>
          <a:p>
            <a:pPr algn="just">
              <a:buNone/>
            </a:pPr>
            <a:r>
              <a:rPr lang="en-US" sz="2000" dirty="0" smtClean="0"/>
              <a:t>4. Feature Engineering: Create or transform features to enhance predictive modeling, such as calculating batting averages, bowling strike rates, player rankings, and team performance metrics.</a:t>
            </a:r>
          </a:p>
          <a:p>
            <a:pPr>
              <a:buNone/>
            </a:pPr>
            <a:r>
              <a:rPr lang="en-US" sz="2000" dirty="0" smtClean="0"/>
              <a:t>5. Predictive Modeling: Build machine learning models (e.g., regression, classification, clustering) for match outcomes, player performances, and team rankings, using techniques.</a:t>
            </a:r>
          </a:p>
          <a:p>
            <a:endParaRPr lang="en-IN" sz="2000" dirty="0" smtClean="0"/>
          </a:p>
          <a:p>
            <a:pPr>
              <a:buNone/>
            </a:pPr>
            <a:endParaRPr lang="en-US" dirty="0" smtClean="0"/>
          </a:p>
        </p:txBody>
      </p:sp>
      <p:sp>
        <p:nvSpPr>
          <p:cNvPr id="4" name="Date Placeholder 3"/>
          <p:cNvSpPr>
            <a:spLocks noGrp="1"/>
          </p:cNvSpPr>
          <p:nvPr>
            <p:ph type="dt" idx="10"/>
          </p:nvPr>
        </p:nvSpPr>
        <p:spPr/>
        <p:txBody>
          <a:bodyPr/>
          <a:lstStyle/>
          <a:p>
            <a:r>
              <a:rPr lang="en-US" smtClean="0"/>
              <a:t>22CS016</a:t>
            </a:r>
            <a:endParaRPr lang="en-US"/>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r>
            <a:br>
              <a:rPr lang="en-IN" dirty="0" smtClean="0"/>
            </a:br>
            <a:r>
              <a:rPr lang="en-IN" dirty="0" smtClean="0"/>
              <a:t>Source Code (screenshots)</a:t>
            </a:r>
            <a:br>
              <a:rPr lang="en-IN" dirty="0" smtClean="0"/>
            </a:br>
            <a:endParaRPr lang="en-US" dirty="0"/>
          </a:p>
        </p:txBody>
      </p:sp>
      <p:sp>
        <p:nvSpPr>
          <p:cNvPr id="3" name="Text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r>
              <a:rPr lang="en-US" smtClean="0"/>
              <a:t>22CS016</a:t>
            </a:r>
            <a:endParaRPr lang="en-US"/>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7</a:t>
            </a:fld>
            <a:endParaRPr lang="en-US"/>
          </a:p>
        </p:txBody>
      </p:sp>
      <p:pic>
        <p:nvPicPr>
          <p:cNvPr id="7" name="Picture 6" descr="Screenshot 2024-03-18 132524.png"/>
          <p:cNvPicPr>
            <a:picLocks noChangeAspect="1"/>
          </p:cNvPicPr>
          <p:nvPr/>
        </p:nvPicPr>
        <p:blipFill>
          <a:blip r:embed="rId2"/>
          <a:stretch>
            <a:fillRect/>
          </a:stretch>
        </p:blipFill>
        <p:spPr>
          <a:xfrm>
            <a:off x="193431" y="1081454"/>
            <a:ext cx="4572000" cy="5073161"/>
          </a:xfrm>
          <a:prstGeom prst="rect">
            <a:avLst/>
          </a:prstGeom>
        </p:spPr>
      </p:pic>
      <p:pic>
        <p:nvPicPr>
          <p:cNvPr id="10" name="Picture 9" descr="Screenshot 2024-03-19 152709.png"/>
          <p:cNvPicPr>
            <a:picLocks noChangeAspect="1"/>
          </p:cNvPicPr>
          <p:nvPr/>
        </p:nvPicPr>
        <p:blipFill>
          <a:blip r:embed="rId3"/>
          <a:stretch>
            <a:fillRect/>
          </a:stretch>
        </p:blipFill>
        <p:spPr>
          <a:xfrm>
            <a:off x="4826978" y="1110982"/>
            <a:ext cx="3780692" cy="517551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Source Code (screenshots)</a:t>
            </a:r>
            <a:br>
              <a:rPr lang="en-IN" dirty="0" smtClean="0"/>
            </a:br>
            <a:endParaRPr lang="en-US" dirty="0"/>
          </a:p>
        </p:txBody>
      </p:sp>
      <p:sp>
        <p:nvSpPr>
          <p:cNvPr id="3" name="Text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smtClean="0"/>
              <a:t>22CS016</a:t>
            </a:r>
            <a:endParaRPr lang="en-US"/>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8</a:t>
            </a:fld>
            <a:endParaRPr lang="en-US"/>
          </a:p>
        </p:txBody>
      </p:sp>
      <p:pic>
        <p:nvPicPr>
          <p:cNvPr id="6" name="Picture 5" descr="Screenshot 2024-03-19 152733.png"/>
          <p:cNvPicPr>
            <a:picLocks noChangeAspect="1"/>
          </p:cNvPicPr>
          <p:nvPr/>
        </p:nvPicPr>
        <p:blipFill>
          <a:blip r:embed="rId2"/>
          <a:stretch>
            <a:fillRect/>
          </a:stretch>
        </p:blipFill>
        <p:spPr>
          <a:xfrm>
            <a:off x="351692" y="949569"/>
            <a:ext cx="4044462" cy="5275880"/>
          </a:xfrm>
          <a:prstGeom prst="rect">
            <a:avLst/>
          </a:prstGeom>
        </p:spPr>
      </p:pic>
      <p:pic>
        <p:nvPicPr>
          <p:cNvPr id="7" name="Picture 6" descr="Screenshot 2024-03-19 152748.png"/>
          <p:cNvPicPr>
            <a:picLocks noChangeAspect="1"/>
          </p:cNvPicPr>
          <p:nvPr/>
        </p:nvPicPr>
        <p:blipFill>
          <a:blip r:embed="rId3"/>
          <a:stretch>
            <a:fillRect/>
          </a:stretch>
        </p:blipFill>
        <p:spPr>
          <a:xfrm>
            <a:off x="4554415" y="917908"/>
            <a:ext cx="4396154" cy="529825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Source Code (screenshots)</a:t>
            </a:r>
            <a:br>
              <a:rPr lang="en-IN" dirty="0" smtClean="0"/>
            </a:br>
            <a:endParaRPr lang="en-US" dirty="0"/>
          </a:p>
        </p:txBody>
      </p:sp>
      <p:sp>
        <p:nvSpPr>
          <p:cNvPr id="3" name="Text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r>
              <a:rPr lang="en-US" smtClean="0"/>
              <a:t>22CS016</a:t>
            </a:r>
            <a:endParaRPr lang="en-US"/>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9</a:t>
            </a:fld>
            <a:endParaRPr lang="en-US"/>
          </a:p>
        </p:txBody>
      </p:sp>
      <p:pic>
        <p:nvPicPr>
          <p:cNvPr id="6" name="Picture 5" descr="Screenshot 2024-03-19 152816.png"/>
          <p:cNvPicPr>
            <a:picLocks noChangeAspect="1"/>
          </p:cNvPicPr>
          <p:nvPr/>
        </p:nvPicPr>
        <p:blipFill>
          <a:blip r:embed="rId2"/>
          <a:stretch>
            <a:fillRect/>
          </a:stretch>
        </p:blipFill>
        <p:spPr>
          <a:xfrm>
            <a:off x="281354" y="1034555"/>
            <a:ext cx="4185138" cy="5225567"/>
          </a:xfrm>
          <a:prstGeom prst="rect">
            <a:avLst/>
          </a:prstGeom>
        </p:spPr>
      </p:pic>
      <p:pic>
        <p:nvPicPr>
          <p:cNvPr id="7" name="Picture 6" descr="Screenshot 2024-03-19 152853.png"/>
          <p:cNvPicPr>
            <a:picLocks noChangeAspect="1"/>
          </p:cNvPicPr>
          <p:nvPr/>
        </p:nvPicPr>
        <p:blipFill>
          <a:blip r:embed="rId3"/>
          <a:stretch>
            <a:fillRect/>
          </a:stretch>
        </p:blipFill>
        <p:spPr>
          <a:xfrm>
            <a:off x="4615962" y="1143818"/>
            <a:ext cx="4317024" cy="511548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1437</TotalTime>
  <Words>722</Words>
  <Application>Microsoft Office PowerPoint</Application>
  <PresentationFormat>On-screen Show (4:3)</PresentationFormat>
  <Paragraphs>95</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Candara</vt:lpstr>
      <vt:lpstr>Times New Roman</vt:lpstr>
      <vt:lpstr>Office Theme</vt:lpstr>
      <vt:lpstr>Slide 1</vt:lpstr>
      <vt:lpstr>Index</vt:lpstr>
      <vt:lpstr>Objective</vt:lpstr>
      <vt:lpstr>Introduction</vt:lpstr>
      <vt:lpstr>Problem statement</vt:lpstr>
      <vt:lpstr>Methodology, Approach &amp; Techniques</vt:lpstr>
      <vt:lpstr> Source Code (screenshots) </vt:lpstr>
      <vt:lpstr>Source Code (screenshots) </vt:lpstr>
      <vt:lpstr>Source Code (screenshots) </vt:lpstr>
      <vt:lpstr>Source Code (screenshots) </vt:lpstr>
      <vt:lpstr>Source Code (screenshots) </vt:lpstr>
      <vt:lpstr>Source Code (screenshots) </vt:lpstr>
      <vt:lpstr>Source Code (screenshots) </vt:lpstr>
      <vt:lpstr>Source Code (screenshots) </vt:lpstr>
      <vt:lpstr> Conclusion </vt:lpstr>
      <vt:lpstr>Reference</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ABC</dc:creator>
  <cp:lastModifiedBy>DELL</cp:lastModifiedBy>
  <cp:revision>76</cp:revision>
  <dcterms:created xsi:type="dcterms:W3CDTF">2010-04-09T07:36:15Z</dcterms:created>
  <dcterms:modified xsi:type="dcterms:W3CDTF">2024-03-19T10:16:49Z</dcterms:modified>
</cp:coreProperties>
</file>