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8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873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94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6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10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09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4ebe9722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4ebe9722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30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63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4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28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3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3275" y="1060075"/>
            <a:ext cx="8520600" cy="84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sz="2977"/>
          </a:p>
          <a:p>
            <a:pPr marL="0" lvl="0" indent="0" algn="ctr" rtl="0">
              <a:spcBef>
                <a:spcPts val="0"/>
              </a:spcBef>
              <a:spcAft>
                <a:spcPts val="0"/>
              </a:spcAft>
              <a:buNone/>
            </a:pPr>
            <a:r>
              <a:rPr lang="en-GB" sz="1755"/>
              <a:t>Department of Computer Engineering</a:t>
            </a:r>
            <a:endParaRPr sz="1755"/>
          </a:p>
          <a:p>
            <a:pPr marL="0" lvl="0" indent="0" algn="ctr" rtl="0">
              <a:spcBef>
                <a:spcPts val="0"/>
              </a:spcBef>
              <a:spcAft>
                <a:spcPts val="0"/>
              </a:spcAft>
              <a:buClr>
                <a:schemeClr val="dk1"/>
              </a:buClr>
              <a:buSzPct val="62658"/>
              <a:buFont typeface="Arial"/>
              <a:buNone/>
            </a:pPr>
            <a:r>
              <a:rPr lang="en-GB" sz="1755"/>
              <a:t>BE Project </a:t>
            </a:r>
            <a:endParaRPr sz="1755"/>
          </a:p>
          <a:p>
            <a:pPr marL="0" lvl="0" indent="0" algn="ctr" rtl="0">
              <a:spcBef>
                <a:spcPts val="0"/>
              </a:spcBef>
              <a:spcAft>
                <a:spcPts val="0"/>
              </a:spcAft>
              <a:buNone/>
            </a:pPr>
            <a:r>
              <a:rPr lang="en-GB" sz="1755"/>
              <a:t>Academic Year 21-22</a:t>
            </a:r>
            <a:endParaRPr sz="1755"/>
          </a:p>
        </p:txBody>
      </p:sp>
      <p:sp>
        <p:nvSpPr>
          <p:cNvPr id="55" name="Google Shape;55;p13"/>
          <p:cNvSpPr txBox="1">
            <a:spLocks noGrp="1"/>
          </p:cNvSpPr>
          <p:nvPr>
            <p:ph type="subTitle" idx="1"/>
          </p:nvPr>
        </p:nvSpPr>
        <p:spPr>
          <a:xfrm>
            <a:off x="403275" y="2016199"/>
            <a:ext cx="8300458" cy="2725133"/>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u="sng" kern="50" dirty="0">
                <a:solidFill>
                  <a:schemeClr val="tx1"/>
                </a:solidFill>
                <a:effectLst/>
                <a:latin typeface="Times New Roman" panose="02020603050405020304" pitchFamily="18" charset="0"/>
                <a:ea typeface="Droid Sans Fallback"/>
              </a:rPr>
              <a:t>NLP - Speech2Code</a:t>
            </a:r>
            <a:endParaRPr u="sng" dirty="0">
              <a:solidFill>
                <a:schemeClr val="tx1"/>
              </a:solidFill>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b="1" dirty="0">
                <a:solidFill>
                  <a:schemeClr val="dk1"/>
                </a:solidFill>
                <a:latin typeface="Times New Roman" panose="02020603050405020304" pitchFamily="18" charset="0"/>
                <a:cs typeface="Times New Roman" panose="02020603050405020304" pitchFamily="18" charset="0"/>
              </a:rPr>
              <a:t>TEAM MEMBERS:                                                                                                            GUIDE:</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Bhavika</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Mauli</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Karale</a:t>
            </a:r>
            <a:r>
              <a:rPr lang="en-GB" sz="1600" dirty="0">
                <a:solidFill>
                  <a:schemeClr val="dk1"/>
                </a:solidFill>
                <a:latin typeface="Times New Roman" panose="02020603050405020304" pitchFamily="18" charset="0"/>
                <a:cs typeface="Times New Roman" panose="02020603050405020304" pitchFamily="18" charset="0"/>
              </a:rPr>
              <a:t> (BC170)                                                                           Prof. </a:t>
            </a:r>
            <a:r>
              <a:rPr lang="en-GB" sz="1600" dirty="0" err="1">
                <a:solidFill>
                  <a:schemeClr val="dk1"/>
                </a:solidFill>
                <a:latin typeface="Times New Roman" panose="02020603050405020304" pitchFamily="18" charset="0"/>
                <a:cs typeface="Times New Roman" panose="02020603050405020304" pitchFamily="18" charset="0"/>
              </a:rPr>
              <a:t>Arati</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Agarkar</a:t>
            </a:r>
            <a:endParaRPr lang="en-GB"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Sameeksha</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Avinash</a:t>
            </a:r>
            <a:r>
              <a:rPr lang="en-GB" sz="1600" dirty="0">
                <a:solidFill>
                  <a:schemeClr val="dk1"/>
                </a:solidFill>
                <a:latin typeface="Times New Roman" panose="02020603050405020304" pitchFamily="18" charset="0"/>
                <a:cs typeface="Times New Roman" panose="02020603050405020304" pitchFamily="18" charset="0"/>
              </a:rPr>
              <a:t> Joshi (BC171)</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Siddharaj</a:t>
            </a:r>
            <a:r>
              <a:rPr lang="en-GB" sz="1600" dirty="0">
                <a:solidFill>
                  <a:schemeClr val="dk1"/>
                </a:solidFill>
                <a:latin typeface="Times New Roman" panose="02020603050405020304" pitchFamily="18" charset="0"/>
                <a:cs typeface="Times New Roman" panose="02020603050405020304" pitchFamily="18" charset="0"/>
              </a:rPr>
              <a:t> Sudhakar </a:t>
            </a:r>
            <a:r>
              <a:rPr lang="en-GB" sz="1600" dirty="0" err="1">
                <a:solidFill>
                  <a:schemeClr val="dk1"/>
                </a:solidFill>
                <a:latin typeface="Times New Roman" panose="02020603050405020304" pitchFamily="18" charset="0"/>
                <a:cs typeface="Times New Roman" panose="02020603050405020304" pitchFamily="18" charset="0"/>
              </a:rPr>
              <a:t>Gangawane</a:t>
            </a:r>
            <a:r>
              <a:rPr lang="en-GB" sz="1600" dirty="0">
                <a:solidFill>
                  <a:schemeClr val="dk1"/>
                </a:solidFill>
                <a:latin typeface="Times New Roman" panose="02020603050405020304" pitchFamily="18" charset="0"/>
                <a:cs typeface="Times New Roman" panose="02020603050405020304" pitchFamily="18" charset="0"/>
              </a:rPr>
              <a:t> (BC173)</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Rutuja</a:t>
            </a:r>
            <a:r>
              <a:rPr lang="en-GB" sz="1600" dirty="0">
                <a:solidFill>
                  <a:schemeClr val="dk1"/>
                </a:solidFill>
                <a:latin typeface="Times New Roman" panose="02020603050405020304" pitchFamily="18" charset="0"/>
                <a:cs typeface="Times New Roman" panose="02020603050405020304" pitchFamily="18" charset="0"/>
              </a:rPr>
              <a:t> Rajendra </a:t>
            </a:r>
            <a:r>
              <a:rPr lang="en-GB" sz="1600" dirty="0" err="1">
                <a:solidFill>
                  <a:schemeClr val="dk1"/>
                </a:solidFill>
                <a:latin typeface="Times New Roman" panose="02020603050405020304" pitchFamily="18" charset="0"/>
                <a:cs typeface="Times New Roman" panose="02020603050405020304" pitchFamily="18" charset="0"/>
              </a:rPr>
              <a:t>Shewale</a:t>
            </a:r>
            <a:r>
              <a:rPr lang="en-GB" sz="1600" dirty="0">
                <a:solidFill>
                  <a:schemeClr val="dk1"/>
                </a:solidFill>
                <a:latin typeface="Times New Roman" panose="02020603050405020304" pitchFamily="18" charset="0"/>
                <a:cs typeface="Times New Roman" panose="02020603050405020304" pitchFamily="18" charset="0"/>
              </a:rPr>
              <a:t> (BC174)</a:t>
            </a:r>
          </a:p>
          <a:p>
            <a:pPr marL="0" lvl="0" indent="0" algn="l" rtl="0">
              <a:spcBef>
                <a:spcPts val="0"/>
              </a:spcBef>
              <a:spcAft>
                <a:spcPts val="0"/>
              </a:spcAft>
              <a:buNone/>
            </a:pPr>
            <a:r>
              <a:rPr lang="en-GB" sz="1400" dirty="0">
                <a:solidFill>
                  <a:schemeClr val="dk1"/>
                </a:solidFill>
                <a:latin typeface="Times New Roman" panose="02020603050405020304" pitchFamily="18" charset="0"/>
                <a:cs typeface="Times New Roman" panose="02020603050405020304" pitchFamily="18" charset="0"/>
              </a:rPr>
              <a:t>                                    </a:t>
            </a:r>
            <a:endParaRPr sz="1400" dirty="0">
              <a:solidFill>
                <a:schemeClr val="dk1"/>
              </a:solidFill>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311700" y="145675"/>
            <a:ext cx="1138250" cy="1365900"/>
          </a:xfrm>
          <a:prstGeom prst="rect">
            <a:avLst/>
          </a:prstGeom>
          <a:noFill/>
          <a:ln>
            <a:noFill/>
          </a:ln>
        </p:spPr>
      </p:pic>
      <p:sp>
        <p:nvSpPr>
          <p:cNvPr id="57" name="Google Shape;57;p13"/>
          <p:cNvSpPr txBox="1"/>
          <p:nvPr/>
        </p:nvSpPr>
        <p:spPr>
          <a:xfrm>
            <a:off x="1617825" y="305250"/>
            <a:ext cx="7306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Marathwada Mitra Mandal’s College of Engineering, Karve Nagar, Pune</a:t>
            </a:r>
            <a:endParaRPr sz="1700"/>
          </a:p>
          <a:p>
            <a:pPr marL="0" lvl="0" indent="0" algn="l" rtl="0">
              <a:spcBef>
                <a:spcPts val="0"/>
              </a:spcBef>
              <a:spcAft>
                <a:spcPts val="0"/>
              </a:spcAft>
              <a:buNone/>
            </a:pPr>
            <a:r>
              <a:rPr lang="en-GB" sz="1300">
                <a:solidFill>
                  <a:srgbClr val="E01E43"/>
                </a:solidFill>
                <a:highlight>
                  <a:srgbClr val="FFFFFF"/>
                </a:highlight>
              </a:rPr>
              <a:t>Accredited with 'A' Grade by NAAC</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FF25-911B-47AB-B0D7-BFDDCBCBA55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Functional and Non-functional Requirements:</a:t>
            </a:r>
            <a:endParaRPr lang="en-IN" dirty="0"/>
          </a:p>
        </p:txBody>
      </p:sp>
      <p:sp>
        <p:nvSpPr>
          <p:cNvPr id="3" name="Text Placeholder 2">
            <a:extLst>
              <a:ext uri="{FF2B5EF4-FFF2-40B4-BE49-F238E27FC236}">
                <a16:creationId xmlns:a16="http://schemas.microsoft.com/office/drawing/2014/main" id="{9352B89C-99F1-40CD-B0A7-9ABE70369B10}"/>
              </a:ext>
            </a:extLst>
          </p:cNvPr>
          <p:cNvSpPr>
            <a:spLocks noGrp="1"/>
          </p:cNvSpPr>
          <p:nvPr>
            <p:ph type="body" idx="1"/>
          </p:nvPr>
        </p:nvSpPr>
        <p:spPr/>
        <p:txBody>
          <a:bodyPr/>
          <a:lstStyle/>
          <a:p>
            <a:pPr marL="114300" indent="0">
              <a:buNone/>
            </a:pPr>
            <a:r>
              <a:rPr lang="en-US" u="sng" dirty="0">
                <a:solidFill>
                  <a:schemeClr val="tx1"/>
                </a:solidFill>
                <a:latin typeface="Times New Roman" panose="02020603050405020304" pitchFamily="18" charset="0"/>
                <a:cs typeface="Times New Roman" panose="02020603050405020304" pitchFamily="18" charset="0"/>
              </a:rPr>
              <a:t>Non-functional Requirements: </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With ideal conditions, system response should be fast and error free.</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System performance should not decrease with time or by usage.</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System should recognize any voice without any fault.</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Performance and speed should not depend on newer or older versions of </a:t>
            </a:r>
            <a:r>
              <a:rPr lang="en-IN" dirty="0" err="1">
                <a:solidFill>
                  <a:schemeClr val="tx1"/>
                </a:solidFill>
                <a:latin typeface="Times New Roman" panose="02020603050405020304" pitchFamily="18" charset="0"/>
                <a:cs typeface="Times New Roman" panose="02020603050405020304" pitchFamily="18" charset="0"/>
              </a:rPr>
              <a:t>VSCode</a:t>
            </a:r>
            <a:r>
              <a:rPr lang="en-IN" dirty="0">
                <a:solidFill>
                  <a:schemeClr val="tx1"/>
                </a:solidFill>
                <a:latin typeface="Times New Roman" panose="02020603050405020304" pitchFamily="18" charset="0"/>
                <a:cs typeface="Times New Roman" panose="02020603050405020304" pitchFamily="18" charset="0"/>
              </a:rPr>
              <a:t> editor or Chromium based search engine.</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The system is easy to use and learn, a help page is also provided in the menu for all new users.</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Meaningful notification messages will be displayed when some error happens.</a:t>
            </a:r>
          </a:p>
        </p:txBody>
      </p:sp>
    </p:spTree>
    <p:extLst>
      <p:ext uri="{BB962C8B-B14F-4D97-AF65-F5344CB8AC3E}">
        <p14:creationId xmlns:p14="http://schemas.microsoft.com/office/powerpoint/2010/main" val="154225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Feasibility Study: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2" name="TextBox 1">
            <a:extLst>
              <a:ext uri="{FF2B5EF4-FFF2-40B4-BE49-F238E27FC236}">
                <a16:creationId xmlns:a16="http://schemas.microsoft.com/office/drawing/2014/main" id="{08A435F4-B9F5-4046-B42E-5040AB4C32E2}"/>
              </a:ext>
            </a:extLst>
          </p:cNvPr>
          <p:cNvSpPr txBox="1"/>
          <p:nvPr/>
        </p:nvSpPr>
        <p:spPr>
          <a:xfrm>
            <a:off x="311700" y="1128091"/>
            <a:ext cx="8520600" cy="3693319"/>
          </a:xfrm>
          <a:prstGeom prst="rect">
            <a:avLst/>
          </a:prstGeom>
          <a:noFill/>
        </p:spPr>
        <p:txBody>
          <a:bodyPr wrap="square" rtlCol="0">
            <a:sp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A reasonable priced voice to code extension does not exist at the time study was conducted.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Introduction of multiple languages for giving voice commands was done. This increased usefulness and flexibility of the system.</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extension worked properly across all platforms like Linux, Mac and windows.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system used both the paid service like Azure Speech to Text service and free Chrome’s inbuilt Speech to Text as per users choice and showed no variations in results.</a:t>
            </a:r>
          </a:p>
          <a:p>
            <a:pPr marL="342900" indent="-342900">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findings of this feasibility study indicated that an effective voice based training delivery system could be developed by integrating an IBM clone personal computer with a graphics board and supporting software, signal processing board and supporting software for audio output and input, and instructional authoring software.</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3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Use Cases: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396315"/>
            <a:ext cx="8520600" cy="3416400"/>
          </a:xfrm>
          <a:prstGeom prst="rect">
            <a:avLst/>
          </a:prstGeom>
        </p:spPr>
        <p:txBody>
          <a:bodyPr spcFirstLastPara="1" wrap="square" lIns="91425" tIns="91425" rIns="91425" bIns="91425" anchor="t" anchorCtr="0">
            <a:normAutofit/>
          </a:bodyPr>
          <a:lstStyle/>
          <a:p>
            <a:pPr>
              <a:buFont typeface="+mj-lt"/>
              <a:buAutoNum type="arabicPeriod"/>
            </a:pP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Voice recognition software can be used when the user needs to generate a large </a:t>
            </a:r>
            <a:r>
              <a:rPr lang="en-IN" kern="50" dirty="0">
                <a:solidFill>
                  <a:schemeClr val="tx1"/>
                </a:solidFill>
                <a:latin typeface="Times New Roman" panose="02020603050405020304" pitchFamily="18" charset="0"/>
                <a:ea typeface="Droid Sans Fallback"/>
                <a:cs typeface="Times New Roman" panose="02020603050405020304" pitchFamily="18" charset="0"/>
              </a:rPr>
              <a:t>v</a:t>
            </a: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olume of textual content without the need of writing manually.</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also be used by users who are unable or have great difficulty using a keyboard.</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individuals who are not well-versed with the syntax of a particular language but still wish to code.</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programmers suffering from Repetitive Strain Injury(RSI).</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342900" lvl="0" algn="l" rtl="0">
              <a:spcBef>
                <a:spcPts val="0"/>
              </a:spcBef>
              <a:spcAft>
                <a:spcPts val="1200"/>
              </a:spcAft>
              <a:buFont typeface="+mj-lt"/>
              <a:buAutoNum type="arabicPeriod"/>
            </a:pPr>
            <a:endParaRPr dirty="0">
              <a:solidFill>
                <a:schemeClr val="dk1"/>
              </a:solidFill>
            </a:endParaRPr>
          </a:p>
        </p:txBody>
      </p:sp>
    </p:spTree>
    <p:extLst>
      <p:ext uri="{BB962C8B-B14F-4D97-AF65-F5344CB8AC3E}">
        <p14:creationId xmlns:p14="http://schemas.microsoft.com/office/powerpoint/2010/main" val="152068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Identification of Data and Data Relationship:</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2" name="TextBox 1">
            <a:extLst>
              <a:ext uri="{FF2B5EF4-FFF2-40B4-BE49-F238E27FC236}">
                <a16:creationId xmlns:a16="http://schemas.microsoft.com/office/drawing/2014/main" id="{364DF5C2-10F8-4DA7-A379-F492931EF456}"/>
              </a:ext>
            </a:extLst>
          </p:cNvPr>
          <p:cNvSpPr txBox="1"/>
          <p:nvPr/>
        </p:nvSpPr>
        <p:spPr>
          <a:xfrm>
            <a:off x="311700" y="1152475"/>
            <a:ext cx="8274756" cy="3416320"/>
          </a:xfrm>
          <a:prstGeom prst="rect">
            <a:avLst/>
          </a:prstGeom>
          <a:noFill/>
        </p:spPr>
        <p:txBody>
          <a:bodyPr wrap="square" rtlCol="0">
            <a:spAutoFit/>
          </a:bodyPr>
          <a:lstStyle/>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Data is identified in this project as human voice which is given as input.</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Further these voice commands are transformed into text which is served as data to Azure Speech to Text service and later parsed by the developed </a:t>
            </a:r>
            <a:r>
              <a:rPr lang="en-IN" sz="1800" dirty="0" err="1">
                <a:latin typeface="Times New Roman" panose="02020603050405020304" pitchFamily="18" charset="0"/>
                <a:cs typeface="Times New Roman" panose="02020603050405020304" pitchFamily="18" charset="0"/>
              </a:rPr>
              <a:t>VSCode</a:t>
            </a:r>
            <a:r>
              <a:rPr lang="en-IN" sz="1800" dirty="0">
                <a:latin typeface="Times New Roman" panose="02020603050405020304" pitchFamily="18" charset="0"/>
                <a:cs typeface="Times New Roman" panose="02020603050405020304" pitchFamily="18" charset="0"/>
              </a:rPr>
              <a:t> extension.</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Input phrases are passed to the Stack Automata Mechanism which outputs the structured document/phrase.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For example, “New variable sum equals expression number 3 plus number 7” is taken as input data. Now following the Stack Automata Mechanism, output will be as follows: </a:t>
            </a:r>
            <a:r>
              <a:rPr lang="en-IN" sz="1800" dirty="0" err="1">
                <a:latin typeface="Times New Roman" panose="02020603050405020304" pitchFamily="18" charset="0"/>
                <a:cs typeface="Times New Roman" panose="02020603050405020304" pitchFamily="18" charset="0"/>
              </a:rPr>
              <a:t>variableAssignemnt</a:t>
            </a:r>
            <a:r>
              <a:rPr lang="en-IN" sz="1800" dirty="0">
                <a:latin typeface="Times New Roman" panose="02020603050405020304" pitchFamily="18" charset="0"/>
                <a:cs typeface="Times New Roman" panose="02020603050405020304" pitchFamily="18" charset="0"/>
              </a:rPr>
              <a:t>: true, name: sum</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expressionType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mathArguement</a:t>
            </a:r>
            <a:r>
              <a:rPr lang="en-IN" sz="1800" dirty="0">
                <a:latin typeface="Times New Roman" panose="02020603050405020304" pitchFamily="18" charset="0"/>
                <a:cs typeface="Times New Roman" panose="02020603050405020304" pitchFamily="18" charset="0"/>
              </a:rPr>
              <a:t>: true, type: add</a:t>
            </a:r>
          </a:p>
          <a:p>
            <a:r>
              <a:rPr lang="en-IN" sz="1800" dirty="0">
                <a:latin typeface="Times New Roman" panose="02020603050405020304" pitchFamily="18" charset="0"/>
                <a:cs typeface="Times New Roman" panose="02020603050405020304" pitchFamily="18" charset="0"/>
              </a:rPr>
              <a:t>	          data: 3, 7</a:t>
            </a:r>
          </a:p>
          <a:p>
            <a:r>
              <a:rPr lang="en-IN" sz="1800" dirty="0">
                <a:latin typeface="Times New Roman" panose="02020603050405020304" pitchFamily="18" charset="0"/>
                <a:cs typeface="Times New Roman" panose="02020603050405020304" pitchFamily="18" charset="0"/>
              </a:rPr>
              <a:t>	          output: sum = 3+7</a:t>
            </a: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5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Identification of Constraints and Risk Analysis: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422400"/>
            <a:ext cx="8520600" cy="33979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dk1"/>
                </a:solidFill>
                <a:latin typeface="Times New Roman" panose="02020603050405020304" pitchFamily="18" charset="0"/>
                <a:cs typeface="Times New Roman" panose="02020603050405020304" pitchFamily="18" charset="0"/>
              </a:rPr>
              <a:t>Constraints:</a:t>
            </a:r>
          </a:p>
          <a:p>
            <a:pPr marL="285750" indent="-285750">
              <a:spcAft>
                <a:spcPts val="1200"/>
              </a:spcAft>
            </a:pPr>
            <a:r>
              <a:rPr lang="en-US" dirty="0">
                <a:solidFill>
                  <a:schemeClr val="dk1"/>
                </a:solidFill>
                <a:latin typeface="Times New Roman" panose="02020603050405020304" pitchFamily="18" charset="0"/>
                <a:cs typeface="Times New Roman" panose="02020603050405020304" pitchFamily="18" charset="0"/>
              </a:rPr>
              <a:t>Errors in Speech Identification</a:t>
            </a:r>
          </a:p>
          <a:p>
            <a:pPr marL="285750" indent="-285750">
              <a:spcAft>
                <a:spcPts val="1200"/>
              </a:spcAft>
            </a:pPr>
            <a:r>
              <a:rPr lang="en-US" dirty="0">
                <a:solidFill>
                  <a:schemeClr val="dk1"/>
                </a:solidFill>
                <a:latin typeface="Times New Roman" panose="02020603050405020304" pitchFamily="18" charset="0"/>
                <a:cs typeface="Times New Roman" panose="02020603050405020304" pitchFamily="18" charset="0"/>
              </a:rPr>
              <a:t>Inability to understand spoken words</a:t>
            </a:r>
          </a:p>
          <a:p>
            <a:pPr marL="0" indent="0">
              <a:spcAft>
                <a:spcPts val="1200"/>
              </a:spcAft>
              <a:buNone/>
            </a:pPr>
            <a:r>
              <a:rPr lang="en-US" dirty="0">
                <a:solidFill>
                  <a:schemeClr val="dk1"/>
                </a:solidFill>
                <a:latin typeface="Times New Roman" panose="02020603050405020304" pitchFamily="18" charset="0"/>
                <a:cs typeface="Times New Roman" panose="02020603050405020304" pitchFamily="18" charset="0"/>
              </a:rPr>
              <a:t>Risk Analysis:</a:t>
            </a:r>
          </a:p>
          <a:p>
            <a:pPr marL="285750" indent="-285750">
              <a:spcAft>
                <a:spcPts val="1200"/>
              </a:spcAft>
            </a:pPr>
            <a:r>
              <a:rPr lang="en-US" i="0" u="none" strike="noStrike" dirty="0">
                <a:solidFill>
                  <a:srgbClr val="0D0D0D"/>
                </a:solidFill>
                <a:effectLst/>
                <a:latin typeface="Times New Roman" panose="02020603050405020304" pitchFamily="18" charset="0"/>
                <a:cs typeface="Times New Roman" panose="02020603050405020304" pitchFamily="18" charset="0"/>
              </a:rPr>
              <a:t>Learning curves lead to delays</a:t>
            </a:r>
          </a:p>
          <a:p>
            <a:pPr marL="285750" indent="-285750">
              <a:spcAft>
                <a:spcPts val="1200"/>
              </a:spcAft>
            </a:pPr>
            <a:r>
              <a:rPr lang="en-US" i="0" u="none" strike="noStrike" dirty="0">
                <a:solidFill>
                  <a:srgbClr val="0D0D0D"/>
                </a:solidFill>
                <a:effectLst/>
                <a:latin typeface="Times New Roman" panose="02020603050405020304" pitchFamily="18" charset="0"/>
                <a:cs typeface="Times New Roman" panose="02020603050405020304" pitchFamily="18" charset="0"/>
              </a:rPr>
              <a:t>Users have inaccurate expectations</a:t>
            </a:r>
          </a:p>
          <a:p>
            <a:pPr marL="285750" indent="-285750">
              <a:spcAft>
                <a:spcPts val="1200"/>
              </a:spcAft>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spcAft>
                <a:spcPts val="1200"/>
              </a:spcAft>
            </a:pPr>
            <a:endParaRPr lang="en-US" dirty="0">
              <a:solidFill>
                <a:schemeClr val="dk1"/>
              </a:solidFill>
              <a:latin typeface="Times New Roman" panose="02020603050405020304" pitchFamily="18" charset="0"/>
              <a:cs typeface="Times New Roman" panose="02020603050405020304" pitchFamily="18" charset="0"/>
            </a:endParaRPr>
          </a:p>
          <a:p>
            <a:pPr marL="285750" indent="-285750">
              <a:spcAft>
                <a:spcPts val="1200"/>
              </a:spcAft>
            </a:pPr>
            <a:endParaRPr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17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3754874"/>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The minimum requirements for the application to work fully are as follows:</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Network:</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Stable and fast internet connection</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Operating System:</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on Windows 10 only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Memory: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least 3GB of ram and 270MB of available disk space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Python:</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with Python version 3.9.1</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Visual Studio Code: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with version 1.55.2 of VS Code</a:t>
            </a:r>
            <a:endParaRPr lang="en-IN" sz="1400" kern="50" dirty="0">
              <a:effectLst/>
              <a:latin typeface="Liberation Serif"/>
              <a:ea typeface="Droid Sans Fallback"/>
              <a:cs typeface="FreeSans"/>
            </a:endParaRPr>
          </a:p>
          <a:p>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37265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04F59175-BB66-477F-A2A9-0E282B4ABD42}"/>
              </a:ext>
            </a:extLst>
          </p:cNvPr>
          <p:cNvSpPr txBox="1"/>
          <p:nvPr/>
        </p:nvSpPr>
        <p:spPr>
          <a:xfrm>
            <a:off x="311700" y="1306403"/>
            <a:ext cx="8380744" cy="3108543"/>
          </a:xfrm>
          <a:prstGeom prst="rect">
            <a:avLst/>
          </a:prstGeom>
          <a:noFill/>
        </p:spPr>
        <p:txBody>
          <a:bodyPr wrap="square">
            <a:spAutoFit/>
          </a:bodyPr>
          <a:lstStyle/>
          <a:p>
            <a:pPr marL="342900" lvl="0" indent="-342900">
              <a:buFont typeface="+mj-lt"/>
              <a:buAutoNum type="arabicPeriod"/>
            </a:pPr>
            <a:r>
              <a:rPr lang="en-IN" sz="1400" kern="50" dirty="0">
                <a:effectLst/>
                <a:latin typeface="Times New Roman" panose="02020603050405020304" pitchFamily="18" charset="0"/>
                <a:ea typeface="Droid Sans Fallback"/>
                <a:cs typeface="FreeSans"/>
              </a:rPr>
              <a:t>Repetitive Strain Injury (RSI) among computer users: A case study in telecommunication company</a:t>
            </a:r>
            <a:endParaRPr lang="en-IN" sz="1400" kern="50" dirty="0">
              <a:effectLst/>
              <a:latin typeface="Liberation Serif"/>
              <a:ea typeface="Droid Sans Fallback"/>
              <a:cs typeface="FreeSans"/>
            </a:endParaRPr>
          </a:p>
          <a:p>
            <a:pPr marL="495300"/>
            <a:r>
              <a:rPr lang="en-IN" sz="1400" i="1" kern="50" dirty="0">
                <a:effectLst/>
                <a:latin typeface="Times New Roman" panose="02020603050405020304" pitchFamily="18" charset="0"/>
                <a:ea typeface="Droid Sans Fallback"/>
                <a:cs typeface="FreeSans"/>
              </a:rPr>
              <a:t>Nurul Huda Baba, Dian Darina Indah </a:t>
            </a:r>
            <a:r>
              <a:rPr lang="en-IN" sz="1400" i="1" kern="50" dirty="0" err="1">
                <a:effectLst/>
                <a:latin typeface="Times New Roman" panose="02020603050405020304" pitchFamily="18" charset="0"/>
                <a:ea typeface="Droid Sans Fallback"/>
                <a:cs typeface="FreeSans"/>
              </a:rPr>
              <a:t>Daruis</a:t>
            </a:r>
            <a:endParaRPr lang="en-IN" sz="1400" kern="50" dirty="0">
              <a:effectLst/>
              <a:latin typeface="Liberation Serif"/>
              <a:ea typeface="Droid Sans Fallback"/>
              <a:cs typeface="FreeSans"/>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2.      A Study on Automatic Speech Recognition</a:t>
            </a:r>
            <a:endParaRPr lang="en-IN" sz="1400" kern="50" dirty="0">
              <a:effectLst/>
              <a:latin typeface="Liberation Serif"/>
              <a:ea typeface="Droid Sans Fallback"/>
              <a:cs typeface="FreeSans"/>
            </a:endParaRPr>
          </a:p>
          <a:p>
            <a:pPr marL="457200"/>
            <a:r>
              <a:rPr lang="en-IN" sz="1400" i="1" kern="50" dirty="0" err="1">
                <a:effectLst/>
                <a:latin typeface="Times New Roman" panose="02020603050405020304" pitchFamily="18" charset="0"/>
                <a:ea typeface="Droid Sans Fallback"/>
                <a:cs typeface="Mangal" panose="02040503050203030202" pitchFamily="18" charset="0"/>
              </a:rPr>
              <a:t>Sahila</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Benkerzaz,Youssef</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Elmir</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Abdeslem</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Dennai</a:t>
            </a:r>
            <a:r>
              <a:rPr lang="en-IN" sz="1400" i="1" kern="50" dirty="0">
                <a:effectLst/>
                <a:latin typeface="Times New Roman" panose="02020603050405020304" pitchFamily="18" charset="0"/>
                <a:ea typeface="Droid Sans Fallback"/>
                <a:cs typeface="Mangal" panose="02040503050203030202" pitchFamily="18" charset="0"/>
              </a:rPr>
              <a:t>  </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50" dirty="0">
                <a:effectLst/>
                <a:latin typeface="Times New Roman" panose="02020603050405020304" pitchFamily="18" charset="0"/>
                <a:ea typeface="Droid Sans Fallback"/>
                <a:cs typeface="FreeSans"/>
              </a:rPr>
              <a:t>3.     Automatic Identification of Stop Words.</a:t>
            </a:r>
            <a:endParaRPr lang="en-IN" sz="1400" kern="50" dirty="0">
              <a:effectLst/>
              <a:latin typeface="Liberation Serif"/>
              <a:ea typeface="Droid Sans Fallback"/>
              <a:cs typeface="FreeSans"/>
            </a:endParaRPr>
          </a:p>
          <a:p>
            <a:pPr marL="266700"/>
            <a:r>
              <a:rPr lang="en-IN" sz="1400" i="1" kern="50" dirty="0">
                <a:effectLst/>
                <a:latin typeface="Times New Roman" panose="02020603050405020304" pitchFamily="18" charset="0"/>
                <a:ea typeface="Droid Sans Fallback"/>
                <a:cs typeface="FreeSans"/>
              </a:rPr>
              <a:t>    W John Wilbur, Karl </a:t>
            </a:r>
            <a:r>
              <a:rPr lang="en-IN" sz="1400" i="1" kern="50" dirty="0" err="1">
                <a:effectLst/>
                <a:latin typeface="Times New Roman" panose="02020603050405020304" pitchFamily="18" charset="0"/>
                <a:ea typeface="Droid Sans Fallback"/>
                <a:cs typeface="FreeSans"/>
              </a:rPr>
              <a:t>Sirotkin</a:t>
            </a:r>
            <a:endParaRPr lang="en-IN" sz="1400" kern="50" dirty="0">
              <a:effectLst/>
              <a:latin typeface="Liberation Serif"/>
              <a:ea typeface="Droid Sans Fallback"/>
              <a:cs typeface="FreeSans"/>
            </a:endParaRPr>
          </a:p>
          <a:p>
            <a:pPr marL="342900" indent="-342900">
              <a:buFont typeface="+mj-lt"/>
              <a:buAutoNum type="arabicPeriod"/>
            </a:pP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4.     Deep Variational Filter Learning Models for Speech Recognition</a:t>
            </a:r>
            <a:endParaRPr lang="en-IN" sz="1400" kern="50" dirty="0">
              <a:effectLst/>
              <a:latin typeface="Liberation Serif"/>
              <a:ea typeface="Droid Sans Fallback"/>
              <a:cs typeface="FreeSans"/>
            </a:endParaRPr>
          </a:p>
          <a:p>
            <a:pPr marL="457200"/>
            <a:r>
              <a:rPr lang="en-IN" sz="1400" i="1" kern="0" dirty="0" err="1">
                <a:effectLst/>
                <a:latin typeface="Times New Roman" panose="02020603050405020304" pitchFamily="18" charset="0"/>
                <a:ea typeface="Times New Roman" panose="02020603050405020304" pitchFamily="18" charset="0"/>
                <a:cs typeface="Mangal" panose="02040503050203030202" pitchFamily="18" charset="0"/>
              </a:rPr>
              <a:t>Purvi</a:t>
            </a:r>
            <a:r>
              <a:rPr lang="en-IN" sz="1400" i="1" kern="0" dirty="0">
                <a:effectLst/>
                <a:latin typeface="Times New Roman" panose="02020603050405020304" pitchFamily="18" charset="0"/>
                <a:ea typeface="Times New Roman" panose="02020603050405020304" pitchFamily="18" charset="0"/>
                <a:cs typeface="Mangal" panose="02040503050203030202" pitchFamily="18" charset="0"/>
              </a:rPr>
              <a:t> Agrawal, Sriram Ganapathy</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5.      Unifying Speech Recognition and Generation with Machine Speech Chain</a:t>
            </a:r>
            <a:endParaRPr lang="en-IN" sz="1400" kern="50" dirty="0">
              <a:effectLst/>
              <a:latin typeface="Liberation Serif"/>
              <a:ea typeface="Droid Sans Fallback"/>
              <a:cs typeface="FreeSans"/>
            </a:endParaRPr>
          </a:p>
          <a:p>
            <a:pPr marL="495300"/>
            <a:r>
              <a:rPr lang="en-IN" sz="1400" i="1" kern="0" dirty="0">
                <a:effectLst/>
                <a:latin typeface="Times New Roman" panose="02020603050405020304" pitchFamily="18" charset="0"/>
                <a:ea typeface="Times New Roman" panose="02020603050405020304" pitchFamily="18" charset="0"/>
                <a:cs typeface="FreeSans"/>
              </a:rPr>
              <a:t>Andros </a:t>
            </a:r>
            <a:r>
              <a:rPr lang="en-IN" sz="1400" i="1" kern="0" dirty="0" err="1">
                <a:effectLst/>
                <a:latin typeface="Times New Roman" panose="02020603050405020304" pitchFamily="18" charset="0"/>
                <a:ea typeface="Times New Roman" panose="02020603050405020304" pitchFamily="18" charset="0"/>
                <a:cs typeface="FreeSans"/>
              </a:rPr>
              <a:t>Tjandra</a:t>
            </a:r>
            <a:r>
              <a:rPr lang="en-IN" sz="1400" i="1" kern="0" dirty="0">
                <a:effectLst/>
                <a:latin typeface="Times New Roman" panose="02020603050405020304" pitchFamily="18" charset="0"/>
                <a:ea typeface="Times New Roman" panose="02020603050405020304" pitchFamily="18" charset="0"/>
                <a:cs typeface="FreeSans"/>
              </a:rPr>
              <a:t>,</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err="1">
                <a:effectLst/>
                <a:latin typeface="Times New Roman" panose="02020603050405020304" pitchFamily="18" charset="0"/>
                <a:ea typeface="Times New Roman" panose="02020603050405020304" pitchFamily="18" charset="0"/>
                <a:cs typeface="FreeSans"/>
              </a:rPr>
              <a:t>Sakriani</a:t>
            </a:r>
            <a:r>
              <a:rPr lang="en-IN" sz="1400" i="1" kern="0" dirty="0">
                <a:effectLst/>
                <a:latin typeface="Times New Roman" panose="02020603050405020304" pitchFamily="18" charset="0"/>
                <a:ea typeface="Times New Roman" panose="02020603050405020304" pitchFamily="18" charset="0"/>
                <a:cs typeface="FreeSans"/>
              </a:rPr>
              <a:t> Sakti</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a:effectLst/>
                <a:latin typeface="Times New Roman" panose="02020603050405020304" pitchFamily="18" charset="0"/>
                <a:ea typeface="Times New Roman" panose="02020603050405020304" pitchFamily="18" charset="0"/>
                <a:cs typeface="FreeSans"/>
              </a:rPr>
              <a:t>Satoshi Nakamura</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60779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a:solidFill>
                  <a:schemeClr val="tx1"/>
                </a:solidFill>
                <a:latin typeface="Times New Roman" panose="02020603050405020304" pitchFamily="18" charset="0"/>
                <a:ea typeface="NotoSans-Regular"/>
                <a:cs typeface="Times New Roman" panose="02020603050405020304" pitchFamily="18" charset="0"/>
              </a:rPr>
              <a:t>Building </a:t>
            </a:r>
            <a:r>
              <a:rPr lang="en-IN" sz="1800" kern="0">
                <a:solidFill>
                  <a:schemeClr val="tx1"/>
                </a:solidFill>
                <a:effectLst/>
                <a:latin typeface="Times New Roman" panose="02020603050405020304" pitchFamily="18" charset="0"/>
                <a:ea typeface="NotoSans-Regular"/>
                <a:cs typeface="Times New Roman" panose="02020603050405020304" pitchFamily="18" charset="0"/>
              </a:rPr>
              <a:t>an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assistive technology tool capable of assisting programmers</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to program in JavaScript using their voice.</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Repetitive strain injury (RSI) is a syndrome that affects thousands of professionals around the world every year, among these professionals are programmers, professionals who tend to make extensive use of their hands in carrying out their tasks and that is why more susceptible to RSI. Programmers affected by this syndrome have great difficulty in using their hands and consequently great difficulty in carrying out their main activity: programming, a historically text-based activity that requires extensive use of the hands.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That said, we come to the central theme of this work: the </a:t>
            </a:r>
            <a:r>
              <a:rPr lang="en-GB" dirty="0">
                <a:solidFill>
                  <a:schemeClr val="tx1"/>
                </a:solidFill>
                <a:latin typeface="Times New Roman" panose="02020603050405020304" pitchFamily="18" charset="0"/>
                <a:ea typeface="NotoSans-Regular"/>
                <a:cs typeface="Times New Roman" panose="02020603050405020304" pitchFamily="18" charset="0"/>
              </a:rPr>
              <a:t>building</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 an assistive technology tool capable of helping programmers to program in the JavaScript language using their voice.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Goals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The tool</a:t>
            </a:r>
            <a:r>
              <a:rPr lang="en-IN" kern="50" dirty="0">
                <a:solidFill>
                  <a:schemeClr val="tx1"/>
                </a:solidFill>
                <a:latin typeface="Times New Roman" panose="02020603050405020304" pitchFamily="18" charset="0"/>
                <a:ea typeface="NotoSans-Regular"/>
                <a:cs typeface="Times New Roman" panose="02020603050405020304" pitchFamily="18" charset="0"/>
              </a:rPr>
              <a:t>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aims to enable programmers to program without using their hands, using only voice commands, parse sentences belonging to a given grammar using stack automata, how to connect and control code editors using UI automation tools, the process of creating a code editor extension Visual Studio Code and the creation of a cross-platform application using ReactJS and the Electron framework.</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40073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451556" y="1152475"/>
            <a:ext cx="8380744"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r>
              <a:rPr lang="en-US" dirty="0">
                <a:solidFill>
                  <a:schemeClr val="dk1"/>
                </a:solidFill>
                <a:latin typeface="Times New Roman" panose="02020603050405020304" pitchFamily="18" charset="0"/>
                <a:cs typeface="Times New Roman" panose="02020603050405020304" pitchFamily="18" charset="0"/>
              </a:rPr>
              <a:t>To use voice commands for programming and avoid Repetitive Strain Injury (RSI) among programmers.</a:t>
            </a:r>
            <a:endParaRPr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70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8661C1BE-636C-408E-9849-6CD1395EBD03}"/>
              </a:ext>
            </a:extLst>
          </p:cNvPr>
          <p:cNvGraphicFramePr>
            <a:graphicFrameLocks noGrp="1"/>
          </p:cNvGraphicFramePr>
          <p:nvPr>
            <p:extLst>
              <p:ext uri="{D42A27DB-BD31-4B8C-83A1-F6EECF244321}">
                <p14:modId xmlns:p14="http://schemas.microsoft.com/office/powerpoint/2010/main" val="686503248"/>
              </p:ext>
            </p:extLst>
          </p:nvPr>
        </p:nvGraphicFramePr>
        <p:xfrm>
          <a:off x="311699" y="1017726"/>
          <a:ext cx="8520599" cy="4014239"/>
        </p:xfrm>
        <a:graphic>
          <a:graphicData uri="http://schemas.openxmlformats.org/drawingml/2006/table">
            <a:tbl>
              <a:tblPr firstRow="1" bandRow="1">
                <a:tableStyleId>{5940675A-B579-460E-94D1-54222C63F5DA}</a:tableStyleId>
              </a:tblPr>
              <a:tblGrid>
                <a:gridCol w="467234">
                  <a:extLst>
                    <a:ext uri="{9D8B030D-6E8A-4147-A177-3AD203B41FA5}">
                      <a16:colId xmlns:a16="http://schemas.microsoft.com/office/drawing/2014/main" val="3953751707"/>
                    </a:ext>
                  </a:extLst>
                </a:gridCol>
                <a:gridCol w="2427111">
                  <a:extLst>
                    <a:ext uri="{9D8B030D-6E8A-4147-A177-3AD203B41FA5}">
                      <a16:colId xmlns:a16="http://schemas.microsoft.com/office/drawing/2014/main" val="719777653"/>
                    </a:ext>
                  </a:extLst>
                </a:gridCol>
                <a:gridCol w="1444978">
                  <a:extLst>
                    <a:ext uri="{9D8B030D-6E8A-4147-A177-3AD203B41FA5}">
                      <a16:colId xmlns:a16="http://schemas.microsoft.com/office/drawing/2014/main" val="2643297183"/>
                    </a:ext>
                  </a:extLst>
                </a:gridCol>
                <a:gridCol w="2235200">
                  <a:extLst>
                    <a:ext uri="{9D8B030D-6E8A-4147-A177-3AD203B41FA5}">
                      <a16:colId xmlns:a16="http://schemas.microsoft.com/office/drawing/2014/main" val="1661948010"/>
                    </a:ext>
                  </a:extLst>
                </a:gridCol>
                <a:gridCol w="1946076">
                  <a:extLst>
                    <a:ext uri="{9D8B030D-6E8A-4147-A177-3AD203B41FA5}">
                      <a16:colId xmlns:a16="http://schemas.microsoft.com/office/drawing/2014/main" val="3109955220"/>
                    </a:ext>
                  </a:extLst>
                </a:gridCol>
              </a:tblGrid>
              <a:tr h="498463">
                <a:tc>
                  <a:txBody>
                    <a:bodyPr/>
                    <a:lstStyle/>
                    <a:p>
                      <a:r>
                        <a:rPr lang="en-IN" sz="1400" dirty="0"/>
                        <a:t>Sr No.</a:t>
                      </a:r>
                    </a:p>
                  </a:txBody>
                  <a:tcPr/>
                </a:tc>
                <a:tc>
                  <a:txBody>
                    <a:bodyPr/>
                    <a:lstStyle/>
                    <a:p>
                      <a:r>
                        <a:rPr lang="en-IN" sz="1400" dirty="0"/>
                        <a:t>Title</a:t>
                      </a:r>
                    </a:p>
                  </a:txBody>
                  <a:tcPr/>
                </a:tc>
                <a:tc>
                  <a:txBody>
                    <a:bodyPr/>
                    <a:lstStyle/>
                    <a:p>
                      <a:r>
                        <a:rPr lang="en-IN" sz="1400" dirty="0"/>
                        <a:t>Author</a:t>
                      </a:r>
                    </a:p>
                  </a:txBody>
                  <a:tcPr/>
                </a:tc>
                <a:tc>
                  <a:txBody>
                    <a:bodyPr/>
                    <a:lstStyle/>
                    <a:p>
                      <a:r>
                        <a:rPr lang="en-IN" sz="1400" dirty="0"/>
                        <a:t>Advantages</a:t>
                      </a:r>
                    </a:p>
                  </a:txBody>
                  <a:tcPr/>
                </a:tc>
                <a:tc>
                  <a:txBody>
                    <a:bodyPr/>
                    <a:lstStyle/>
                    <a:p>
                      <a:r>
                        <a:rPr lang="en-IN" sz="1400" dirty="0"/>
                        <a:t>Disadvantages</a:t>
                      </a:r>
                    </a:p>
                  </a:txBody>
                  <a:tcPr/>
                </a:tc>
                <a:extLst>
                  <a:ext uri="{0D108BD9-81ED-4DB2-BD59-A6C34878D82A}">
                    <a16:rowId xmlns:a16="http://schemas.microsoft.com/office/drawing/2014/main" val="1367528614"/>
                  </a:ext>
                </a:extLst>
              </a:tr>
              <a:tr h="1847245">
                <a:tc>
                  <a:txBody>
                    <a:bodyPr/>
                    <a:lstStyle/>
                    <a:p>
                      <a:r>
                        <a:rPr lang="en-IN" sz="1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Repetitive Strain Injury among Computer Users: A case study in telecommunication company.</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Nurul Huda Baba, Dian </a:t>
                      </a:r>
                      <a:r>
                        <a:rPr lang="en-IN" sz="1200" dirty="0" err="1">
                          <a:latin typeface="Times New Roman" panose="02020603050405020304" pitchFamily="18" charset="0"/>
                          <a:cs typeface="Times New Roman" panose="02020603050405020304" pitchFamily="18" charset="0"/>
                        </a:rPr>
                        <a:t>Daruis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Paper defines what Repetitive Strain Injury is and causes of RSI. It helps us understand the root of RSI and the people who are most likely to get affected by it. </a:t>
                      </a:r>
                    </a:p>
                  </a:txBody>
                  <a:tcPr/>
                </a:tc>
                <a:tc>
                  <a:txBody>
                    <a:bodyPr/>
                    <a:lstStyle/>
                    <a:p>
                      <a:r>
                        <a:rPr lang="en-IN" sz="1200" dirty="0">
                          <a:latin typeface="Times New Roman" panose="02020603050405020304" pitchFamily="18" charset="0"/>
                          <a:cs typeface="Times New Roman" panose="02020603050405020304" pitchFamily="18" charset="0"/>
                        </a:rPr>
                        <a:t>The measures to be taken by the people to avoid RSI are not given clearly. Along with this, the survey is conducted on a small group of people due to which there are chances the </a:t>
                      </a:r>
                      <a:r>
                        <a:rPr lang="en-IN" sz="1200" dirty="0" err="1">
                          <a:latin typeface="Times New Roman" panose="02020603050405020304" pitchFamily="18" charset="0"/>
                          <a:cs typeface="Times New Roman" panose="02020603050405020304" pitchFamily="18" charset="0"/>
                        </a:rPr>
                        <a:t>the</a:t>
                      </a:r>
                      <a:r>
                        <a:rPr lang="en-IN" sz="1200" dirty="0">
                          <a:latin typeface="Times New Roman" panose="02020603050405020304" pitchFamily="18" charset="0"/>
                          <a:cs typeface="Times New Roman" panose="02020603050405020304" pitchFamily="18" charset="0"/>
                        </a:rPr>
                        <a:t> results may vary more.</a:t>
                      </a:r>
                    </a:p>
                  </a:txBody>
                  <a:tcPr/>
                </a:tc>
                <a:extLst>
                  <a:ext uri="{0D108BD9-81ED-4DB2-BD59-A6C34878D82A}">
                    <a16:rowId xmlns:a16="http://schemas.microsoft.com/office/drawing/2014/main" val="744598684"/>
                  </a:ext>
                </a:extLst>
              </a:tr>
              <a:tr h="1648834">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 Study on Automatic Speech Recognition</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Saliha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Benkerzaz</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Abdeslem</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Dennai</a:t>
                      </a:r>
                      <a:r>
                        <a:rPr lang="en-IN" sz="1200" dirty="0">
                          <a:latin typeface="Times New Roman" panose="02020603050405020304" pitchFamily="18" charset="0"/>
                          <a:cs typeface="Times New Roman" panose="02020603050405020304" pitchFamily="18" charset="0"/>
                        </a:rPr>
                        <a:t>, Youssef </a:t>
                      </a:r>
                      <a:r>
                        <a:rPr lang="en-IN" sz="1200" dirty="0" err="1">
                          <a:latin typeface="Times New Roman" panose="02020603050405020304" pitchFamily="18" charset="0"/>
                          <a:cs typeface="Times New Roman" panose="02020603050405020304" pitchFamily="18" charset="0"/>
                        </a:rPr>
                        <a:t>Elmir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paper gives an overview of the main definitions of Automatic Speech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Recognition. The authors have discussed about the speaker dependence systems, architecture and working of ASR.</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An in depth study of Language model, acoustic model and pronunciation model is missing.</a:t>
                      </a:r>
                    </a:p>
                  </a:txBody>
                  <a:tcPr/>
                </a:tc>
                <a:extLst>
                  <a:ext uri="{0D108BD9-81ED-4DB2-BD59-A6C34878D82A}">
                    <a16:rowId xmlns:a16="http://schemas.microsoft.com/office/drawing/2014/main" val="3372957555"/>
                  </a:ext>
                </a:extLst>
              </a:tr>
            </a:tbl>
          </a:graphicData>
        </a:graphic>
      </p:graphicFrame>
    </p:spTree>
    <p:extLst>
      <p:ext uri="{BB962C8B-B14F-4D97-AF65-F5344CB8AC3E}">
        <p14:creationId xmlns:p14="http://schemas.microsoft.com/office/powerpoint/2010/main" val="270838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flipH="1" flipV="1">
            <a:off x="0" y="-237067"/>
            <a:ext cx="9031110" cy="1241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69333"/>
            <a:ext cx="8520600" cy="4399542"/>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A5349575-00B6-4F70-AFB6-97F52B27FC17}"/>
              </a:ext>
            </a:extLst>
          </p:cNvPr>
          <p:cNvGraphicFramePr>
            <a:graphicFrameLocks noGrp="1"/>
          </p:cNvGraphicFramePr>
          <p:nvPr>
            <p:extLst>
              <p:ext uri="{D42A27DB-BD31-4B8C-83A1-F6EECF244321}">
                <p14:modId xmlns:p14="http://schemas.microsoft.com/office/powerpoint/2010/main" val="994400472"/>
              </p:ext>
            </p:extLst>
          </p:nvPr>
        </p:nvGraphicFramePr>
        <p:xfrm>
          <a:off x="311700" y="735413"/>
          <a:ext cx="8520600" cy="4206240"/>
        </p:xfrm>
        <a:graphic>
          <a:graphicData uri="http://schemas.openxmlformats.org/drawingml/2006/table">
            <a:tbl>
              <a:tblPr firstRow="1" bandRow="1">
                <a:tableStyleId>{5940675A-B579-460E-94D1-54222C63F5DA}</a:tableStyleId>
              </a:tblPr>
              <a:tblGrid>
                <a:gridCol w="444657">
                  <a:extLst>
                    <a:ext uri="{9D8B030D-6E8A-4147-A177-3AD203B41FA5}">
                      <a16:colId xmlns:a16="http://schemas.microsoft.com/office/drawing/2014/main" val="3240258761"/>
                    </a:ext>
                  </a:extLst>
                </a:gridCol>
                <a:gridCol w="2269066">
                  <a:extLst>
                    <a:ext uri="{9D8B030D-6E8A-4147-A177-3AD203B41FA5}">
                      <a16:colId xmlns:a16="http://schemas.microsoft.com/office/drawing/2014/main" val="3465457028"/>
                    </a:ext>
                  </a:extLst>
                </a:gridCol>
                <a:gridCol w="1467556">
                  <a:extLst>
                    <a:ext uri="{9D8B030D-6E8A-4147-A177-3AD203B41FA5}">
                      <a16:colId xmlns:a16="http://schemas.microsoft.com/office/drawing/2014/main" val="3325984693"/>
                    </a:ext>
                  </a:extLst>
                </a:gridCol>
                <a:gridCol w="2257778">
                  <a:extLst>
                    <a:ext uri="{9D8B030D-6E8A-4147-A177-3AD203B41FA5}">
                      <a16:colId xmlns:a16="http://schemas.microsoft.com/office/drawing/2014/main" val="4238543634"/>
                    </a:ext>
                  </a:extLst>
                </a:gridCol>
                <a:gridCol w="2081543">
                  <a:extLst>
                    <a:ext uri="{9D8B030D-6E8A-4147-A177-3AD203B41FA5}">
                      <a16:colId xmlns:a16="http://schemas.microsoft.com/office/drawing/2014/main" val="4143648118"/>
                    </a:ext>
                  </a:extLst>
                </a:gridCol>
              </a:tblGrid>
              <a:tr h="1347141">
                <a:tc>
                  <a:txBody>
                    <a:bodyPr/>
                    <a:lstStyle/>
                    <a:p>
                      <a:r>
                        <a:rPr lang="en-IN" sz="1200"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Automatic Identification of Stop Words.</a:t>
                      </a:r>
                    </a:p>
                  </a:txBody>
                  <a:tcPr/>
                </a:tc>
                <a:tc>
                  <a:txBody>
                    <a:bodyPr/>
                    <a:lstStyle/>
                    <a:p>
                      <a:r>
                        <a:rPr lang="en-IN" sz="1200" dirty="0">
                          <a:latin typeface="Times New Roman" panose="02020603050405020304" pitchFamily="18" charset="0"/>
                          <a:cs typeface="Times New Roman" panose="02020603050405020304" pitchFamily="18" charset="0"/>
                        </a:rPr>
                        <a:t>W. John Wilbur, Karl </a:t>
                      </a:r>
                      <a:r>
                        <a:rPr lang="en-IN" sz="1200" dirty="0" err="1">
                          <a:latin typeface="Times New Roman" panose="02020603050405020304" pitchFamily="18" charset="0"/>
                          <a:cs typeface="Times New Roman" panose="02020603050405020304" pitchFamily="18" charset="0"/>
                        </a:rPr>
                        <a:t>Sirotkin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paper presents an automated theory for identification of stop words which are irrelevant to the useful content of a particular document. This paper replace the conventional nearest neighbor method to find such words by a more efficient way of applying cosine similarity of the document-document pair to the vector retrieval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approach appears limited due to only document-document similarity. So cannot be predicated to be useful for general textual queried documents. More thought needs to be given on which terms are indexed. The application of this theory on general texted queries </a:t>
                      </a:r>
                      <a:r>
                        <a:rPr lang="en-US" sz="1200">
                          <a:latin typeface="Times New Roman" panose="02020603050405020304" pitchFamily="18" charset="0"/>
                          <a:cs typeface="Times New Roman" panose="02020603050405020304" pitchFamily="18" charset="0"/>
                        </a:rPr>
                        <a:t>remains untested.</a:t>
                      </a: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4753648"/>
                  </a:ext>
                </a:extLst>
              </a:tr>
              <a:tr h="1347141">
                <a:tc>
                  <a:txBody>
                    <a:bodyPr/>
                    <a:lstStyle/>
                    <a:p>
                      <a:r>
                        <a:rPr lang="en-IN" sz="12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Deep Variational Filter Learning Models.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Purvi</a:t>
                      </a:r>
                      <a:r>
                        <a:rPr lang="en-IN" sz="1200" dirty="0">
                          <a:latin typeface="Times New Roman" panose="02020603050405020304" pitchFamily="18" charset="0"/>
                          <a:cs typeface="Times New Roman" panose="02020603050405020304" pitchFamily="18" charset="0"/>
                        </a:rPr>
                        <a:t> Agarwal, Sriram Ganapathy</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proposed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method uses an unsupervised data-driven modulation filter</a:t>
                      </a:r>
                    </a:p>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learning approach that preserves the key modulations of speech signal. This is achieved by a deep generative modeling framework to learn modulation filters using convolutional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variational autoencoder.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Using Convolutional Variational Autoencoder can give blurry outputs.</a:t>
                      </a:r>
                    </a:p>
                  </a:txBody>
                  <a:tcPr/>
                </a:tc>
                <a:extLst>
                  <a:ext uri="{0D108BD9-81ED-4DB2-BD59-A6C34878D82A}">
                    <a16:rowId xmlns:a16="http://schemas.microsoft.com/office/drawing/2014/main" val="2747624898"/>
                  </a:ext>
                </a:extLst>
              </a:tr>
            </a:tbl>
          </a:graphicData>
        </a:graphic>
      </p:graphicFrame>
    </p:spTree>
    <p:extLst>
      <p:ext uri="{BB962C8B-B14F-4D97-AF65-F5344CB8AC3E}">
        <p14:creationId xmlns:p14="http://schemas.microsoft.com/office/powerpoint/2010/main" val="16643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7F97024E-F4D2-49F6-815C-E3579D952C83}"/>
              </a:ext>
            </a:extLst>
          </p:cNvPr>
          <p:cNvGraphicFramePr>
            <a:graphicFrameLocks noGrp="1"/>
          </p:cNvGraphicFramePr>
          <p:nvPr>
            <p:extLst>
              <p:ext uri="{D42A27DB-BD31-4B8C-83A1-F6EECF244321}">
                <p14:modId xmlns:p14="http://schemas.microsoft.com/office/powerpoint/2010/main" val="500287269"/>
              </p:ext>
            </p:extLst>
          </p:nvPr>
        </p:nvGraphicFramePr>
        <p:xfrm>
          <a:off x="311700" y="1611630"/>
          <a:ext cx="8520600" cy="1920240"/>
        </p:xfrm>
        <a:graphic>
          <a:graphicData uri="http://schemas.openxmlformats.org/drawingml/2006/table">
            <a:tbl>
              <a:tblPr firstRow="1" bandRow="1">
                <a:tableStyleId>{5940675A-B579-460E-94D1-54222C63F5DA}</a:tableStyleId>
              </a:tblPr>
              <a:tblGrid>
                <a:gridCol w="507007">
                  <a:extLst>
                    <a:ext uri="{9D8B030D-6E8A-4147-A177-3AD203B41FA5}">
                      <a16:colId xmlns:a16="http://schemas.microsoft.com/office/drawing/2014/main" val="2612685768"/>
                    </a:ext>
                  </a:extLst>
                </a:gridCol>
                <a:gridCol w="2073349">
                  <a:extLst>
                    <a:ext uri="{9D8B030D-6E8A-4147-A177-3AD203B41FA5}">
                      <a16:colId xmlns:a16="http://schemas.microsoft.com/office/drawing/2014/main" val="3472730169"/>
                    </a:ext>
                  </a:extLst>
                </a:gridCol>
                <a:gridCol w="1594884">
                  <a:extLst>
                    <a:ext uri="{9D8B030D-6E8A-4147-A177-3AD203B41FA5}">
                      <a16:colId xmlns:a16="http://schemas.microsoft.com/office/drawing/2014/main" val="3622940808"/>
                    </a:ext>
                  </a:extLst>
                </a:gridCol>
                <a:gridCol w="2349795">
                  <a:extLst>
                    <a:ext uri="{9D8B030D-6E8A-4147-A177-3AD203B41FA5}">
                      <a16:colId xmlns:a16="http://schemas.microsoft.com/office/drawing/2014/main" val="2401016856"/>
                    </a:ext>
                  </a:extLst>
                </a:gridCol>
                <a:gridCol w="1995565">
                  <a:extLst>
                    <a:ext uri="{9D8B030D-6E8A-4147-A177-3AD203B41FA5}">
                      <a16:colId xmlns:a16="http://schemas.microsoft.com/office/drawing/2014/main" val="960002740"/>
                    </a:ext>
                  </a:extLst>
                </a:gridCol>
              </a:tblGrid>
              <a:tr h="1661190">
                <a:tc>
                  <a:txBody>
                    <a:bodyPr/>
                    <a:lstStyle/>
                    <a:p>
                      <a:r>
                        <a:rPr lang="en-IN" sz="1200"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Unifying Speech Recognition and Generation with Machine Speech Chain.</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Andros </a:t>
                      </a:r>
                      <a:r>
                        <a:rPr lang="en-IN" sz="1200" dirty="0" err="1">
                          <a:latin typeface="Times New Roman" panose="02020603050405020304" pitchFamily="18" charset="0"/>
                          <a:cs typeface="Times New Roman" panose="02020603050405020304" pitchFamily="18" charset="0"/>
                        </a:rPr>
                        <a:t>Tjandra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Sakriana</a:t>
                      </a:r>
                      <a:r>
                        <a:rPr lang="en-IN" sz="1200" dirty="0">
                          <a:latin typeface="Times New Roman" panose="02020603050405020304" pitchFamily="18" charset="0"/>
                          <a:cs typeface="Times New Roman" panose="02020603050405020304" pitchFamily="18" charset="0"/>
                        </a:rPr>
                        <a:t> Sakti, Satoshi Nakamura</a:t>
                      </a:r>
                    </a:p>
                    <a:p>
                      <a:endParaRPr lang="en-IN" sz="1200" dirty="0"/>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Paper proposes a closed-loop between ASR and TTS model to construct a machine speech chain mechanism. By using similar sequence-to-sequence </a:t>
                      </a:r>
                      <a:r>
                        <a:rPr lang="en-US"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archi</a:t>
                      </a:r>
                      <a:r>
                        <a:rPr lang="en-IN"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tecture</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 and interchangeable source-target domain, it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allows to train both labeled and unlabeled data in</a:t>
                      </a:r>
                    </a:p>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 single loop.</a:t>
                      </a:r>
                      <a:endParaRPr lang="en-IN" sz="1200" dirty="0">
                        <a:latin typeface="Times New Roman" panose="02020603050405020304" pitchFamily="18" charset="0"/>
                        <a:cs typeface="Times New Roman" panose="02020603050405020304" pitchFamily="18" charset="0"/>
                      </a:endParaRPr>
                    </a:p>
                    <a:p>
                      <a:endParaRPr lang="en-IN" sz="1200" dirty="0"/>
                    </a:p>
                  </a:txBody>
                  <a:tcPr/>
                </a:tc>
                <a:tc>
                  <a:txBody>
                    <a:bodyPr/>
                    <a:lstStyle/>
                    <a:p>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TTS system is very time consuming as it requires huge databases and hard-coding of combination to form these words. As a result speech synthesis consumes more processing power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800505"/>
                  </a:ext>
                </a:extLst>
              </a:tr>
            </a:tbl>
          </a:graphicData>
        </a:graphic>
      </p:graphicFrame>
    </p:spTree>
    <p:extLst>
      <p:ext uri="{BB962C8B-B14F-4D97-AF65-F5344CB8AC3E}">
        <p14:creationId xmlns:p14="http://schemas.microsoft.com/office/powerpoint/2010/main" val="31096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Functional and Non-functional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u="sng" kern="50" dirty="0">
                <a:solidFill>
                  <a:schemeClr val="tx1"/>
                </a:solidFill>
                <a:effectLst/>
                <a:latin typeface="Times New Roman" panose="02020603050405020304" pitchFamily="18" charset="0"/>
                <a:ea typeface="Droid Sans Fallback"/>
                <a:cs typeface="Times New Roman" panose="02020603050405020304" pitchFamily="18" charset="0"/>
              </a:rPr>
              <a:t>Functiona</a:t>
            </a:r>
            <a:r>
              <a:rPr lang="en-IN" u="sng" kern="50" dirty="0">
                <a:solidFill>
                  <a:schemeClr val="tx1"/>
                </a:solidFill>
                <a:latin typeface="Times New Roman" panose="02020603050405020304" pitchFamily="18" charset="0"/>
                <a:ea typeface="Droid Sans Fallback"/>
                <a:cs typeface="Times New Roman" panose="02020603050405020304" pitchFamily="18" charset="0"/>
              </a:rPr>
              <a:t>l Requirements: </a:t>
            </a:r>
            <a:r>
              <a:rPr lang="en-US" b="0" i="0" u="sng" dirty="0">
                <a:solidFill>
                  <a:srgbClr val="3B3835"/>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Admin is considered the person with ultimate authorities in the system with many functionalities.</a:t>
            </a:r>
            <a:endParaRPr lang="en-IN" kern="50" dirty="0">
              <a:solidFill>
                <a:schemeClr val="tx1"/>
              </a:solidFill>
              <a:latin typeface="Times New Roman" panose="02020603050405020304" pitchFamily="18" charset="0"/>
              <a:ea typeface="Droid Sans Fallback"/>
              <a:cs typeface="Times New Roman" panose="02020603050405020304" pitchFamily="18" charset="0"/>
            </a:endParaRPr>
          </a:p>
          <a:p>
            <a:pPr>
              <a:buFont typeface="+mj-lt"/>
              <a:buAutoNum type="arabicPeriod"/>
            </a:pPr>
            <a:r>
              <a:rPr lang="en-US" kern="50" dirty="0">
                <a:solidFill>
                  <a:schemeClr val="tx1"/>
                </a:solidFill>
                <a:latin typeface="Times New Roman" panose="02020603050405020304" pitchFamily="18" charset="0"/>
                <a:ea typeface="Droid Sans Fallback"/>
                <a:cs typeface="Times New Roman" panose="02020603050405020304" pitchFamily="18" charset="0"/>
              </a:rPr>
              <a:t>A</a:t>
            </a: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dmin can select whether he wants to use voice for coding or whether he wants to convert commands written in simple English to his code.</a:t>
            </a:r>
          </a:p>
          <a:p>
            <a:pPr>
              <a:buFont typeface="+mj-lt"/>
              <a:buAutoNum type="arabicPeriod"/>
            </a:pP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Admin can change the program’s main settings like selecting a preferred language for giving voice commands, selecting the editor of choice for coding and selecting the debug option. </a:t>
            </a:r>
          </a:p>
          <a:p>
            <a:pPr>
              <a:buFont typeface="+mj-lt"/>
              <a:buAutoNum type="arabicPeriod"/>
            </a:pPr>
            <a:r>
              <a:rPr lang="en-US" kern="50" dirty="0">
                <a:solidFill>
                  <a:schemeClr val="tx1"/>
                </a:solidFill>
                <a:latin typeface="Times New Roman" panose="02020603050405020304" pitchFamily="18" charset="0"/>
                <a:ea typeface="Droid Sans Fallback"/>
                <a:cs typeface="Times New Roman" panose="02020603050405020304" pitchFamily="18" charset="0"/>
              </a:rPr>
              <a:t>Furthermore, admin select between whether he wants Azure speech to text service or simple Chrome speech recognition system for his voice coding.</a:t>
            </a:r>
          </a:p>
          <a:p>
            <a:pPr>
              <a:buFont typeface="+mj-lt"/>
              <a:buAutoNum type="arabicPeriod"/>
            </a:pP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Admin has full control of when to start and stop the mic recording.</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11033188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TotalTime>
  <Words>1494</Words>
  <Application>Microsoft Office PowerPoint</Application>
  <PresentationFormat>On-screen Show (16:9)</PresentationFormat>
  <Paragraphs>135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Liberation Serif</vt:lpstr>
      <vt:lpstr>Symbol</vt:lpstr>
      <vt:lpstr>Times New Roman</vt:lpstr>
      <vt:lpstr>Simple Light</vt:lpstr>
      <vt:lpstr>  Department of Computer Engineering BE Project  Academic Year 21-22</vt:lpstr>
      <vt:lpstr>Problem Statement:</vt:lpstr>
      <vt:lpstr>Motivation:</vt:lpstr>
      <vt:lpstr>Goals of the Project:</vt:lpstr>
      <vt:lpstr>Objective of the Project:</vt:lpstr>
      <vt:lpstr>Literature Survey:</vt:lpstr>
      <vt:lpstr>PowerPoint Presentation</vt:lpstr>
      <vt:lpstr>PowerPoint Presentation</vt:lpstr>
      <vt:lpstr>Functional and Non-functional Requirements:</vt:lpstr>
      <vt:lpstr>Functional and Non-functional Requirements:</vt:lpstr>
      <vt:lpstr>Feasibility Study:</vt:lpstr>
      <vt:lpstr>Use Cases:</vt:lpstr>
      <vt:lpstr>Identification of Data and Data Relationship:</vt:lpstr>
      <vt:lpstr>Identification of Constraints and Risk Analysis:</vt:lpstr>
      <vt:lpstr>Hardware and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Engineering BE Project  Academic Year 21-22</dc:title>
  <cp:lastModifiedBy>Admin</cp:lastModifiedBy>
  <cp:revision>17</cp:revision>
  <dcterms:modified xsi:type="dcterms:W3CDTF">2021-10-05T08:52:36Z</dcterms:modified>
</cp:coreProperties>
</file>