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71" r:id="rId11"/>
    <p:sldId id="265" r:id="rId12"/>
    <p:sldId id="266" r:id="rId13"/>
    <p:sldId id="267" r:id="rId14"/>
    <p:sldId id="268" r:id="rId15"/>
    <p:sldId id="269" r:id="rId16"/>
    <p:sldId id="27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91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0281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4873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1943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6060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106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5099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f4ebe9722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f4ebe9722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302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2638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6046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6280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9991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4031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03275" y="1060075"/>
            <a:ext cx="8520600" cy="8478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endParaRPr/>
          </a:p>
          <a:p>
            <a:pPr marL="0" lvl="0" indent="0" algn="ctr" rtl="0">
              <a:spcBef>
                <a:spcPts val="0"/>
              </a:spcBef>
              <a:spcAft>
                <a:spcPts val="0"/>
              </a:spcAft>
              <a:buNone/>
            </a:pPr>
            <a:endParaRPr sz="2977"/>
          </a:p>
          <a:p>
            <a:pPr marL="0" lvl="0" indent="0" algn="ctr" rtl="0">
              <a:spcBef>
                <a:spcPts val="0"/>
              </a:spcBef>
              <a:spcAft>
                <a:spcPts val="0"/>
              </a:spcAft>
              <a:buNone/>
            </a:pPr>
            <a:r>
              <a:rPr lang="en-GB" sz="1755"/>
              <a:t>Department of Computer Engineering</a:t>
            </a:r>
            <a:endParaRPr sz="1755"/>
          </a:p>
          <a:p>
            <a:pPr marL="0" lvl="0" indent="0" algn="ctr" rtl="0">
              <a:spcBef>
                <a:spcPts val="0"/>
              </a:spcBef>
              <a:spcAft>
                <a:spcPts val="0"/>
              </a:spcAft>
              <a:buClr>
                <a:schemeClr val="dk1"/>
              </a:buClr>
              <a:buSzPct val="62658"/>
              <a:buFont typeface="Arial"/>
              <a:buNone/>
            </a:pPr>
            <a:r>
              <a:rPr lang="en-GB" sz="1755"/>
              <a:t>BE Project </a:t>
            </a:r>
            <a:endParaRPr sz="1755"/>
          </a:p>
          <a:p>
            <a:pPr marL="0" lvl="0" indent="0" algn="ctr" rtl="0">
              <a:spcBef>
                <a:spcPts val="0"/>
              </a:spcBef>
              <a:spcAft>
                <a:spcPts val="0"/>
              </a:spcAft>
              <a:buNone/>
            </a:pPr>
            <a:r>
              <a:rPr lang="en-GB" sz="1755"/>
              <a:t>Academic Year 21-22</a:t>
            </a:r>
            <a:endParaRPr sz="1755"/>
          </a:p>
        </p:txBody>
      </p:sp>
      <p:sp>
        <p:nvSpPr>
          <p:cNvPr id="55" name="Google Shape;55;p13"/>
          <p:cNvSpPr txBox="1">
            <a:spLocks noGrp="1"/>
          </p:cNvSpPr>
          <p:nvPr>
            <p:ph type="subTitle" idx="1"/>
          </p:nvPr>
        </p:nvSpPr>
        <p:spPr>
          <a:xfrm>
            <a:off x="403275" y="2016199"/>
            <a:ext cx="8520600" cy="2725133"/>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spcBef>
                <a:spcPts val="0"/>
              </a:spcBef>
              <a:spcAft>
                <a:spcPts val="0"/>
              </a:spcAft>
              <a:buNone/>
            </a:pPr>
            <a:r>
              <a:rPr lang="en-IN" u="sng" kern="50" dirty="0">
                <a:solidFill>
                  <a:schemeClr val="tx1"/>
                </a:solidFill>
                <a:effectLst/>
                <a:latin typeface="Times New Roman" panose="02020603050405020304" pitchFamily="18" charset="0"/>
                <a:ea typeface="Droid Sans Fallback"/>
              </a:rPr>
              <a:t>NLP - Speech2Code</a:t>
            </a:r>
            <a:endParaRPr u="sng" dirty="0">
              <a:solidFill>
                <a:schemeClr val="tx1"/>
              </a:solidFill>
            </a:endParaRPr>
          </a:p>
          <a:p>
            <a:pPr marL="0" lvl="0" indent="0" algn="l" rtl="0">
              <a:spcBef>
                <a:spcPts val="0"/>
              </a:spcBef>
              <a:spcAft>
                <a:spcPts val="0"/>
              </a:spcAft>
              <a:buNone/>
            </a:pPr>
            <a:endParaRPr lang="en-GB" sz="14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GB" sz="14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GB" sz="14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1400" b="1" dirty="0">
                <a:solidFill>
                  <a:schemeClr val="dk1"/>
                </a:solidFill>
                <a:latin typeface="Times New Roman" panose="02020603050405020304" pitchFamily="18" charset="0"/>
                <a:cs typeface="Times New Roman" panose="02020603050405020304" pitchFamily="18" charset="0"/>
              </a:rPr>
              <a:t>TEAM MEMBERS:                                                                                                         GUIDE:</a:t>
            </a:r>
          </a:p>
          <a:p>
            <a:pPr marL="0" lvl="0" indent="0" algn="l" rtl="0">
              <a:spcBef>
                <a:spcPts val="0"/>
              </a:spcBef>
              <a:spcAft>
                <a:spcPts val="0"/>
              </a:spcAft>
              <a:buNone/>
            </a:pPr>
            <a:r>
              <a:rPr lang="en-GB" sz="1600" dirty="0" err="1">
                <a:solidFill>
                  <a:schemeClr val="dk1"/>
                </a:solidFill>
                <a:latin typeface="Times New Roman" panose="02020603050405020304" pitchFamily="18" charset="0"/>
                <a:cs typeface="Times New Roman" panose="02020603050405020304" pitchFamily="18" charset="0"/>
              </a:rPr>
              <a:t>Bhavika</a:t>
            </a:r>
            <a:r>
              <a:rPr lang="en-GB" sz="1600" dirty="0">
                <a:solidFill>
                  <a:schemeClr val="dk1"/>
                </a:solidFill>
                <a:latin typeface="Times New Roman" panose="02020603050405020304" pitchFamily="18" charset="0"/>
                <a:cs typeface="Times New Roman" panose="02020603050405020304" pitchFamily="18" charset="0"/>
              </a:rPr>
              <a:t> </a:t>
            </a:r>
            <a:r>
              <a:rPr lang="en-GB" sz="1600" dirty="0" err="1">
                <a:solidFill>
                  <a:schemeClr val="dk1"/>
                </a:solidFill>
                <a:latin typeface="Times New Roman" panose="02020603050405020304" pitchFamily="18" charset="0"/>
                <a:cs typeface="Times New Roman" panose="02020603050405020304" pitchFamily="18" charset="0"/>
              </a:rPr>
              <a:t>Mauli</a:t>
            </a:r>
            <a:r>
              <a:rPr lang="en-GB" sz="1600" dirty="0">
                <a:solidFill>
                  <a:schemeClr val="dk1"/>
                </a:solidFill>
                <a:latin typeface="Times New Roman" panose="02020603050405020304" pitchFamily="18" charset="0"/>
                <a:cs typeface="Times New Roman" panose="02020603050405020304" pitchFamily="18" charset="0"/>
              </a:rPr>
              <a:t> </a:t>
            </a:r>
            <a:r>
              <a:rPr lang="en-GB" sz="1600" dirty="0" err="1">
                <a:solidFill>
                  <a:schemeClr val="dk1"/>
                </a:solidFill>
                <a:latin typeface="Times New Roman" panose="02020603050405020304" pitchFamily="18" charset="0"/>
                <a:cs typeface="Times New Roman" panose="02020603050405020304" pitchFamily="18" charset="0"/>
              </a:rPr>
              <a:t>Karale</a:t>
            </a:r>
            <a:r>
              <a:rPr lang="en-GB" sz="1600" dirty="0">
                <a:solidFill>
                  <a:schemeClr val="dk1"/>
                </a:solidFill>
                <a:latin typeface="Times New Roman" panose="02020603050405020304" pitchFamily="18" charset="0"/>
                <a:cs typeface="Times New Roman" panose="02020603050405020304" pitchFamily="18" charset="0"/>
              </a:rPr>
              <a:t> (BC170)                                                                        Prof. </a:t>
            </a:r>
            <a:r>
              <a:rPr lang="en-GB" sz="1600" dirty="0" err="1">
                <a:solidFill>
                  <a:schemeClr val="dk1"/>
                </a:solidFill>
                <a:latin typeface="Times New Roman" panose="02020603050405020304" pitchFamily="18" charset="0"/>
                <a:cs typeface="Times New Roman" panose="02020603050405020304" pitchFamily="18" charset="0"/>
              </a:rPr>
              <a:t>Arati</a:t>
            </a:r>
            <a:r>
              <a:rPr lang="en-GB" sz="1600" dirty="0">
                <a:solidFill>
                  <a:schemeClr val="dk1"/>
                </a:solidFill>
                <a:latin typeface="Times New Roman" panose="02020603050405020304" pitchFamily="18" charset="0"/>
                <a:cs typeface="Times New Roman" panose="02020603050405020304" pitchFamily="18" charset="0"/>
              </a:rPr>
              <a:t> </a:t>
            </a:r>
            <a:r>
              <a:rPr lang="en-GB" sz="1600" dirty="0" err="1">
                <a:solidFill>
                  <a:schemeClr val="dk1"/>
                </a:solidFill>
                <a:latin typeface="Times New Roman" panose="02020603050405020304" pitchFamily="18" charset="0"/>
                <a:cs typeface="Times New Roman" panose="02020603050405020304" pitchFamily="18" charset="0"/>
              </a:rPr>
              <a:t>Agarkar</a:t>
            </a:r>
            <a:endParaRPr lang="en-GB" sz="16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1600" dirty="0" err="1">
                <a:solidFill>
                  <a:schemeClr val="dk1"/>
                </a:solidFill>
                <a:latin typeface="Times New Roman" panose="02020603050405020304" pitchFamily="18" charset="0"/>
                <a:cs typeface="Times New Roman" panose="02020603050405020304" pitchFamily="18" charset="0"/>
              </a:rPr>
              <a:t>Sameeksha</a:t>
            </a:r>
            <a:r>
              <a:rPr lang="en-GB" sz="1600" dirty="0">
                <a:solidFill>
                  <a:schemeClr val="dk1"/>
                </a:solidFill>
                <a:latin typeface="Times New Roman" panose="02020603050405020304" pitchFamily="18" charset="0"/>
                <a:cs typeface="Times New Roman" panose="02020603050405020304" pitchFamily="18" charset="0"/>
              </a:rPr>
              <a:t> </a:t>
            </a:r>
            <a:r>
              <a:rPr lang="en-GB" sz="1600" dirty="0" err="1">
                <a:solidFill>
                  <a:schemeClr val="dk1"/>
                </a:solidFill>
                <a:latin typeface="Times New Roman" panose="02020603050405020304" pitchFamily="18" charset="0"/>
                <a:cs typeface="Times New Roman" panose="02020603050405020304" pitchFamily="18" charset="0"/>
              </a:rPr>
              <a:t>Avinash</a:t>
            </a:r>
            <a:r>
              <a:rPr lang="en-GB" sz="1600" dirty="0">
                <a:solidFill>
                  <a:schemeClr val="dk1"/>
                </a:solidFill>
                <a:latin typeface="Times New Roman" panose="02020603050405020304" pitchFamily="18" charset="0"/>
                <a:cs typeface="Times New Roman" panose="02020603050405020304" pitchFamily="18" charset="0"/>
              </a:rPr>
              <a:t> Joshi (BC171)</a:t>
            </a:r>
          </a:p>
          <a:p>
            <a:pPr marL="0" lvl="0" indent="0" algn="l" rtl="0">
              <a:spcBef>
                <a:spcPts val="0"/>
              </a:spcBef>
              <a:spcAft>
                <a:spcPts val="0"/>
              </a:spcAft>
              <a:buNone/>
            </a:pPr>
            <a:r>
              <a:rPr lang="en-GB" sz="1600" dirty="0" err="1">
                <a:solidFill>
                  <a:schemeClr val="dk1"/>
                </a:solidFill>
                <a:latin typeface="Times New Roman" panose="02020603050405020304" pitchFamily="18" charset="0"/>
                <a:cs typeface="Times New Roman" panose="02020603050405020304" pitchFamily="18" charset="0"/>
              </a:rPr>
              <a:t>Siddharaj</a:t>
            </a:r>
            <a:r>
              <a:rPr lang="en-GB" sz="1600">
                <a:solidFill>
                  <a:schemeClr val="dk1"/>
                </a:solidFill>
                <a:latin typeface="Times New Roman" panose="02020603050405020304" pitchFamily="18" charset="0"/>
                <a:cs typeface="Times New Roman" panose="02020603050405020304" pitchFamily="18" charset="0"/>
              </a:rPr>
              <a:t> Sudhakar Gangawane</a:t>
            </a:r>
            <a:r>
              <a:rPr lang="en-GB" sz="1600" dirty="0">
                <a:solidFill>
                  <a:schemeClr val="dk1"/>
                </a:solidFill>
                <a:latin typeface="Times New Roman" panose="02020603050405020304" pitchFamily="18" charset="0"/>
                <a:cs typeface="Times New Roman" panose="02020603050405020304" pitchFamily="18" charset="0"/>
              </a:rPr>
              <a:t> (BC173)</a:t>
            </a:r>
          </a:p>
          <a:p>
            <a:pPr marL="0" lvl="0" indent="0" algn="l" rtl="0">
              <a:spcBef>
                <a:spcPts val="0"/>
              </a:spcBef>
              <a:spcAft>
                <a:spcPts val="0"/>
              </a:spcAft>
              <a:buNone/>
            </a:pPr>
            <a:r>
              <a:rPr lang="en-GB" sz="1600" dirty="0" err="1">
                <a:solidFill>
                  <a:schemeClr val="dk1"/>
                </a:solidFill>
                <a:latin typeface="Times New Roman" panose="02020603050405020304" pitchFamily="18" charset="0"/>
                <a:cs typeface="Times New Roman" panose="02020603050405020304" pitchFamily="18" charset="0"/>
              </a:rPr>
              <a:t>Rutuja</a:t>
            </a:r>
            <a:r>
              <a:rPr lang="en-GB" sz="1600" dirty="0">
                <a:solidFill>
                  <a:schemeClr val="dk1"/>
                </a:solidFill>
                <a:latin typeface="Times New Roman" panose="02020603050405020304" pitchFamily="18" charset="0"/>
                <a:cs typeface="Times New Roman" panose="02020603050405020304" pitchFamily="18" charset="0"/>
              </a:rPr>
              <a:t> Rajendra </a:t>
            </a:r>
            <a:r>
              <a:rPr lang="en-GB" sz="1600" dirty="0" err="1">
                <a:solidFill>
                  <a:schemeClr val="dk1"/>
                </a:solidFill>
                <a:latin typeface="Times New Roman" panose="02020603050405020304" pitchFamily="18" charset="0"/>
                <a:cs typeface="Times New Roman" panose="02020603050405020304" pitchFamily="18" charset="0"/>
              </a:rPr>
              <a:t>Shewale</a:t>
            </a:r>
            <a:r>
              <a:rPr lang="en-GB" sz="1600" dirty="0">
                <a:solidFill>
                  <a:schemeClr val="dk1"/>
                </a:solidFill>
                <a:latin typeface="Times New Roman" panose="02020603050405020304" pitchFamily="18" charset="0"/>
                <a:cs typeface="Times New Roman" panose="02020603050405020304" pitchFamily="18" charset="0"/>
              </a:rPr>
              <a:t> (BC174)</a:t>
            </a:r>
          </a:p>
          <a:p>
            <a:pPr marL="0" lvl="0" indent="0" algn="l" rtl="0">
              <a:spcBef>
                <a:spcPts val="0"/>
              </a:spcBef>
              <a:spcAft>
                <a:spcPts val="0"/>
              </a:spcAft>
              <a:buNone/>
            </a:pPr>
            <a:r>
              <a:rPr lang="en-GB" sz="1400" dirty="0">
                <a:solidFill>
                  <a:schemeClr val="dk1"/>
                </a:solidFill>
                <a:latin typeface="Times New Roman" panose="02020603050405020304" pitchFamily="18" charset="0"/>
                <a:cs typeface="Times New Roman" panose="02020603050405020304" pitchFamily="18" charset="0"/>
              </a:rPr>
              <a:t>                                    </a:t>
            </a:r>
            <a:endParaRPr sz="1400" dirty="0">
              <a:solidFill>
                <a:schemeClr val="dk1"/>
              </a:solidFill>
              <a:latin typeface="Times New Roman" panose="02020603050405020304" pitchFamily="18" charset="0"/>
              <a:cs typeface="Times New Roman" panose="02020603050405020304" pitchFamily="18" charset="0"/>
            </a:endParaRPr>
          </a:p>
        </p:txBody>
      </p:sp>
      <p:pic>
        <p:nvPicPr>
          <p:cNvPr id="56" name="Google Shape;56;p13"/>
          <p:cNvPicPr preferRelativeResize="0"/>
          <p:nvPr/>
        </p:nvPicPr>
        <p:blipFill>
          <a:blip r:embed="rId3">
            <a:alphaModFix/>
          </a:blip>
          <a:stretch>
            <a:fillRect/>
          </a:stretch>
        </p:blipFill>
        <p:spPr>
          <a:xfrm>
            <a:off x="311700" y="145675"/>
            <a:ext cx="1138250" cy="1365900"/>
          </a:xfrm>
          <a:prstGeom prst="rect">
            <a:avLst/>
          </a:prstGeom>
          <a:noFill/>
          <a:ln>
            <a:noFill/>
          </a:ln>
        </p:spPr>
      </p:pic>
      <p:sp>
        <p:nvSpPr>
          <p:cNvPr id="57" name="Google Shape;57;p13"/>
          <p:cNvSpPr txBox="1"/>
          <p:nvPr/>
        </p:nvSpPr>
        <p:spPr>
          <a:xfrm>
            <a:off x="1617825" y="305250"/>
            <a:ext cx="7306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a:t>Marathwada Mitra Mandal’s College of Engineering, Karve Nagar, Pune</a:t>
            </a:r>
            <a:endParaRPr sz="1700"/>
          </a:p>
          <a:p>
            <a:pPr marL="0" lvl="0" indent="0" algn="l" rtl="0">
              <a:spcBef>
                <a:spcPts val="0"/>
              </a:spcBef>
              <a:spcAft>
                <a:spcPts val="0"/>
              </a:spcAft>
              <a:buNone/>
            </a:pPr>
            <a:r>
              <a:rPr lang="en-GB" sz="1300">
                <a:solidFill>
                  <a:srgbClr val="E01E43"/>
                </a:solidFill>
                <a:highlight>
                  <a:srgbClr val="FFFFFF"/>
                </a:highlight>
              </a:rPr>
              <a:t>Accredited with 'A' Grade by NAAC</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0FF25-911B-47AB-B0D7-BFDDCBCBA55E}"/>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Functional and Non-functional Requirements:</a:t>
            </a:r>
            <a:endParaRPr lang="en-IN" dirty="0"/>
          </a:p>
        </p:txBody>
      </p:sp>
      <p:sp>
        <p:nvSpPr>
          <p:cNvPr id="3" name="Text Placeholder 2">
            <a:extLst>
              <a:ext uri="{FF2B5EF4-FFF2-40B4-BE49-F238E27FC236}">
                <a16:creationId xmlns:a16="http://schemas.microsoft.com/office/drawing/2014/main" id="{9352B89C-99F1-40CD-B0A7-9ABE70369B10}"/>
              </a:ext>
            </a:extLst>
          </p:cNvPr>
          <p:cNvSpPr>
            <a:spLocks noGrp="1"/>
          </p:cNvSpPr>
          <p:nvPr>
            <p:ph type="body" idx="1"/>
          </p:nvPr>
        </p:nvSpPr>
        <p:spPr/>
        <p:txBody>
          <a:bodyPr/>
          <a:lstStyle/>
          <a:p>
            <a:pPr marL="114300" indent="0">
              <a:buNone/>
            </a:pPr>
            <a:r>
              <a:rPr lang="en-US" dirty="0">
                <a:latin typeface="Times New Roman" panose="02020603050405020304" pitchFamily="18" charset="0"/>
                <a:cs typeface="Times New Roman" panose="02020603050405020304" pitchFamily="18" charset="0"/>
              </a:rPr>
              <a:t>Non-functional Requirements: </a:t>
            </a:r>
          </a:p>
          <a:p>
            <a:pPr>
              <a:buFont typeface="+mj-lt"/>
              <a:buAutoNum type="arabicPeriod"/>
            </a:pPr>
            <a:r>
              <a:rPr lang="en-US" dirty="0">
                <a:latin typeface="Times New Roman" panose="02020603050405020304" pitchFamily="18" charset="0"/>
                <a:cs typeface="Times New Roman" panose="02020603050405020304" pitchFamily="18" charset="0"/>
              </a:rPr>
              <a:t>System should recognize any voice without any fault.</a:t>
            </a:r>
          </a:p>
          <a:p>
            <a:pPr>
              <a:buFont typeface="+mj-lt"/>
              <a:buAutoNum type="arabicPeriod"/>
            </a:pPr>
            <a:r>
              <a:rPr lang="en-IN" dirty="0">
                <a:latin typeface="Times New Roman" panose="02020603050405020304" pitchFamily="18" charset="0"/>
                <a:cs typeface="Times New Roman" panose="02020603050405020304" pitchFamily="18" charset="0"/>
              </a:rPr>
              <a:t>With ideal conditions, system response should be fast and error free.</a:t>
            </a:r>
          </a:p>
          <a:p>
            <a:pPr>
              <a:buFont typeface="+mj-lt"/>
              <a:buAutoNum type="arabicPeriod"/>
            </a:pPr>
            <a:r>
              <a:rPr lang="en-IN" dirty="0">
                <a:latin typeface="Times New Roman" panose="02020603050405020304" pitchFamily="18" charset="0"/>
                <a:cs typeface="Times New Roman" panose="02020603050405020304" pitchFamily="18" charset="0"/>
              </a:rPr>
              <a:t>System performance should not decrease with time or by usage.</a:t>
            </a:r>
          </a:p>
          <a:p>
            <a:pPr>
              <a:buFont typeface="+mj-lt"/>
              <a:buAutoNum type="arabicPeriod"/>
            </a:pPr>
            <a:r>
              <a:rPr lang="en-IN" dirty="0">
                <a:latin typeface="Times New Roman" panose="02020603050405020304" pitchFamily="18" charset="0"/>
                <a:cs typeface="Times New Roman" panose="02020603050405020304" pitchFamily="18" charset="0"/>
              </a:rPr>
              <a:t>Performance and speed should not depend on newer or older versions of </a:t>
            </a:r>
            <a:r>
              <a:rPr lang="en-IN" dirty="0" err="1">
                <a:latin typeface="Times New Roman" panose="02020603050405020304" pitchFamily="18" charset="0"/>
                <a:cs typeface="Times New Roman" panose="02020603050405020304" pitchFamily="18" charset="0"/>
              </a:rPr>
              <a:t>VSCode</a:t>
            </a:r>
            <a:r>
              <a:rPr lang="en-IN" dirty="0">
                <a:latin typeface="Times New Roman" panose="02020603050405020304" pitchFamily="18" charset="0"/>
                <a:cs typeface="Times New Roman" panose="02020603050405020304" pitchFamily="18" charset="0"/>
              </a:rPr>
              <a:t> editor or Chromium based search engine.</a:t>
            </a:r>
          </a:p>
          <a:p>
            <a:pPr>
              <a:buFont typeface="+mj-lt"/>
              <a:buAutoNum type="arabicPeriod"/>
            </a:pPr>
            <a:r>
              <a:rPr lang="en-IN" dirty="0">
                <a:latin typeface="Times New Roman" panose="02020603050405020304" pitchFamily="18" charset="0"/>
                <a:cs typeface="Times New Roman" panose="02020603050405020304" pitchFamily="18" charset="0"/>
              </a:rPr>
              <a:t>The system is easy to use and learn, a help page is also provided in the menu for all new users.</a:t>
            </a:r>
          </a:p>
          <a:p>
            <a:pPr>
              <a:buFont typeface="+mj-lt"/>
              <a:buAutoNum type="arabicPeriod"/>
            </a:pPr>
            <a:r>
              <a:rPr lang="en-IN" dirty="0">
                <a:latin typeface="Times New Roman" panose="02020603050405020304" pitchFamily="18" charset="0"/>
                <a:cs typeface="Times New Roman" panose="02020603050405020304" pitchFamily="18" charset="0"/>
              </a:rPr>
              <a:t>Meaningful notification messages will be displayed when some error happens.</a:t>
            </a:r>
          </a:p>
        </p:txBody>
      </p:sp>
    </p:spTree>
    <p:extLst>
      <p:ext uri="{BB962C8B-B14F-4D97-AF65-F5344CB8AC3E}">
        <p14:creationId xmlns:p14="http://schemas.microsoft.com/office/powerpoint/2010/main" val="1542254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Feasibility Study:</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sp>
        <p:nvSpPr>
          <p:cNvPr id="2" name="TextBox 1">
            <a:extLst>
              <a:ext uri="{FF2B5EF4-FFF2-40B4-BE49-F238E27FC236}">
                <a16:creationId xmlns:a16="http://schemas.microsoft.com/office/drawing/2014/main" id="{08A435F4-B9F5-4046-B42E-5040AB4C32E2}"/>
              </a:ext>
            </a:extLst>
          </p:cNvPr>
          <p:cNvSpPr txBox="1"/>
          <p:nvPr/>
        </p:nvSpPr>
        <p:spPr>
          <a:xfrm>
            <a:off x="311700" y="1128091"/>
            <a:ext cx="8520600" cy="3693319"/>
          </a:xfrm>
          <a:prstGeom prst="rect">
            <a:avLst/>
          </a:prstGeom>
          <a:noFill/>
        </p:spPr>
        <p:txBody>
          <a:bodyPr wrap="square" rtlCol="0">
            <a:spAutoFit/>
          </a:bodyPr>
          <a:lstStyle/>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A reasonable priced voice to code extension does not exist at the time study was conducted.</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Introduction of multiple languages for giving voice commands was done. This increased usefulness and flexibility of the system.</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The extension worked properly across all platforms like Linux, Mac and windows.</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The system used both the paid service like Azure Speech to Text service and free Chrome’s inbuilt Speech to Text as per users choice and showed no variations in results.</a:t>
            </a:r>
          </a:p>
          <a:p>
            <a:pPr marL="342900" indent="-342900">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findings of this feasibility study indicated that an effective voice based training delivery system could be developed by integrating an IBM clone personal computer with a graphics board and supporting software, signal processing board and supporting software for audio output and input, and instructional authoring software.</a:t>
            </a:r>
            <a:endParaRPr lang="en-US" sz="18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5436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Use Cases:</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396315"/>
            <a:ext cx="8520600" cy="3416400"/>
          </a:xfrm>
          <a:prstGeom prst="rect">
            <a:avLst/>
          </a:prstGeom>
        </p:spPr>
        <p:txBody>
          <a:bodyPr spcFirstLastPara="1" wrap="square" lIns="91425" tIns="91425" rIns="91425" bIns="91425" anchor="t" anchorCtr="0">
            <a:normAutofit/>
          </a:bodyPr>
          <a:lstStyle/>
          <a:p>
            <a:pPr>
              <a:buFont typeface="+mj-lt"/>
              <a:buAutoNum type="arabicPeriod"/>
            </a:pPr>
            <a:r>
              <a:rPr lang="en-IN" sz="1800" kern="50" dirty="0">
                <a:solidFill>
                  <a:schemeClr val="tx1"/>
                </a:solidFill>
                <a:effectLst/>
                <a:latin typeface="Times New Roman" panose="02020603050405020304" pitchFamily="18" charset="0"/>
                <a:ea typeface="Droid Sans Fallback"/>
                <a:cs typeface="Times New Roman" panose="02020603050405020304" pitchFamily="18" charset="0"/>
              </a:rPr>
              <a:t>Voice recognition software can be used when the user needs to generate a large </a:t>
            </a:r>
            <a:r>
              <a:rPr lang="en-IN" kern="50" dirty="0">
                <a:solidFill>
                  <a:schemeClr val="tx1"/>
                </a:solidFill>
                <a:latin typeface="Times New Roman" panose="02020603050405020304" pitchFamily="18" charset="0"/>
                <a:ea typeface="Droid Sans Fallback"/>
                <a:cs typeface="Times New Roman" panose="02020603050405020304" pitchFamily="18" charset="0"/>
              </a:rPr>
              <a:t>v</a:t>
            </a:r>
            <a:r>
              <a:rPr lang="en-IN" sz="1800" kern="50" dirty="0">
                <a:solidFill>
                  <a:schemeClr val="tx1"/>
                </a:solidFill>
                <a:effectLst/>
                <a:latin typeface="Times New Roman" panose="02020603050405020304" pitchFamily="18" charset="0"/>
                <a:ea typeface="Droid Sans Fallback"/>
                <a:cs typeface="Times New Roman" panose="02020603050405020304" pitchFamily="18" charset="0"/>
              </a:rPr>
              <a:t>olume of textual content without the need of writing manually.</a:t>
            </a:r>
          </a:p>
          <a:p>
            <a:pPr>
              <a:buFont typeface="+mj-lt"/>
              <a:buAutoNum type="arabicPeriod"/>
            </a:pPr>
            <a:r>
              <a:rPr lang="en-IN" kern="50" dirty="0">
                <a:solidFill>
                  <a:schemeClr val="tx1"/>
                </a:solidFill>
                <a:latin typeface="Times New Roman" panose="02020603050405020304" pitchFamily="18" charset="0"/>
                <a:ea typeface="Droid Sans Fallback"/>
                <a:cs typeface="Times New Roman" panose="02020603050405020304" pitchFamily="18" charset="0"/>
              </a:rPr>
              <a:t>It can also be used by users who are unable or have great difficulty using a keyboard.</a:t>
            </a:r>
          </a:p>
          <a:p>
            <a:pPr>
              <a:buFont typeface="+mj-lt"/>
              <a:buAutoNum type="arabicPeriod"/>
            </a:pPr>
            <a:r>
              <a:rPr lang="en-IN" kern="50" dirty="0">
                <a:solidFill>
                  <a:schemeClr val="tx1"/>
                </a:solidFill>
                <a:latin typeface="Times New Roman" panose="02020603050405020304" pitchFamily="18" charset="0"/>
                <a:ea typeface="Droid Sans Fallback"/>
                <a:cs typeface="Times New Roman" panose="02020603050405020304" pitchFamily="18" charset="0"/>
              </a:rPr>
              <a:t>It can be used by individuals who are not well-versed with the syntax of a particular language but still wish to code.</a:t>
            </a:r>
          </a:p>
          <a:p>
            <a:pPr>
              <a:buFont typeface="+mj-lt"/>
              <a:buAutoNum type="arabicPeriod"/>
            </a:pPr>
            <a:r>
              <a:rPr lang="en-IN" kern="50" dirty="0">
                <a:solidFill>
                  <a:schemeClr val="tx1"/>
                </a:solidFill>
                <a:latin typeface="Times New Roman" panose="02020603050405020304" pitchFamily="18" charset="0"/>
                <a:ea typeface="Droid Sans Fallback"/>
                <a:cs typeface="Times New Roman" panose="02020603050405020304" pitchFamily="18" charset="0"/>
              </a:rPr>
              <a:t>It can be used by programmers suffering from Repetitive Strain Injury(RSI).</a:t>
            </a:r>
          </a:p>
          <a:p>
            <a:pPr>
              <a:buFont typeface="+mj-lt"/>
              <a:buAutoNum type="arabicPeriod"/>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342900" lvl="0" algn="l" rtl="0">
              <a:spcBef>
                <a:spcPts val="0"/>
              </a:spcBef>
              <a:spcAft>
                <a:spcPts val="1200"/>
              </a:spcAft>
              <a:buFont typeface="+mj-lt"/>
              <a:buAutoNum type="arabicPeriod"/>
            </a:pPr>
            <a:endParaRPr dirty="0">
              <a:solidFill>
                <a:schemeClr val="dk1"/>
              </a:solidFill>
            </a:endParaRPr>
          </a:p>
        </p:txBody>
      </p:sp>
    </p:spTree>
    <p:extLst>
      <p:ext uri="{BB962C8B-B14F-4D97-AF65-F5344CB8AC3E}">
        <p14:creationId xmlns:p14="http://schemas.microsoft.com/office/powerpoint/2010/main" val="1520688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Project Schedule:</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spTree>
    <p:extLst>
      <p:ext uri="{BB962C8B-B14F-4D97-AF65-F5344CB8AC3E}">
        <p14:creationId xmlns:p14="http://schemas.microsoft.com/office/powerpoint/2010/main" val="1719562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Project Schedule:</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spTree>
    <p:extLst>
      <p:ext uri="{BB962C8B-B14F-4D97-AF65-F5344CB8AC3E}">
        <p14:creationId xmlns:p14="http://schemas.microsoft.com/office/powerpoint/2010/main" val="2253173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67602"/>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Hardware and Software Requirements:</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sp>
        <p:nvSpPr>
          <p:cNvPr id="5" name="TextBox 4">
            <a:extLst>
              <a:ext uri="{FF2B5EF4-FFF2-40B4-BE49-F238E27FC236}">
                <a16:creationId xmlns:a16="http://schemas.microsoft.com/office/drawing/2014/main" id="{D6C07BA4-8C6F-4B60-BCD3-7755F3FB5E1D}"/>
              </a:ext>
            </a:extLst>
          </p:cNvPr>
          <p:cNvSpPr txBox="1"/>
          <p:nvPr/>
        </p:nvSpPr>
        <p:spPr>
          <a:xfrm>
            <a:off x="311700" y="1152475"/>
            <a:ext cx="8520600" cy="3754874"/>
          </a:xfrm>
          <a:prstGeom prst="rect">
            <a:avLst/>
          </a:prstGeom>
          <a:noFill/>
        </p:spPr>
        <p:txBody>
          <a:bodyPr wrap="square">
            <a:spAutoFit/>
          </a:bodyPr>
          <a:lstStyle/>
          <a:p>
            <a:r>
              <a:rPr lang="en-IN" sz="1400" kern="0" dirty="0">
                <a:effectLst/>
                <a:latin typeface="Times New Roman" panose="02020603050405020304" pitchFamily="18" charset="0"/>
                <a:ea typeface="NotoSans-Regular"/>
                <a:cs typeface="FreeSans"/>
              </a:rPr>
              <a:t>The minimum requirements for the application to work fully are as follows:</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a:t>
            </a:r>
            <a:endParaRPr lang="en-IN" sz="1400" kern="50" dirty="0">
              <a:effectLst/>
              <a:latin typeface="Liberation Serif"/>
              <a:ea typeface="Droid Sans Fallback"/>
              <a:cs typeface="FreeSans"/>
            </a:endParaRPr>
          </a:p>
          <a:p>
            <a:pPr marL="342900" lvl="0" indent="-342900">
              <a:buFont typeface="Symbol" panose="05050102010706020507" pitchFamily="18" charset="2"/>
              <a:buChar char=""/>
            </a:pPr>
            <a:r>
              <a:rPr lang="en-IN" sz="1400" u="sng" kern="0" dirty="0">
                <a:effectLst/>
                <a:latin typeface="Times New Roman" panose="02020603050405020304" pitchFamily="18" charset="0"/>
                <a:ea typeface="NotoSans-Regular"/>
                <a:cs typeface="FreeSans"/>
              </a:rPr>
              <a:t>Network:</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Stable and fast internet connection</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a:t>
            </a:r>
            <a:endParaRPr lang="en-IN" sz="1400" kern="50" dirty="0">
              <a:effectLst/>
              <a:latin typeface="Liberation Serif"/>
              <a:ea typeface="Droid Sans Fallback"/>
              <a:cs typeface="FreeSans"/>
            </a:endParaRPr>
          </a:p>
          <a:p>
            <a:pPr marL="342900" lvl="0" indent="-342900">
              <a:buFont typeface="Symbol" panose="05050102010706020507" pitchFamily="18" charset="2"/>
              <a:buChar char=""/>
            </a:pPr>
            <a:r>
              <a:rPr lang="en-IN" sz="1400" u="sng" kern="0" dirty="0">
                <a:effectLst/>
                <a:latin typeface="Times New Roman" panose="02020603050405020304" pitchFamily="18" charset="0"/>
                <a:ea typeface="NotoSans-Regular"/>
                <a:cs typeface="FreeSans"/>
              </a:rPr>
              <a:t>Operating System:</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Tested on Windows 10 only</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a:t>
            </a:r>
            <a:endParaRPr lang="en-IN" sz="1400" kern="50" dirty="0">
              <a:effectLst/>
              <a:latin typeface="Liberation Serif"/>
              <a:ea typeface="Droid Sans Fallback"/>
              <a:cs typeface="FreeSans"/>
            </a:endParaRPr>
          </a:p>
          <a:p>
            <a:pPr marL="342900" lvl="0" indent="-342900">
              <a:buFont typeface="Symbol" panose="05050102010706020507" pitchFamily="18" charset="2"/>
              <a:buChar char=""/>
            </a:pPr>
            <a:r>
              <a:rPr lang="en-IN" sz="1400" u="sng" kern="0" dirty="0">
                <a:effectLst/>
                <a:latin typeface="Times New Roman" panose="02020603050405020304" pitchFamily="18" charset="0"/>
                <a:ea typeface="NotoSans-Regular"/>
                <a:cs typeface="FreeSans"/>
              </a:rPr>
              <a:t>Memory:</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At least 3GB of ram and 270MB of available disk space</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a:t>
            </a:r>
            <a:endParaRPr lang="en-IN" sz="1400" kern="50" dirty="0">
              <a:effectLst/>
              <a:latin typeface="Liberation Serif"/>
              <a:ea typeface="Droid Sans Fallback"/>
              <a:cs typeface="FreeSans"/>
            </a:endParaRPr>
          </a:p>
          <a:p>
            <a:pPr marL="342900" lvl="0" indent="-342900">
              <a:buFont typeface="Symbol" panose="05050102010706020507" pitchFamily="18" charset="2"/>
              <a:buChar char=""/>
            </a:pPr>
            <a:r>
              <a:rPr lang="en-IN" sz="1400" u="sng" kern="0" dirty="0">
                <a:effectLst/>
                <a:latin typeface="Times New Roman" panose="02020603050405020304" pitchFamily="18" charset="0"/>
                <a:ea typeface="NotoSans-Regular"/>
                <a:cs typeface="FreeSans"/>
              </a:rPr>
              <a:t>Python:</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Tested with Python version 3.9.1</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a:t>
            </a:r>
            <a:endParaRPr lang="en-IN" sz="1400" kern="50" dirty="0">
              <a:effectLst/>
              <a:latin typeface="Liberation Serif"/>
              <a:ea typeface="Droid Sans Fallback"/>
              <a:cs typeface="FreeSans"/>
            </a:endParaRPr>
          </a:p>
          <a:p>
            <a:pPr marL="342900" lvl="0" indent="-342900">
              <a:buFont typeface="Symbol" panose="05050102010706020507" pitchFamily="18" charset="2"/>
              <a:buChar char=""/>
            </a:pPr>
            <a:r>
              <a:rPr lang="en-IN" sz="1400" u="sng" kern="0" dirty="0">
                <a:effectLst/>
                <a:latin typeface="Times New Roman" panose="02020603050405020304" pitchFamily="18" charset="0"/>
                <a:ea typeface="NotoSans-Regular"/>
                <a:cs typeface="FreeSans"/>
              </a:rPr>
              <a:t>Visual Studio Code:</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Tested with version 1.55.2 of VS Code</a:t>
            </a:r>
            <a:endParaRPr lang="en-IN" sz="1400" kern="50" dirty="0">
              <a:effectLst/>
              <a:latin typeface="Liberation Serif"/>
              <a:ea typeface="Droid Sans Fallback"/>
              <a:cs typeface="FreeSans"/>
            </a:endParaRPr>
          </a:p>
          <a:p>
            <a:r>
              <a:rPr lang="en-IN" sz="1400" b="1" kern="50" dirty="0">
                <a:effectLst/>
                <a:latin typeface="Times New Roman" panose="02020603050405020304" pitchFamily="18" charset="0"/>
                <a:ea typeface="Droid Sans Fallback"/>
                <a:cs typeface="FreeSans"/>
              </a:rPr>
              <a:t> </a:t>
            </a:r>
            <a:endParaRPr lang="en-IN" sz="1400" kern="50" dirty="0">
              <a:effectLst/>
              <a:latin typeface="Liberation Serif"/>
              <a:ea typeface="Droid Sans Fallback"/>
              <a:cs typeface="FreeSans"/>
            </a:endParaRPr>
          </a:p>
        </p:txBody>
      </p:sp>
    </p:spTree>
    <p:extLst>
      <p:ext uri="{BB962C8B-B14F-4D97-AF65-F5344CB8AC3E}">
        <p14:creationId xmlns:p14="http://schemas.microsoft.com/office/powerpoint/2010/main" val="3726573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sp>
        <p:nvSpPr>
          <p:cNvPr id="5" name="TextBox 4">
            <a:extLst>
              <a:ext uri="{FF2B5EF4-FFF2-40B4-BE49-F238E27FC236}">
                <a16:creationId xmlns:a16="http://schemas.microsoft.com/office/drawing/2014/main" id="{04F59175-BB66-477F-A2A9-0E282B4ABD42}"/>
              </a:ext>
            </a:extLst>
          </p:cNvPr>
          <p:cNvSpPr txBox="1"/>
          <p:nvPr/>
        </p:nvSpPr>
        <p:spPr>
          <a:xfrm>
            <a:off x="311700" y="1306403"/>
            <a:ext cx="8380744" cy="3108543"/>
          </a:xfrm>
          <a:prstGeom prst="rect">
            <a:avLst/>
          </a:prstGeom>
          <a:noFill/>
        </p:spPr>
        <p:txBody>
          <a:bodyPr wrap="square">
            <a:spAutoFit/>
          </a:bodyPr>
          <a:lstStyle/>
          <a:p>
            <a:pPr marL="342900" lvl="0" indent="-342900">
              <a:buFont typeface="Symbol" panose="05050102010706020507" pitchFamily="18" charset="2"/>
              <a:buChar char=""/>
            </a:pPr>
            <a:r>
              <a:rPr lang="en-IN" sz="1400" kern="50" dirty="0">
                <a:effectLst/>
                <a:latin typeface="Times New Roman" panose="02020603050405020304" pitchFamily="18" charset="0"/>
                <a:ea typeface="Droid Sans Fallback"/>
                <a:cs typeface="FreeSans"/>
              </a:rPr>
              <a:t>Repetitive Strain Injury (RSI) among computer users: A case study in telecommunication company</a:t>
            </a:r>
            <a:endParaRPr lang="en-IN" sz="1400" kern="50" dirty="0">
              <a:effectLst/>
              <a:latin typeface="Liberation Serif"/>
              <a:ea typeface="Droid Sans Fallback"/>
              <a:cs typeface="FreeSans"/>
            </a:endParaRPr>
          </a:p>
          <a:p>
            <a:pPr marL="495300"/>
            <a:r>
              <a:rPr lang="en-IN" sz="1400" i="1" kern="50" dirty="0">
                <a:effectLst/>
                <a:latin typeface="Times New Roman" panose="02020603050405020304" pitchFamily="18" charset="0"/>
                <a:ea typeface="Droid Sans Fallback"/>
                <a:cs typeface="FreeSans"/>
              </a:rPr>
              <a:t>Nurul Huda Baba, Dian Darina Indah </a:t>
            </a:r>
            <a:r>
              <a:rPr lang="en-IN" sz="1400" i="1" kern="50" dirty="0" err="1">
                <a:effectLst/>
                <a:latin typeface="Times New Roman" panose="02020603050405020304" pitchFamily="18" charset="0"/>
                <a:ea typeface="Droid Sans Fallback"/>
                <a:cs typeface="FreeSans"/>
              </a:rPr>
              <a:t>Daruis</a:t>
            </a:r>
            <a:endParaRPr lang="en-IN" sz="1400" kern="50" dirty="0">
              <a:effectLst/>
              <a:latin typeface="Liberation Serif"/>
              <a:ea typeface="Droid Sans Fallback"/>
              <a:cs typeface="FreeSans"/>
            </a:endParaRPr>
          </a:p>
          <a:p>
            <a:pPr marL="495300"/>
            <a:r>
              <a:rPr lang="en-IN" sz="1400" b="1" kern="50" dirty="0">
                <a:effectLst/>
                <a:latin typeface="Times New Roman" panose="02020603050405020304" pitchFamily="18" charset="0"/>
                <a:ea typeface="Droid Sans Fallback"/>
                <a:cs typeface="FreeSans"/>
              </a:rPr>
              <a:t> </a:t>
            </a:r>
            <a:endParaRPr lang="en-IN" sz="1400" kern="50" dirty="0">
              <a:effectLst/>
              <a:latin typeface="Liberation Serif"/>
              <a:ea typeface="Droid Sans Fallback"/>
              <a:cs typeface="FreeSans"/>
            </a:endParaRPr>
          </a:p>
          <a:p>
            <a:pPr marL="342900" lvl="0" indent="-342900">
              <a:buFont typeface="Symbol" panose="05050102010706020507" pitchFamily="18" charset="2"/>
              <a:buChar char=""/>
            </a:pPr>
            <a:r>
              <a:rPr lang="en-IN" sz="1400" kern="0" dirty="0">
                <a:effectLst/>
                <a:latin typeface="Times New Roman" panose="02020603050405020304" pitchFamily="18" charset="0"/>
                <a:ea typeface="Times New Roman" panose="02020603050405020304" pitchFamily="18" charset="0"/>
                <a:cs typeface="FreeSans"/>
              </a:rPr>
              <a:t>A Study on Automatic Speech Recognition</a:t>
            </a:r>
            <a:endParaRPr lang="en-IN" sz="1400" kern="50" dirty="0">
              <a:effectLst/>
              <a:latin typeface="Liberation Serif"/>
              <a:ea typeface="Droid Sans Fallback"/>
              <a:cs typeface="FreeSans"/>
            </a:endParaRPr>
          </a:p>
          <a:p>
            <a:pPr marL="457200"/>
            <a:r>
              <a:rPr lang="en-IN" sz="1400" i="1" kern="50" dirty="0" err="1">
                <a:effectLst/>
                <a:latin typeface="Times New Roman" panose="02020603050405020304" pitchFamily="18" charset="0"/>
                <a:ea typeface="Droid Sans Fallback"/>
                <a:cs typeface="Mangal" panose="02040503050203030202" pitchFamily="18" charset="0"/>
              </a:rPr>
              <a:t>Sahila</a:t>
            </a:r>
            <a:r>
              <a:rPr lang="en-IN" sz="1400" i="1" kern="50" dirty="0">
                <a:effectLst/>
                <a:latin typeface="Times New Roman" panose="02020603050405020304" pitchFamily="18" charset="0"/>
                <a:ea typeface="Droid Sans Fallback"/>
                <a:cs typeface="Mangal" panose="02040503050203030202" pitchFamily="18" charset="0"/>
              </a:rPr>
              <a:t> </a:t>
            </a:r>
            <a:r>
              <a:rPr lang="en-IN" sz="1400" i="1" kern="50" dirty="0" err="1">
                <a:effectLst/>
                <a:latin typeface="Times New Roman" panose="02020603050405020304" pitchFamily="18" charset="0"/>
                <a:ea typeface="Droid Sans Fallback"/>
                <a:cs typeface="Mangal" panose="02040503050203030202" pitchFamily="18" charset="0"/>
              </a:rPr>
              <a:t>Benkerzaz,Youssef</a:t>
            </a:r>
            <a:r>
              <a:rPr lang="en-IN" sz="1400" i="1" kern="50" dirty="0">
                <a:effectLst/>
                <a:latin typeface="Times New Roman" panose="02020603050405020304" pitchFamily="18" charset="0"/>
                <a:ea typeface="Droid Sans Fallback"/>
                <a:cs typeface="Mangal" panose="02040503050203030202" pitchFamily="18" charset="0"/>
              </a:rPr>
              <a:t> </a:t>
            </a:r>
            <a:r>
              <a:rPr lang="en-IN" sz="1400" i="1" kern="50" dirty="0" err="1">
                <a:effectLst/>
                <a:latin typeface="Times New Roman" panose="02020603050405020304" pitchFamily="18" charset="0"/>
                <a:ea typeface="Droid Sans Fallback"/>
                <a:cs typeface="Mangal" panose="02040503050203030202" pitchFamily="18" charset="0"/>
              </a:rPr>
              <a:t>Elmir</a:t>
            </a:r>
            <a:r>
              <a:rPr lang="en-IN" sz="1400" i="1" kern="50" dirty="0">
                <a:effectLst/>
                <a:latin typeface="Times New Roman" panose="02020603050405020304" pitchFamily="18" charset="0"/>
                <a:ea typeface="Droid Sans Fallback"/>
                <a:cs typeface="Mangal" panose="02040503050203030202" pitchFamily="18" charset="0"/>
              </a:rPr>
              <a:t>, </a:t>
            </a:r>
            <a:r>
              <a:rPr lang="en-IN" sz="1400" i="1" kern="50" dirty="0" err="1">
                <a:effectLst/>
                <a:latin typeface="Times New Roman" panose="02020603050405020304" pitchFamily="18" charset="0"/>
                <a:ea typeface="Droid Sans Fallback"/>
                <a:cs typeface="Mangal" panose="02040503050203030202" pitchFamily="18" charset="0"/>
              </a:rPr>
              <a:t>Abdeslem</a:t>
            </a:r>
            <a:r>
              <a:rPr lang="en-IN" sz="1400" i="1" kern="50" dirty="0">
                <a:effectLst/>
                <a:latin typeface="Times New Roman" panose="02020603050405020304" pitchFamily="18" charset="0"/>
                <a:ea typeface="Droid Sans Fallback"/>
                <a:cs typeface="Mangal" panose="02040503050203030202" pitchFamily="18" charset="0"/>
              </a:rPr>
              <a:t> </a:t>
            </a:r>
            <a:r>
              <a:rPr lang="en-IN" sz="1400" i="1" kern="50" dirty="0" err="1">
                <a:effectLst/>
                <a:latin typeface="Times New Roman" panose="02020603050405020304" pitchFamily="18" charset="0"/>
                <a:ea typeface="Droid Sans Fallback"/>
                <a:cs typeface="Mangal" panose="02040503050203030202" pitchFamily="18" charset="0"/>
              </a:rPr>
              <a:t>Dennai</a:t>
            </a:r>
            <a:r>
              <a:rPr lang="en-IN" sz="1400" i="1" kern="50" dirty="0">
                <a:effectLst/>
                <a:latin typeface="Times New Roman" panose="02020603050405020304" pitchFamily="18" charset="0"/>
                <a:ea typeface="Droid Sans Fallback"/>
                <a:cs typeface="Mangal" panose="02040503050203030202" pitchFamily="18" charset="0"/>
              </a:rPr>
              <a:t>  </a:t>
            </a:r>
            <a:endParaRPr lang="en-IN" sz="1400" kern="50" dirty="0">
              <a:effectLst/>
              <a:latin typeface="Liberation Serif"/>
              <a:ea typeface="Droid Sans Fallback"/>
              <a:cs typeface="Mangal" panose="02040503050203030202" pitchFamily="18" charset="0"/>
            </a:endParaRPr>
          </a:p>
          <a:p>
            <a:pPr marL="495300"/>
            <a:r>
              <a:rPr lang="en-IN" sz="1400" b="1" kern="50" dirty="0">
                <a:effectLst/>
                <a:latin typeface="Times New Roman" panose="02020603050405020304" pitchFamily="18" charset="0"/>
                <a:ea typeface="Droid Sans Fallback"/>
                <a:cs typeface="FreeSans"/>
              </a:rPr>
              <a:t> </a:t>
            </a:r>
            <a:endParaRPr lang="en-IN" sz="1400" kern="50" dirty="0">
              <a:effectLst/>
              <a:latin typeface="Liberation Serif"/>
              <a:ea typeface="Droid Sans Fallback"/>
              <a:cs typeface="FreeSans"/>
            </a:endParaRPr>
          </a:p>
          <a:p>
            <a:pPr marL="342900" lvl="0" indent="-342900">
              <a:buFont typeface="Symbol" panose="05050102010706020507" pitchFamily="18" charset="2"/>
              <a:buChar char=""/>
            </a:pPr>
            <a:r>
              <a:rPr lang="en-IN" sz="1400" kern="50" dirty="0">
                <a:effectLst/>
                <a:latin typeface="Times New Roman" panose="02020603050405020304" pitchFamily="18" charset="0"/>
                <a:ea typeface="Droid Sans Fallback"/>
                <a:cs typeface="FreeSans"/>
              </a:rPr>
              <a:t>Automatic Identification of Stop Words.</a:t>
            </a:r>
            <a:endParaRPr lang="en-IN" sz="1400" kern="50" dirty="0">
              <a:effectLst/>
              <a:latin typeface="Liberation Serif"/>
              <a:ea typeface="Droid Sans Fallback"/>
              <a:cs typeface="FreeSans"/>
            </a:endParaRPr>
          </a:p>
          <a:p>
            <a:pPr marL="266700"/>
            <a:r>
              <a:rPr lang="en-IN" sz="1400" i="1" kern="50" dirty="0">
                <a:effectLst/>
                <a:latin typeface="Times New Roman" panose="02020603050405020304" pitchFamily="18" charset="0"/>
                <a:ea typeface="Droid Sans Fallback"/>
                <a:cs typeface="FreeSans"/>
              </a:rPr>
              <a:t>    W John Wilbur, Karl </a:t>
            </a:r>
            <a:r>
              <a:rPr lang="en-IN" sz="1400" i="1" kern="50" dirty="0" err="1">
                <a:effectLst/>
                <a:latin typeface="Times New Roman" panose="02020603050405020304" pitchFamily="18" charset="0"/>
                <a:ea typeface="Droid Sans Fallback"/>
                <a:cs typeface="FreeSans"/>
              </a:rPr>
              <a:t>Sirotkin</a:t>
            </a:r>
            <a:endParaRPr lang="en-IN" sz="1400" kern="50" dirty="0">
              <a:effectLst/>
              <a:latin typeface="Liberation Serif"/>
              <a:ea typeface="Droid Sans Fallback"/>
              <a:cs typeface="FreeSans"/>
            </a:endParaRPr>
          </a:p>
          <a:p>
            <a:r>
              <a:rPr lang="en-IN" sz="1400" b="1" kern="50" dirty="0">
                <a:effectLst/>
                <a:latin typeface="Times New Roman" panose="02020603050405020304" pitchFamily="18" charset="0"/>
                <a:ea typeface="Droid Sans Fallback"/>
                <a:cs typeface="FreeSans"/>
              </a:rPr>
              <a:t> </a:t>
            </a:r>
            <a:endParaRPr lang="en-IN" sz="1400" kern="50" dirty="0">
              <a:effectLst/>
              <a:latin typeface="Liberation Serif"/>
              <a:ea typeface="Droid Sans Fallback"/>
              <a:cs typeface="FreeSans"/>
            </a:endParaRPr>
          </a:p>
          <a:p>
            <a:pPr marL="342900" lvl="0" indent="-342900">
              <a:buFont typeface="Symbol" panose="05050102010706020507" pitchFamily="18" charset="2"/>
              <a:buChar char=""/>
            </a:pPr>
            <a:r>
              <a:rPr lang="en-IN" sz="1400" kern="0" dirty="0">
                <a:effectLst/>
                <a:latin typeface="Times New Roman" panose="02020603050405020304" pitchFamily="18" charset="0"/>
                <a:ea typeface="Times New Roman" panose="02020603050405020304" pitchFamily="18" charset="0"/>
                <a:cs typeface="FreeSans"/>
              </a:rPr>
              <a:t>Deep Variational Filter Learning Models for Speech Recognition</a:t>
            </a:r>
            <a:endParaRPr lang="en-IN" sz="1400" kern="50" dirty="0">
              <a:effectLst/>
              <a:latin typeface="Liberation Serif"/>
              <a:ea typeface="Droid Sans Fallback"/>
              <a:cs typeface="FreeSans"/>
            </a:endParaRPr>
          </a:p>
          <a:p>
            <a:pPr marL="457200"/>
            <a:r>
              <a:rPr lang="en-IN" sz="1400" i="1" kern="0" dirty="0" err="1">
                <a:effectLst/>
                <a:latin typeface="Times New Roman" panose="02020603050405020304" pitchFamily="18" charset="0"/>
                <a:ea typeface="Times New Roman" panose="02020603050405020304" pitchFamily="18" charset="0"/>
                <a:cs typeface="Mangal" panose="02040503050203030202" pitchFamily="18" charset="0"/>
              </a:rPr>
              <a:t>Purvi</a:t>
            </a:r>
            <a:r>
              <a:rPr lang="en-IN" sz="1400" i="1" kern="0" dirty="0">
                <a:effectLst/>
                <a:latin typeface="Times New Roman" panose="02020603050405020304" pitchFamily="18" charset="0"/>
                <a:ea typeface="Times New Roman" panose="02020603050405020304" pitchFamily="18" charset="0"/>
                <a:cs typeface="Mangal" panose="02040503050203030202" pitchFamily="18" charset="0"/>
              </a:rPr>
              <a:t> Agrawal, Sriram Ganapathy</a:t>
            </a:r>
            <a:endParaRPr lang="en-IN" sz="1400" kern="50" dirty="0">
              <a:effectLst/>
              <a:latin typeface="Liberation Serif"/>
              <a:ea typeface="Droid Sans Fallback"/>
              <a:cs typeface="Mangal" panose="02040503050203030202" pitchFamily="18" charset="0"/>
            </a:endParaRPr>
          </a:p>
          <a:p>
            <a:pPr marL="495300"/>
            <a:r>
              <a:rPr lang="en-IN" sz="1400" b="1" kern="50" dirty="0">
                <a:effectLst/>
                <a:latin typeface="Times New Roman" panose="02020603050405020304" pitchFamily="18" charset="0"/>
                <a:ea typeface="Droid Sans Fallback"/>
                <a:cs typeface="FreeSans"/>
              </a:rPr>
              <a:t> </a:t>
            </a:r>
            <a:endParaRPr lang="en-IN" sz="1400" kern="50" dirty="0">
              <a:effectLst/>
              <a:latin typeface="Liberation Serif"/>
              <a:ea typeface="Droid Sans Fallback"/>
              <a:cs typeface="FreeSans"/>
            </a:endParaRPr>
          </a:p>
          <a:p>
            <a:pPr marL="342900" lvl="0" indent="-342900">
              <a:buFont typeface="Symbol" panose="05050102010706020507" pitchFamily="18" charset="2"/>
              <a:buChar char=""/>
            </a:pPr>
            <a:r>
              <a:rPr lang="en-IN" sz="1400" kern="0" dirty="0">
                <a:effectLst/>
                <a:latin typeface="Times New Roman" panose="02020603050405020304" pitchFamily="18" charset="0"/>
                <a:ea typeface="Times New Roman" panose="02020603050405020304" pitchFamily="18" charset="0"/>
                <a:cs typeface="FreeSans"/>
              </a:rPr>
              <a:t>Unifying Speech Recognition and Generation with Machine Speech Chain</a:t>
            </a:r>
            <a:endParaRPr lang="en-IN" sz="1400" kern="50" dirty="0">
              <a:effectLst/>
              <a:latin typeface="Liberation Serif"/>
              <a:ea typeface="Droid Sans Fallback"/>
              <a:cs typeface="FreeSans"/>
            </a:endParaRPr>
          </a:p>
          <a:p>
            <a:pPr marL="495300"/>
            <a:r>
              <a:rPr lang="en-IN" sz="1400" i="1" kern="0" dirty="0">
                <a:effectLst/>
                <a:latin typeface="Times New Roman" panose="02020603050405020304" pitchFamily="18" charset="0"/>
                <a:ea typeface="Times New Roman" panose="02020603050405020304" pitchFamily="18" charset="0"/>
                <a:cs typeface="FreeSans"/>
              </a:rPr>
              <a:t>Andros </a:t>
            </a:r>
            <a:r>
              <a:rPr lang="en-IN" sz="1400" i="1" kern="0" dirty="0" err="1">
                <a:effectLst/>
                <a:latin typeface="Times New Roman" panose="02020603050405020304" pitchFamily="18" charset="0"/>
                <a:ea typeface="Times New Roman" panose="02020603050405020304" pitchFamily="18" charset="0"/>
                <a:cs typeface="FreeSans"/>
              </a:rPr>
              <a:t>Tjandra</a:t>
            </a:r>
            <a:r>
              <a:rPr lang="en-IN" sz="1400" i="1" kern="0" dirty="0">
                <a:effectLst/>
                <a:latin typeface="Times New Roman" panose="02020603050405020304" pitchFamily="18" charset="0"/>
                <a:ea typeface="Times New Roman" panose="02020603050405020304" pitchFamily="18" charset="0"/>
                <a:cs typeface="FreeSans"/>
              </a:rPr>
              <a:t>,</a:t>
            </a:r>
            <a:r>
              <a:rPr lang="en-IN" sz="900" i="1" kern="0" dirty="0">
                <a:effectLst/>
                <a:latin typeface="Times New Roman" panose="02020603050405020304" pitchFamily="18" charset="0"/>
                <a:ea typeface="Times New Roman" panose="02020603050405020304" pitchFamily="18" charset="0"/>
                <a:cs typeface="FreeSans"/>
              </a:rPr>
              <a:t>, </a:t>
            </a:r>
            <a:r>
              <a:rPr lang="en-IN" sz="1400" i="1" kern="0" dirty="0" err="1">
                <a:effectLst/>
                <a:latin typeface="Times New Roman" panose="02020603050405020304" pitchFamily="18" charset="0"/>
                <a:ea typeface="Times New Roman" panose="02020603050405020304" pitchFamily="18" charset="0"/>
                <a:cs typeface="FreeSans"/>
              </a:rPr>
              <a:t>Sakriani</a:t>
            </a:r>
            <a:r>
              <a:rPr lang="en-IN" sz="1400" i="1" kern="0" dirty="0">
                <a:effectLst/>
                <a:latin typeface="Times New Roman" panose="02020603050405020304" pitchFamily="18" charset="0"/>
                <a:ea typeface="Times New Roman" panose="02020603050405020304" pitchFamily="18" charset="0"/>
                <a:cs typeface="FreeSans"/>
              </a:rPr>
              <a:t> Sakti</a:t>
            </a:r>
            <a:r>
              <a:rPr lang="en-IN" sz="900" i="1" kern="0" dirty="0">
                <a:effectLst/>
                <a:latin typeface="Times New Roman" panose="02020603050405020304" pitchFamily="18" charset="0"/>
                <a:ea typeface="Times New Roman" panose="02020603050405020304" pitchFamily="18" charset="0"/>
                <a:cs typeface="FreeSans"/>
              </a:rPr>
              <a:t>,  </a:t>
            </a:r>
            <a:r>
              <a:rPr lang="en-IN" sz="1400" i="1" kern="0" dirty="0">
                <a:effectLst/>
                <a:latin typeface="Times New Roman" panose="02020603050405020304" pitchFamily="18" charset="0"/>
                <a:ea typeface="Times New Roman" panose="02020603050405020304" pitchFamily="18" charset="0"/>
                <a:cs typeface="FreeSans"/>
              </a:rPr>
              <a:t>Satoshi Nakamura</a:t>
            </a:r>
            <a:endParaRPr lang="en-IN" sz="1400" kern="50" dirty="0">
              <a:effectLst/>
              <a:latin typeface="Liberation Serif"/>
              <a:ea typeface="Droid Sans Fallback"/>
              <a:cs typeface="FreeSans"/>
            </a:endParaRPr>
          </a:p>
        </p:txBody>
      </p:sp>
    </p:spTree>
    <p:extLst>
      <p:ext uri="{BB962C8B-B14F-4D97-AF65-F5344CB8AC3E}">
        <p14:creationId xmlns:p14="http://schemas.microsoft.com/office/powerpoint/2010/main" val="607791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GB">
                <a:solidFill>
                  <a:schemeClr val="tx1"/>
                </a:solidFill>
                <a:latin typeface="Times New Roman" panose="02020603050405020304" pitchFamily="18" charset="0"/>
                <a:ea typeface="NotoSans-Regular"/>
                <a:cs typeface="Times New Roman" panose="02020603050405020304" pitchFamily="18" charset="0"/>
              </a:rPr>
              <a:t>Building </a:t>
            </a:r>
            <a:r>
              <a:rPr lang="en-IN" sz="1800" kern="0">
                <a:solidFill>
                  <a:schemeClr val="tx1"/>
                </a:solidFill>
                <a:effectLst/>
                <a:latin typeface="Times New Roman" panose="02020603050405020304" pitchFamily="18" charset="0"/>
                <a:ea typeface="NotoSans-Regular"/>
                <a:cs typeface="Times New Roman" panose="02020603050405020304" pitchFamily="18" charset="0"/>
              </a:rPr>
              <a:t>an </a:t>
            </a:r>
            <a:r>
              <a:rPr lang="en-IN" sz="1800" kern="0" dirty="0">
                <a:solidFill>
                  <a:schemeClr val="tx1"/>
                </a:solidFill>
                <a:effectLst/>
                <a:latin typeface="Times New Roman" panose="02020603050405020304" pitchFamily="18" charset="0"/>
                <a:ea typeface="NotoSans-Regular"/>
                <a:cs typeface="Times New Roman" panose="02020603050405020304" pitchFamily="18" charset="0"/>
              </a:rPr>
              <a:t>assistive technology tool capable of assisting programmers</a:t>
            </a: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114300" indent="0">
              <a:buNone/>
            </a:pPr>
            <a:r>
              <a:rPr lang="en-IN" sz="1800" kern="0" dirty="0">
                <a:solidFill>
                  <a:schemeClr val="tx1"/>
                </a:solidFill>
                <a:effectLst/>
                <a:latin typeface="Times New Roman" panose="02020603050405020304" pitchFamily="18" charset="0"/>
                <a:ea typeface="NotoSans-Regular"/>
                <a:cs typeface="Times New Roman" panose="02020603050405020304" pitchFamily="18" charset="0"/>
              </a:rPr>
              <a:t>to program in JavaScript using their voice.</a:t>
            </a: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Motivation:</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IN" sz="1800" kern="0" dirty="0">
                <a:solidFill>
                  <a:schemeClr val="tx1"/>
                </a:solidFill>
                <a:effectLst/>
                <a:latin typeface="Times New Roman" panose="02020603050405020304" pitchFamily="18" charset="0"/>
                <a:ea typeface="NotoSans-Regular"/>
                <a:cs typeface="Times New Roman" panose="02020603050405020304" pitchFamily="18" charset="0"/>
              </a:rPr>
              <a:t>Repetitive strain injury (RSI) is a syndrome that affects thousands of professionals around the world every year, among these professionals are programmers, professionals who tend to make extensive use of their hands in carrying out their tasks and that is why more susceptible to RSI. Programmers affected by this syndrome have great difficulty in using their hands and consequently great difficulty in carrying out their main activity: programming, a historically text-based activity that requires extensive use of the hands. </a:t>
            </a: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114300" indent="0">
              <a:buNone/>
            </a:pPr>
            <a:r>
              <a:rPr lang="en-IN" sz="1800" kern="0" dirty="0">
                <a:solidFill>
                  <a:schemeClr val="tx1"/>
                </a:solidFill>
                <a:effectLst/>
                <a:latin typeface="Times New Roman" panose="02020603050405020304" pitchFamily="18" charset="0"/>
                <a:ea typeface="NotoSans-Regular"/>
                <a:cs typeface="Times New Roman" panose="02020603050405020304" pitchFamily="18" charset="0"/>
              </a:rPr>
              <a:t>That said, we come to the central theme of this work: the </a:t>
            </a:r>
            <a:r>
              <a:rPr lang="en-GB" dirty="0">
                <a:solidFill>
                  <a:schemeClr val="tx1"/>
                </a:solidFill>
                <a:latin typeface="Times New Roman" panose="02020603050405020304" pitchFamily="18" charset="0"/>
                <a:ea typeface="NotoSans-Regular"/>
                <a:cs typeface="Times New Roman" panose="02020603050405020304" pitchFamily="18" charset="0"/>
              </a:rPr>
              <a:t>building</a:t>
            </a:r>
            <a:r>
              <a:rPr lang="en-IN" sz="1800" kern="0" dirty="0">
                <a:solidFill>
                  <a:schemeClr val="tx1"/>
                </a:solidFill>
                <a:effectLst/>
                <a:latin typeface="Times New Roman" panose="02020603050405020304" pitchFamily="18" charset="0"/>
                <a:ea typeface="NotoSans-Regular"/>
                <a:cs typeface="Times New Roman" panose="02020603050405020304" pitchFamily="18" charset="0"/>
              </a:rPr>
              <a:t> an assistive technology tool capable of helping programmers to program in the JavaScript language using their voice. </a:t>
            </a: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Goals of the Project:</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IN" sz="1800" kern="0" dirty="0">
                <a:solidFill>
                  <a:schemeClr val="tx1"/>
                </a:solidFill>
                <a:effectLst/>
                <a:latin typeface="Times New Roman" panose="02020603050405020304" pitchFamily="18" charset="0"/>
                <a:ea typeface="NotoSans-Regular"/>
                <a:cs typeface="Times New Roman" panose="02020603050405020304" pitchFamily="18" charset="0"/>
              </a:rPr>
              <a:t>The tool</a:t>
            </a:r>
            <a:r>
              <a:rPr lang="en-IN" kern="50" dirty="0">
                <a:solidFill>
                  <a:schemeClr val="tx1"/>
                </a:solidFill>
                <a:latin typeface="Times New Roman" panose="02020603050405020304" pitchFamily="18" charset="0"/>
                <a:ea typeface="NotoSans-Regular"/>
                <a:cs typeface="Times New Roman" panose="02020603050405020304" pitchFamily="18" charset="0"/>
              </a:rPr>
              <a:t> </a:t>
            </a:r>
            <a:r>
              <a:rPr lang="en-IN" sz="1800" kern="0" dirty="0">
                <a:solidFill>
                  <a:schemeClr val="tx1"/>
                </a:solidFill>
                <a:effectLst/>
                <a:latin typeface="Times New Roman" panose="02020603050405020304" pitchFamily="18" charset="0"/>
                <a:ea typeface="NotoSans-Regular"/>
                <a:cs typeface="Times New Roman" panose="02020603050405020304" pitchFamily="18" charset="0"/>
              </a:rPr>
              <a:t>aims to enable programmers to program without using their hands, using only voice commands, parse sentences belonging to a given grammar using stack automata, how to connect and control code editors using UI automation tools, the process of creating a code editor extension Visual Studio Code and the creation of a cross-platform application using ReactJS and the Electron framework.</a:t>
            </a: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spTree>
    <p:extLst>
      <p:ext uri="{BB962C8B-B14F-4D97-AF65-F5344CB8AC3E}">
        <p14:creationId xmlns:p14="http://schemas.microsoft.com/office/powerpoint/2010/main" val="4007390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Objective of the Project:</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r>
              <a:rPr lang="en-US" dirty="0">
                <a:solidFill>
                  <a:schemeClr val="dk1"/>
                </a:solidFill>
              </a:rPr>
              <a:t>To use voice commands for programming and avoid Repetitive Strain Injury (RSI) among programmers.</a:t>
            </a:r>
            <a:endParaRPr dirty="0">
              <a:solidFill>
                <a:schemeClr val="dk1"/>
              </a:solidFill>
            </a:endParaRPr>
          </a:p>
        </p:txBody>
      </p:sp>
    </p:spTree>
    <p:extLst>
      <p:ext uri="{BB962C8B-B14F-4D97-AF65-F5344CB8AC3E}">
        <p14:creationId xmlns:p14="http://schemas.microsoft.com/office/powerpoint/2010/main" val="4024702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Literature Survey:</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017725"/>
            <a:ext cx="8520600" cy="3551150"/>
          </a:xfrm>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graphicFrame>
        <p:nvGraphicFramePr>
          <p:cNvPr id="2" name="Table 2">
            <a:extLst>
              <a:ext uri="{FF2B5EF4-FFF2-40B4-BE49-F238E27FC236}">
                <a16:creationId xmlns:a16="http://schemas.microsoft.com/office/drawing/2014/main" id="{8661C1BE-636C-408E-9849-6CD1395EBD03}"/>
              </a:ext>
            </a:extLst>
          </p:cNvPr>
          <p:cNvGraphicFramePr>
            <a:graphicFrameLocks noGrp="1"/>
          </p:cNvGraphicFramePr>
          <p:nvPr>
            <p:extLst>
              <p:ext uri="{D42A27DB-BD31-4B8C-83A1-F6EECF244321}">
                <p14:modId xmlns:p14="http://schemas.microsoft.com/office/powerpoint/2010/main" val="686503248"/>
              </p:ext>
            </p:extLst>
          </p:nvPr>
        </p:nvGraphicFramePr>
        <p:xfrm>
          <a:off x="311699" y="1017726"/>
          <a:ext cx="8520599" cy="4014239"/>
        </p:xfrm>
        <a:graphic>
          <a:graphicData uri="http://schemas.openxmlformats.org/drawingml/2006/table">
            <a:tbl>
              <a:tblPr firstRow="1" bandRow="1">
                <a:tableStyleId>{5940675A-B579-460E-94D1-54222C63F5DA}</a:tableStyleId>
              </a:tblPr>
              <a:tblGrid>
                <a:gridCol w="467234">
                  <a:extLst>
                    <a:ext uri="{9D8B030D-6E8A-4147-A177-3AD203B41FA5}">
                      <a16:colId xmlns:a16="http://schemas.microsoft.com/office/drawing/2014/main" val="3953751707"/>
                    </a:ext>
                  </a:extLst>
                </a:gridCol>
                <a:gridCol w="2427111">
                  <a:extLst>
                    <a:ext uri="{9D8B030D-6E8A-4147-A177-3AD203B41FA5}">
                      <a16:colId xmlns:a16="http://schemas.microsoft.com/office/drawing/2014/main" val="719777653"/>
                    </a:ext>
                  </a:extLst>
                </a:gridCol>
                <a:gridCol w="1444978">
                  <a:extLst>
                    <a:ext uri="{9D8B030D-6E8A-4147-A177-3AD203B41FA5}">
                      <a16:colId xmlns:a16="http://schemas.microsoft.com/office/drawing/2014/main" val="2643297183"/>
                    </a:ext>
                  </a:extLst>
                </a:gridCol>
                <a:gridCol w="2235200">
                  <a:extLst>
                    <a:ext uri="{9D8B030D-6E8A-4147-A177-3AD203B41FA5}">
                      <a16:colId xmlns:a16="http://schemas.microsoft.com/office/drawing/2014/main" val="1661948010"/>
                    </a:ext>
                  </a:extLst>
                </a:gridCol>
                <a:gridCol w="1946076">
                  <a:extLst>
                    <a:ext uri="{9D8B030D-6E8A-4147-A177-3AD203B41FA5}">
                      <a16:colId xmlns:a16="http://schemas.microsoft.com/office/drawing/2014/main" val="3109955220"/>
                    </a:ext>
                  </a:extLst>
                </a:gridCol>
              </a:tblGrid>
              <a:tr h="498463">
                <a:tc>
                  <a:txBody>
                    <a:bodyPr/>
                    <a:lstStyle/>
                    <a:p>
                      <a:r>
                        <a:rPr lang="en-IN" sz="1400" dirty="0"/>
                        <a:t>Sr No.</a:t>
                      </a:r>
                    </a:p>
                  </a:txBody>
                  <a:tcPr/>
                </a:tc>
                <a:tc>
                  <a:txBody>
                    <a:bodyPr/>
                    <a:lstStyle/>
                    <a:p>
                      <a:r>
                        <a:rPr lang="en-IN" sz="1400" dirty="0"/>
                        <a:t>Title</a:t>
                      </a:r>
                    </a:p>
                  </a:txBody>
                  <a:tcPr/>
                </a:tc>
                <a:tc>
                  <a:txBody>
                    <a:bodyPr/>
                    <a:lstStyle/>
                    <a:p>
                      <a:r>
                        <a:rPr lang="en-IN" sz="1400" dirty="0"/>
                        <a:t>Author</a:t>
                      </a:r>
                    </a:p>
                  </a:txBody>
                  <a:tcPr/>
                </a:tc>
                <a:tc>
                  <a:txBody>
                    <a:bodyPr/>
                    <a:lstStyle/>
                    <a:p>
                      <a:r>
                        <a:rPr lang="en-IN" sz="1400" dirty="0"/>
                        <a:t>Advantages</a:t>
                      </a:r>
                    </a:p>
                  </a:txBody>
                  <a:tcPr/>
                </a:tc>
                <a:tc>
                  <a:txBody>
                    <a:bodyPr/>
                    <a:lstStyle/>
                    <a:p>
                      <a:r>
                        <a:rPr lang="en-IN" sz="1400" dirty="0"/>
                        <a:t>Disadvantages</a:t>
                      </a:r>
                    </a:p>
                  </a:txBody>
                  <a:tcPr/>
                </a:tc>
                <a:extLst>
                  <a:ext uri="{0D108BD9-81ED-4DB2-BD59-A6C34878D82A}">
                    <a16:rowId xmlns:a16="http://schemas.microsoft.com/office/drawing/2014/main" val="1367528614"/>
                  </a:ext>
                </a:extLst>
              </a:tr>
              <a:tr h="1847245">
                <a:tc>
                  <a:txBody>
                    <a:bodyPr/>
                    <a:lstStyle/>
                    <a:p>
                      <a:r>
                        <a:rPr lang="en-IN" sz="1200" dirty="0">
                          <a:latin typeface="Times New Roman" panose="02020603050405020304" pitchFamily="18" charset="0"/>
                          <a:cs typeface="Times New Roman" panose="02020603050405020304" pitchFamily="18" charset="0"/>
                        </a:rPr>
                        <a:t>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Times New Roman" panose="02020603050405020304" pitchFamily="18" charset="0"/>
                          <a:cs typeface="Times New Roman" panose="02020603050405020304" pitchFamily="18" charset="0"/>
                        </a:rPr>
                        <a:t>Repetitive Strain Injury among Computer Users: A case study in telecommunication company.</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Times New Roman" panose="02020603050405020304" pitchFamily="18" charset="0"/>
                          <a:cs typeface="Times New Roman" panose="02020603050405020304" pitchFamily="18" charset="0"/>
                        </a:rPr>
                        <a:t>Nurul Huda Baba, Dian </a:t>
                      </a:r>
                      <a:r>
                        <a:rPr lang="en-IN" sz="1200" dirty="0" err="1">
                          <a:latin typeface="Times New Roman" panose="02020603050405020304" pitchFamily="18" charset="0"/>
                          <a:cs typeface="Times New Roman" panose="02020603050405020304" pitchFamily="18" charset="0"/>
                        </a:rPr>
                        <a:t>Daruis</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Paper defines what Repetitive Strain Injury is and causes of RSI. It helps us understand the root of RSI and the people who are most likely to get affected by it. </a:t>
                      </a:r>
                    </a:p>
                  </a:txBody>
                  <a:tcPr/>
                </a:tc>
                <a:tc>
                  <a:txBody>
                    <a:bodyPr/>
                    <a:lstStyle/>
                    <a:p>
                      <a:r>
                        <a:rPr lang="en-IN" sz="1200" dirty="0">
                          <a:latin typeface="Times New Roman" panose="02020603050405020304" pitchFamily="18" charset="0"/>
                          <a:cs typeface="Times New Roman" panose="02020603050405020304" pitchFamily="18" charset="0"/>
                        </a:rPr>
                        <a:t>The measures to be taken by the people to avoid RSI are not given clearly. Along with this, the survey is conducted on a small group of people due to which there are chances the </a:t>
                      </a:r>
                      <a:r>
                        <a:rPr lang="en-IN" sz="1200" dirty="0" err="1">
                          <a:latin typeface="Times New Roman" panose="02020603050405020304" pitchFamily="18" charset="0"/>
                          <a:cs typeface="Times New Roman" panose="02020603050405020304" pitchFamily="18" charset="0"/>
                        </a:rPr>
                        <a:t>the</a:t>
                      </a:r>
                      <a:r>
                        <a:rPr lang="en-IN" sz="1200" dirty="0">
                          <a:latin typeface="Times New Roman" panose="02020603050405020304" pitchFamily="18" charset="0"/>
                          <a:cs typeface="Times New Roman" panose="02020603050405020304" pitchFamily="18" charset="0"/>
                        </a:rPr>
                        <a:t> results may vary more.</a:t>
                      </a:r>
                    </a:p>
                  </a:txBody>
                  <a:tcPr/>
                </a:tc>
                <a:extLst>
                  <a:ext uri="{0D108BD9-81ED-4DB2-BD59-A6C34878D82A}">
                    <a16:rowId xmlns:a16="http://schemas.microsoft.com/office/drawing/2014/main" val="744598684"/>
                  </a:ext>
                </a:extLst>
              </a:tr>
              <a:tr h="1648834">
                <a:tc>
                  <a:txBody>
                    <a:bodyPr/>
                    <a:lstStyle/>
                    <a:p>
                      <a:r>
                        <a:rPr lang="en-IN" sz="1200" dirty="0">
                          <a:latin typeface="Times New Roman" panose="02020603050405020304" pitchFamily="18" charset="0"/>
                          <a:cs typeface="Times New Roman" panose="02020603050405020304" pitchFamily="18" charset="0"/>
                        </a:rPr>
                        <a:t>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Times New Roman" panose="02020603050405020304" pitchFamily="18" charset="0"/>
                          <a:cs typeface="Times New Roman" panose="02020603050405020304" pitchFamily="18" charset="0"/>
                        </a:rPr>
                        <a:t>A Study on Automatic Speech Recognition</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err="1">
                          <a:latin typeface="Times New Roman" panose="02020603050405020304" pitchFamily="18" charset="0"/>
                          <a:cs typeface="Times New Roman" panose="02020603050405020304" pitchFamily="18" charset="0"/>
                        </a:rPr>
                        <a:t>Saliha</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Benkerzaz</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Abdeslem</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Dennai</a:t>
                      </a:r>
                      <a:r>
                        <a:rPr lang="en-IN" sz="1200" dirty="0">
                          <a:latin typeface="Times New Roman" panose="02020603050405020304" pitchFamily="18" charset="0"/>
                          <a:cs typeface="Times New Roman" panose="02020603050405020304" pitchFamily="18" charset="0"/>
                        </a:rPr>
                        <a:t>, Youssef </a:t>
                      </a:r>
                      <a:r>
                        <a:rPr lang="en-IN" sz="1200" dirty="0" err="1">
                          <a:latin typeface="Times New Roman" panose="02020603050405020304" pitchFamily="18" charset="0"/>
                          <a:cs typeface="Times New Roman" panose="02020603050405020304" pitchFamily="18" charset="0"/>
                        </a:rPr>
                        <a:t>Elmir</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The paper gives an overview of the main definitions of Automatic Speech </a:t>
                      </a:r>
                      <a:r>
                        <a:rPr lang="en-IN" sz="12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Recognition. The authors have discussed about the speaker dependence systems, architecture and working of ASR.</a:t>
                      </a:r>
                      <a:endParaRPr lang="en-IN" sz="1200" i="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An in depth study of Language model, acoustic model and pronunciation model is missing.</a:t>
                      </a:r>
                    </a:p>
                  </a:txBody>
                  <a:tcPr/>
                </a:tc>
                <a:extLst>
                  <a:ext uri="{0D108BD9-81ED-4DB2-BD59-A6C34878D82A}">
                    <a16:rowId xmlns:a16="http://schemas.microsoft.com/office/drawing/2014/main" val="3372957555"/>
                  </a:ext>
                </a:extLst>
              </a:tr>
            </a:tbl>
          </a:graphicData>
        </a:graphic>
      </p:graphicFrame>
    </p:spTree>
    <p:extLst>
      <p:ext uri="{BB962C8B-B14F-4D97-AF65-F5344CB8AC3E}">
        <p14:creationId xmlns:p14="http://schemas.microsoft.com/office/powerpoint/2010/main" val="2708382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flipH="1" flipV="1">
            <a:off x="0" y="-237067"/>
            <a:ext cx="9031110" cy="124176"/>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69333"/>
            <a:ext cx="8520600" cy="4399542"/>
          </a:xfrm>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graphicFrame>
        <p:nvGraphicFramePr>
          <p:cNvPr id="2" name="Table 2">
            <a:extLst>
              <a:ext uri="{FF2B5EF4-FFF2-40B4-BE49-F238E27FC236}">
                <a16:creationId xmlns:a16="http://schemas.microsoft.com/office/drawing/2014/main" id="{A5349575-00B6-4F70-AFB6-97F52B27FC17}"/>
              </a:ext>
            </a:extLst>
          </p:cNvPr>
          <p:cNvGraphicFramePr>
            <a:graphicFrameLocks noGrp="1"/>
          </p:cNvGraphicFramePr>
          <p:nvPr>
            <p:extLst>
              <p:ext uri="{D42A27DB-BD31-4B8C-83A1-F6EECF244321}">
                <p14:modId xmlns:p14="http://schemas.microsoft.com/office/powerpoint/2010/main" val="994400472"/>
              </p:ext>
            </p:extLst>
          </p:nvPr>
        </p:nvGraphicFramePr>
        <p:xfrm>
          <a:off x="311700" y="735413"/>
          <a:ext cx="8520600" cy="4206240"/>
        </p:xfrm>
        <a:graphic>
          <a:graphicData uri="http://schemas.openxmlformats.org/drawingml/2006/table">
            <a:tbl>
              <a:tblPr firstRow="1" bandRow="1">
                <a:tableStyleId>{5940675A-B579-460E-94D1-54222C63F5DA}</a:tableStyleId>
              </a:tblPr>
              <a:tblGrid>
                <a:gridCol w="444657">
                  <a:extLst>
                    <a:ext uri="{9D8B030D-6E8A-4147-A177-3AD203B41FA5}">
                      <a16:colId xmlns:a16="http://schemas.microsoft.com/office/drawing/2014/main" val="3240258761"/>
                    </a:ext>
                  </a:extLst>
                </a:gridCol>
                <a:gridCol w="2269066">
                  <a:extLst>
                    <a:ext uri="{9D8B030D-6E8A-4147-A177-3AD203B41FA5}">
                      <a16:colId xmlns:a16="http://schemas.microsoft.com/office/drawing/2014/main" val="3465457028"/>
                    </a:ext>
                  </a:extLst>
                </a:gridCol>
                <a:gridCol w="1467556">
                  <a:extLst>
                    <a:ext uri="{9D8B030D-6E8A-4147-A177-3AD203B41FA5}">
                      <a16:colId xmlns:a16="http://schemas.microsoft.com/office/drawing/2014/main" val="3325984693"/>
                    </a:ext>
                  </a:extLst>
                </a:gridCol>
                <a:gridCol w="2257778">
                  <a:extLst>
                    <a:ext uri="{9D8B030D-6E8A-4147-A177-3AD203B41FA5}">
                      <a16:colId xmlns:a16="http://schemas.microsoft.com/office/drawing/2014/main" val="4238543634"/>
                    </a:ext>
                  </a:extLst>
                </a:gridCol>
                <a:gridCol w="2081543">
                  <a:extLst>
                    <a:ext uri="{9D8B030D-6E8A-4147-A177-3AD203B41FA5}">
                      <a16:colId xmlns:a16="http://schemas.microsoft.com/office/drawing/2014/main" val="4143648118"/>
                    </a:ext>
                  </a:extLst>
                </a:gridCol>
              </a:tblGrid>
              <a:tr h="1347141">
                <a:tc>
                  <a:txBody>
                    <a:bodyPr/>
                    <a:lstStyle/>
                    <a:p>
                      <a:r>
                        <a:rPr lang="en-IN" sz="1200" dirty="0">
                          <a:latin typeface="Times New Roman" panose="02020603050405020304" pitchFamily="18" charset="0"/>
                          <a:cs typeface="Times New Roman" panose="02020603050405020304" pitchFamily="18" charset="0"/>
                        </a:rPr>
                        <a:t>3</a:t>
                      </a:r>
                    </a:p>
                  </a:txBody>
                  <a:tcPr/>
                </a:tc>
                <a:tc>
                  <a:txBody>
                    <a:bodyPr/>
                    <a:lstStyle/>
                    <a:p>
                      <a:r>
                        <a:rPr lang="en-IN" sz="1200" dirty="0">
                          <a:latin typeface="Times New Roman" panose="02020603050405020304" pitchFamily="18" charset="0"/>
                          <a:cs typeface="Times New Roman" panose="02020603050405020304" pitchFamily="18" charset="0"/>
                        </a:rPr>
                        <a:t>Automatic Identification of Stop Words.</a:t>
                      </a:r>
                    </a:p>
                  </a:txBody>
                  <a:tcPr/>
                </a:tc>
                <a:tc>
                  <a:txBody>
                    <a:bodyPr/>
                    <a:lstStyle/>
                    <a:p>
                      <a:r>
                        <a:rPr lang="en-IN" sz="1200" dirty="0">
                          <a:latin typeface="Times New Roman" panose="02020603050405020304" pitchFamily="18" charset="0"/>
                          <a:cs typeface="Times New Roman" panose="02020603050405020304" pitchFamily="18" charset="0"/>
                        </a:rPr>
                        <a:t>W. John Wilbur, Karl </a:t>
                      </a:r>
                      <a:r>
                        <a:rPr lang="en-IN" sz="1200" dirty="0" err="1">
                          <a:latin typeface="Times New Roman" panose="02020603050405020304" pitchFamily="18" charset="0"/>
                          <a:cs typeface="Times New Roman" panose="02020603050405020304" pitchFamily="18" charset="0"/>
                        </a:rPr>
                        <a:t>Sirotkin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This paper presents an automated theory for identification of stop words which are irrelevant to the useful content of a particular document. This paper replace the conventional nearest neighbor method to find such words by a more efficient way of applying cosine similarity of the document-document pair to the vector retrieval model.</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This approach appears limited due to only document-document similarity. So cannot be predicated to be useful for general textual queried documents. More thought needs to be given on which terms are indexed. The application of this theory on general texted queries </a:t>
                      </a:r>
                      <a:r>
                        <a:rPr lang="en-US" sz="1200">
                          <a:latin typeface="Times New Roman" panose="02020603050405020304" pitchFamily="18" charset="0"/>
                          <a:cs typeface="Times New Roman" panose="02020603050405020304" pitchFamily="18" charset="0"/>
                        </a:rPr>
                        <a:t>remains untested.</a:t>
                      </a:r>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4753648"/>
                  </a:ext>
                </a:extLst>
              </a:tr>
              <a:tr h="1347141">
                <a:tc>
                  <a:txBody>
                    <a:bodyPr/>
                    <a:lstStyle/>
                    <a:p>
                      <a:r>
                        <a:rPr lang="en-IN" sz="1200" dirty="0">
                          <a:latin typeface="Times New Roman" panose="02020603050405020304" pitchFamily="18" charset="0"/>
                          <a:cs typeface="Times New Roman" panose="02020603050405020304" pitchFamily="18" charset="0"/>
                        </a:rPr>
                        <a:t>4</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Times New Roman" panose="02020603050405020304" pitchFamily="18" charset="0"/>
                          <a:cs typeface="Times New Roman" panose="02020603050405020304" pitchFamily="18" charset="0"/>
                        </a:rPr>
                        <a:t>Deep Variational Filter Learning Models.</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err="1">
                          <a:latin typeface="Times New Roman" panose="02020603050405020304" pitchFamily="18" charset="0"/>
                          <a:cs typeface="Times New Roman" panose="02020603050405020304" pitchFamily="18" charset="0"/>
                        </a:rPr>
                        <a:t>Purvi</a:t>
                      </a:r>
                      <a:r>
                        <a:rPr lang="en-IN" sz="1200" dirty="0">
                          <a:latin typeface="Times New Roman" panose="02020603050405020304" pitchFamily="18" charset="0"/>
                          <a:cs typeface="Times New Roman" panose="02020603050405020304" pitchFamily="18" charset="0"/>
                        </a:rPr>
                        <a:t> Agarwal, Sriram Ganapathy</a:t>
                      </a: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The proposed </a:t>
                      </a:r>
                      <a:r>
                        <a:rPr lang="en-US" sz="12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method uses an unsupervised data-driven modulation filter</a:t>
                      </a:r>
                    </a:p>
                    <a:p>
                      <a:r>
                        <a:rPr lang="en-US" sz="12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learning approach that preserves the key modulations of speech signal. This is achieved by a deep generative modeling framework to learn modulation filters using convolutional </a:t>
                      </a:r>
                      <a:r>
                        <a:rPr lang="en-IN" sz="12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variational autoencoder.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Using Convolutional Variational Autoencoder can give blurry outputs.</a:t>
                      </a:r>
                    </a:p>
                  </a:txBody>
                  <a:tcPr/>
                </a:tc>
                <a:extLst>
                  <a:ext uri="{0D108BD9-81ED-4DB2-BD59-A6C34878D82A}">
                    <a16:rowId xmlns:a16="http://schemas.microsoft.com/office/drawing/2014/main" val="2747624898"/>
                  </a:ext>
                </a:extLst>
              </a:tr>
            </a:tbl>
          </a:graphicData>
        </a:graphic>
      </p:graphicFrame>
    </p:spTree>
    <p:extLst>
      <p:ext uri="{BB962C8B-B14F-4D97-AF65-F5344CB8AC3E}">
        <p14:creationId xmlns:p14="http://schemas.microsoft.com/office/powerpoint/2010/main" val="1664352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graphicFrame>
        <p:nvGraphicFramePr>
          <p:cNvPr id="2" name="Table 2">
            <a:extLst>
              <a:ext uri="{FF2B5EF4-FFF2-40B4-BE49-F238E27FC236}">
                <a16:creationId xmlns:a16="http://schemas.microsoft.com/office/drawing/2014/main" id="{7F97024E-F4D2-49F6-815C-E3579D952C83}"/>
              </a:ext>
            </a:extLst>
          </p:cNvPr>
          <p:cNvGraphicFramePr>
            <a:graphicFrameLocks noGrp="1"/>
          </p:cNvGraphicFramePr>
          <p:nvPr>
            <p:extLst>
              <p:ext uri="{D42A27DB-BD31-4B8C-83A1-F6EECF244321}">
                <p14:modId xmlns:p14="http://schemas.microsoft.com/office/powerpoint/2010/main" val="2403790499"/>
              </p:ext>
            </p:extLst>
          </p:nvPr>
        </p:nvGraphicFramePr>
        <p:xfrm>
          <a:off x="311700" y="1611630"/>
          <a:ext cx="8520600" cy="1920240"/>
        </p:xfrm>
        <a:graphic>
          <a:graphicData uri="http://schemas.openxmlformats.org/drawingml/2006/table">
            <a:tbl>
              <a:tblPr firstRow="1" bandRow="1">
                <a:tableStyleId>{5940675A-B579-460E-94D1-54222C63F5DA}</a:tableStyleId>
              </a:tblPr>
              <a:tblGrid>
                <a:gridCol w="507007">
                  <a:extLst>
                    <a:ext uri="{9D8B030D-6E8A-4147-A177-3AD203B41FA5}">
                      <a16:colId xmlns:a16="http://schemas.microsoft.com/office/drawing/2014/main" val="2612685768"/>
                    </a:ext>
                  </a:extLst>
                </a:gridCol>
                <a:gridCol w="2073349">
                  <a:extLst>
                    <a:ext uri="{9D8B030D-6E8A-4147-A177-3AD203B41FA5}">
                      <a16:colId xmlns:a16="http://schemas.microsoft.com/office/drawing/2014/main" val="3472730169"/>
                    </a:ext>
                  </a:extLst>
                </a:gridCol>
                <a:gridCol w="1594884">
                  <a:extLst>
                    <a:ext uri="{9D8B030D-6E8A-4147-A177-3AD203B41FA5}">
                      <a16:colId xmlns:a16="http://schemas.microsoft.com/office/drawing/2014/main" val="3622940808"/>
                    </a:ext>
                  </a:extLst>
                </a:gridCol>
                <a:gridCol w="2349795">
                  <a:extLst>
                    <a:ext uri="{9D8B030D-6E8A-4147-A177-3AD203B41FA5}">
                      <a16:colId xmlns:a16="http://schemas.microsoft.com/office/drawing/2014/main" val="2401016856"/>
                    </a:ext>
                  </a:extLst>
                </a:gridCol>
                <a:gridCol w="1995565">
                  <a:extLst>
                    <a:ext uri="{9D8B030D-6E8A-4147-A177-3AD203B41FA5}">
                      <a16:colId xmlns:a16="http://schemas.microsoft.com/office/drawing/2014/main" val="960002740"/>
                    </a:ext>
                  </a:extLst>
                </a:gridCol>
              </a:tblGrid>
              <a:tr h="1661190">
                <a:tc>
                  <a:txBody>
                    <a:bodyPr/>
                    <a:lstStyle/>
                    <a:p>
                      <a:r>
                        <a:rPr lang="en-IN" sz="1200" dirty="0"/>
                        <a:t>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Times New Roman" panose="02020603050405020304" pitchFamily="18" charset="0"/>
                          <a:cs typeface="Times New Roman" panose="02020603050405020304" pitchFamily="18" charset="0"/>
                        </a:rPr>
                        <a:t>Unifying Speech Recognition and Generation with Machine Speech Chain.</a:t>
                      </a:r>
                    </a:p>
                    <a:p>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Times New Roman" panose="02020603050405020304" pitchFamily="18" charset="0"/>
                          <a:cs typeface="Times New Roman" panose="02020603050405020304" pitchFamily="18" charset="0"/>
                        </a:rPr>
                        <a:t>Andros </a:t>
                      </a:r>
                      <a:r>
                        <a:rPr lang="en-IN" sz="1200" dirty="0" err="1">
                          <a:latin typeface="Times New Roman" panose="02020603050405020304" pitchFamily="18" charset="0"/>
                          <a:cs typeface="Times New Roman" panose="02020603050405020304" pitchFamily="18" charset="0"/>
                        </a:rPr>
                        <a:t>Tjandra</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Sakriana</a:t>
                      </a:r>
                      <a:r>
                        <a:rPr lang="en-IN" sz="1200" dirty="0">
                          <a:latin typeface="Times New Roman" panose="02020603050405020304" pitchFamily="18" charset="0"/>
                          <a:cs typeface="Times New Roman" panose="02020603050405020304" pitchFamily="18" charset="0"/>
                        </a:rPr>
                        <a:t> Sakti, Satoshi Nakamura</a:t>
                      </a:r>
                    </a:p>
                    <a:p>
                      <a:endParaRPr lang="en-IN" sz="1200" dirty="0"/>
                    </a:p>
                  </a:txBody>
                  <a:tcPr/>
                </a:tc>
                <a:tc>
                  <a:txBody>
                    <a:bodyPr/>
                    <a:lstStyle/>
                    <a:p>
                      <a:r>
                        <a:rPr lang="en-US" sz="12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Paper proposes a closed-loop between ASR and TTS model to construct a machine speech chain mechanism. By using similar sequence-to-sequence </a:t>
                      </a:r>
                      <a:r>
                        <a:rPr lang="en-US" sz="1200" b="0" i="0" u="none" strike="noStrike" cap="none" baseline="0" dirty="0" err="1">
                          <a:solidFill>
                            <a:schemeClr val="tx1"/>
                          </a:solidFill>
                          <a:latin typeface="Times New Roman" panose="02020603050405020304" pitchFamily="18" charset="0"/>
                          <a:ea typeface="+mn-ea"/>
                          <a:cs typeface="Times New Roman" panose="02020603050405020304" pitchFamily="18" charset="0"/>
                          <a:sym typeface="Arial"/>
                        </a:rPr>
                        <a:t>archi</a:t>
                      </a:r>
                      <a:r>
                        <a:rPr lang="en-IN" sz="1200" b="0" i="0" u="none" strike="noStrike" cap="none" baseline="0" dirty="0" err="1">
                          <a:solidFill>
                            <a:schemeClr val="tx1"/>
                          </a:solidFill>
                          <a:latin typeface="Times New Roman" panose="02020603050405020304" pitchFamily="18" charset="0"/>
                          <a:ea typeface="+mn-ea"/>
                          <a:cs typeface="Times New Roman" panose="02020603050405020304" pitchFamily="18" charset="0"/>
                          <a:sym typeface="Arial"/>
                        </a:rPr>
                        <a:t>tecture</a:t>
                      </a:r>
                      <a:r>
                        <a:rPr lang="en-IN" sz="12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 and interchangeable source-target domain, it </a:t>
                      </a:r>
                      <a:r>
                        <a:rPr lang="en-US" sz="12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allows to train both labeled and unlabeled data in</a:t>
                      </a:r>
                    </a:p>
                    <a:p>
                      <a:r>
                        <a:rPr lang="en-IN" sz="12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a single loop.</a:t>
                      </a:r>
                      <a:endParaRPr lang="en-IN" sz="1200" dirty="0">
                        <a:latin typeface="Times New Roman" panose="02020603050405020304" pitchFamily="18" charset="0"/>
                        <a:cs typeface="Times New Roman" panose="02020603050405020304" pitchFamily="18" charset="0"/>
                      </a:endParaRPr>
                    </a:p>
                    <a:p>
                      <a:endParaRPr lang="en-IN" sz="1200" dirty="0"/>
                    </a:p>
                  </a:txBody>
                  <a:tcPr/>
                </a:tc>
                <a:tc>
                  <a:txBody>
                    <a:bodyPr/>
                    <a:lstStyle/>
                    <a:p>
                      <a:r>
                        <a:rPr lang="en-US" sz="12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The TTS system is very time consuming as it requires huge databases and hard-coding of combination to form these words. As a result speech synthesis consumes more processing power</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5800505"/>
                  </a:ext>
                </a:extLst>
              </a:tr>
            </a:tbl>
          </a:graphicData>
        </a:graphic>
      </p:graphicFrame>
    </p:spTree>
    <p:extLst>
      <p:ext uri="{BB962C8B-B14F-4D97-AF65-F5344CB8AC3E}">
        <p14:creationId xmlns:p14="http://schemas.microsoft.com/office/powerpoint/2010/main" val="3109670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Functional and Non-functional Requirements:</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IN" sz="1800" kern="50" dirty="0">
                <a:solidFill>
                  <a:schemeClr val="tx1"/>
                </a:solidFill>
                <a:effectLst/>
                <a:latin typeface="Times New Roman" panose="02020603050405020304" pitchFamily="18" charset="0"/>
                <a:ea typeface="Droid Sans Fallback"/>
                <a:cs typeface="Times New Roman" panose="02020603050405020304" pitchFamily="18" charset="0"/>
              </a:rPr>
              <a:t>Functiona</a:t>
            </a:r>
            <a:r>
              <a:rPr lang="en-IN" kern="50" dirty="0">
                <a:solidFill>
                  <a:schemeClr val="tx1"/>
                </a:solidFill>
                <a:latin typeface="Times New Roman" panose="02020603050405020304" pitchFamily="18" charset="0"/>
                <a:ea typeface="Droid Sans Fallback"/>
                <a:cs typeface="Times New Roman" panose="02020603050405020304" pitchFamily="18" charset="0"/>
              </a:rPr>
              <a:t>l Requirements: </a:t>
            </a:r>
            <a:r>
              <a:rPr lang="en-US" b="0" i="0" dirty="0">
                <a:solidFill>
                  <a:srgbClr val="3B3835"/>
                </a:solidFill>
                <a:effectLst/>
                <a:latin typeface="Times New Roman" panose="02020603050405020304" pitchFamily="18" charset="0"/>
                <a:cs typeface="Times New Roman" panose="02020603050405020304" pitchFamily="18" charset="0"/>
              </a:rPr>
              <a:t> Admin is considered the person with ultimate authorities in the system with many functionalities.</a:t>
            </a:r>
            <a:endParaRPr lang="en-IN" kern="50" dirty="0">
              <a:solidFill>
                <a:schemeClr val="tx1"/>
              </a:solidFill>
              <a:latin typeface="Times New Roman" panose="02020603050405020304" pitchFamily="18" charset="0"/>
              <a:ea typeface="Droid Sans Fallback"/>
              <a:cs typeface="Times New Roman" panose="02020603050405020304" pitchFamily="18" charset="0"/>
            </a:endParaRPr>
          </a:p>
          <a:p>
            <a:pPr>
              <a:buFont typeface="+mj-lt"/>
              <a:buAutoNum type="arabicPeriod"/>
            </a:pPr>
            <a:r>
              <a:rPr lang="en-US" kern="50" dirty="0">
                <a:solidFill>
                  <a:srgbClr val="3B3835"/>
                </a:solidFill>
                <a:latin typeface="Times New Roman" panose="02020603050405020304" pitchFamily="18" charset="0"/>
                <a:ea typeface="Droid Sans Fallback"/>
                <a:cs typeface="Times New Roman" panose="02020603050405020304" pitchFamily="18" charset="0"/>
              </a:rPr>
              <a:t>A</a:t>
            </a:r>
            <a:r>
              <a:rPr lang="en-US" sz="1800" kern="50" dirty="0">
                <a:solidFill>
                  <a:srgbClr val="3B3835"/>
                </a:solidFill>
                <a:effectLst/>
                <a:latin typeface="Times New Roman" panose="02020603050405020304" pitchFamily="18" charset="0"/>
                <a:ea typeface="Droid Sans Fallback"/>
                <a:cs typeface="Times New Roman" panose="02020603050405020304" pitchFamily="18" charset="0"/>
              </a:rPr>
              <a:t>dmin can select whether he wants to use voice for coding or whether he wants to convert commands written in simple English to his code.</a:t>
            </a:r>
          </a:p>
          <a:p>
            <a:pPr>
              <a:buFont typeface="+mj-lt"/>
              <a:buAutoNum type="arabicPeriod"/>
            </a:pPr>
            <a:r>
              <a:rPr lang="en-US" sz="1800" kern="50" dirty="0">
                <a:solidFill>
                  <a:srgbClr val="3B3835"/>
                </a:solidFill>
                <a:effectLst/>
                <a:latin typeface="Times New Roman" panose="02020603050405020304" pitchFamily="18" charset="0"/>
                <a:ea typeface="Droid Sans Fallback"/>
                <a:cs typeface="Times New Roman" panose="02020603050405020304" pitchFamily="18" charset="0"/>
              </a:rPr>
              <a:t>Admin can change the program’s main settings like selecting a preferred language for giving voice commands, selecting the editor of choice for coding and </a:t>
            </a:r>
            <a:r>
              <a:rPr lang="en-US" sz="1800" kern="50" dirty="0" err="1">
                <a:solidFill>
                  <a:srgbClr val="3B3835"/>
                </a:solidFill>
                <a:effectLst/>
                <a:latin typeface="Times New Roman" panose="02020603050405020304" pitchFamily="18" charset="0"/>
                <a:ea typeface="Droid Sans Fallback"/>
                <a:cs typeface="Times New Roman" panose="02020603050405020304" pitchFamily="18" charset="0"/>
              </a:rPr>
              <a:t>sleecting</a:t>
            </a:r>
            <a:r>
              <a:rPr lang="en-US" sz="1800" kern="50" dirty="0">
                <a:solidFill>
                  <a:srgbClr val="3B3835"/>
                </a:solidFill>
                <a:effectLst/>
                <a:latin typeface="Times New Roman" panose="02020603050405020304" pitchFamily="18" charset="0"/>
                <a:ea typeface="Droid Sans Fallback"/>
                <a:cs typeface="Times New Roman" panose="02020603050405020304" pitchFamily="18" charset="0"/>
              </a:rPr>
              <a:t> the debug option. </a:t>
            </a:r>
          </a:p>
          <a:p>
            <a:pPr>
              <a:buFont typeface="+mj-lt"/>
              <a:buAutoNum type="arabicPeriod"/>
            </a:pPr>
            <a:r>
              <a:rPr lang="en-US" kern="50" dirty="0">
                <a:solidFill>
                  <a:srgbClr val="3B3835"/>
                </a:solidFill>
                <a:latin typeface="Times New Roman" panose="02020603050405020304" pitchFamily="18" charset="0"/>
                <a:ea typeface="Droid Sans Fallback"/>
                <a:cs typeface="Times New Roman" panose="02020603050405020304" pitchFamily="18" charset="0"/>
              </a:rPr>
              <a:t>Furthermore, admin select between whether he wants Azure speech to text service or simple Chrome speech recognition system for his voice coding.</a:t>
            </a:r>
          </a:p>
          <a:p>
            <a:pPr>
              <a:buFont typeface="+mj-lt"/>
              <a:buAutoNum type="arabicPeriod"/>
            </a:pPr>
            <a:r>
              <a:rPr lang="en-US" sz="1800" kern="50" dirty="0">
                <a:solidFill>
                  <a:srgbClr val="3B3835"/>
                </a:solidFill>
                <a:effectLst/>
                <a:latin typeface="Times New Roman" panose="02020603050405020304" pitchFamily="18" charset="0"/>
                <a:ea typeface="Droid Sans Fallback"/>
                <a:cs typeface="Times New Roman" panose="02020603050405020304" pitchFamily="18" charset="0"/>
              </a:rPr>
              <a:t>Admin has full control of when to start and stop the mic recording.</a:t>
            </a:r>
          </a:p>
          <a:p>
            <a:pPr>
              <a:buFont typeface="+mj-lt"/>
              <a:buAutoNum type="arabicPeriod"/>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spTree>
    <p:extLst>
      <p:ext uri="{BB962C8B-B14F-4D97-AF65-F5344CB8AC3E}">
        <p14:creationId xmlns:p14="http://schemas.microsoft.com/office/powerpoint/2010/main" val="110331880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786</TotalTime>
  <Words>1330</Words>
  <Application>Microsoft Office PowerPoint</Application>
  <PresentationFormat>On-screen Show (16:9)</PresentationFormat>
  <Paragraphs>121</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Liberation Serif</vt:lpstr>
      <vt:lpstr>Symbol</vt:lpstr>
      <vt:lpstr>Times New Roman</vt:lpstr>
      <vt:lpstr>Simple Light</vt:lpstr>
      <vt:lpstr>  Department of Computer Engineering BE Project  Academic Year 21-22</vt:lpstr>
      <vt:lpstr>Problem Statement:</vt:lpstr>
      <vt:lpstr>Motivation:</vt:lpstr>
      <vt:lpstr>Goals of the Project:</vt:lpstr>
      <vt:lpstr>Objective of the Project:</vt:lpstr>
      <vt:lpstr>Literature Survey:</vt:lpstr>
      <vt:lpstr>PowerPoint Presentation</vt:lpstr>
      <vt:lpstr>PowerPoint Presentation</vt:lpstr>
      <vt:lpstr>Functional and Non-functional Requirements:</vt:lpstr>
      <vt:lpstr>Functional and Non-functional Requirements:</vt:lpstr>
      <vt:lpstr>Feasibility Study:</vt:lpstr>
      <vt:lpstr>Use Cases:</vt:lpstr>
      <vt:lpstr>Project Schedule:</vt:lpstr>
      <vt:lpstr>Project Schedule:</vt:lpstr>
      <vt:lpstr>Hardware and Software Requirements: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Department of Computer Engineering BE Project  Academic Year 21-22</dc:title>
  <cp:lastModifiedBy>41115_Ameya_21_22</cp:lastModifiedBy>
  <cp:revision>11</cp:revision>
  <dcterms:modified xsi:type="dcterms:W3CDTF">2021-10-04T13:12:11Z</dcterms:modified>
</cp:coreProperties>
</file>