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71" r:id="rId11"/>
    <p:sldId id="272" r:id="rId12"/>
    <p:sldId id="286" r:id="rId13"/>
    <p:sldId id="287" r:id="rId14"/>
    <p:sldId id="288" r:id="rId15"/>
    <p:sldId id="289" r:id="rId16"/>
    <p:sldId id="279" r:id="rId17"/>
    <p:sldId id="278" r:id="rId18"/>
    <p:sldId id="277" r:id="rId19"/>
    <p:sldId id="280" r:id="rId20"/>
    <p:sldId id="265" r:id="rId21"/>
    <p:sldId id="268" r:id="rId22"/>
    <p:sldId id="266" r:id="rId23"/>
    <p:sldId id="267" r:id="rId24"/>
    <p:sldId id="274" r:id="rId25"/>
    <p:sldId id="281" r:id="rId26"/>
    <p:sldId id="282" r:id="rId27"/>
    <p:sldId id="283" r:id="rId28"/>
    <p:sldId id="284" r:id="rId29"/>
    <p:sldId id="285" r:id="rId30"/>
    <p:sldId id="275" r:id="rId31"/>
    <p:sldId id="269" r:id="rId32"/>
    <p:sldId id="270"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90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584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71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93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679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058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28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6060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873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94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4ebe9722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4ebe9722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304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472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106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09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30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638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046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28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99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4ebe9722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4ebe9722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03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3275" y="1060075"/>
            <a:ext cx="8520600" cy="847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endParaRPr sz="2977"/>
          </a:p>
          <a:p>
            <a:pPr marL="0" lvl="0" indent="0" algn="ctr" rtl="0">
              <a:spcBef>
                <a:spcPts val="0"/>
              </a:spcBef>
              <a:spcAft>
                <a:spcPts val="0"/>
              </a:spcAft>
              <a:buNone/>
            </a:pPr>
            <a:r>
              <a:rPr lang="en-GB" sz="1755"/>
              <a:t>Department of Computer Engineering</a:t>
            </a:r>
            <a:endParaRPr sz="1755"/>
          </a:p>
          <a:p>
            <a:pPr marL="0" lvl="0" indent="0" algn="ctr" rtl="0">
              <a:spcBef>
                <a:spcPts val="0"/>
              </a:spcBef>
              <a:spcAft>
                <a:spcPts val="0"/>
              </a:spcAft>
              <a:buClr>
                <a:schemeClr val="dk1"/>
              </a:buClr>
              <a:buSzPct val="62658"/>
              <a:buFont typeface="Arial"/>
              <a:buNone/>
            </a:pPr>
            <a:r>
              <a:rPr lang="en-GB" sz="1755"/>
              <a:t>BE Project </a:t>
            </a:r>
            <a:endParaRPr sz="1755"/>
          </a:p>
          <a:p>
            <a:pPr marL="0" lvl="0" indent="0" algn="ctr" rtl="0">
              <a:spcBef>
                <a:spcPts val="0"/>
              </a:spcBef>
              <a:spcAft>
                <a:spcPts val="0"/>
              </a:spcAft>
              <a:buNone/>
            </a:pPr>
            <a:r>
              <a:rPr lang="en-GB" sz="1755"/>
              <a:t>Academic Year 21-22</a:t>
            </a:r>
            <a:endParaRPr sz="1755"/>
          </a:p>
        </p:txBody>
      </p:sp>
      <p:sp>
        <p:nvSpPr>
          <p:cNvPr id="55" name="Google Shape;55;p13"/>
          <p:cNvSpPr txBox="1">
            <a:spLocks noGrp="1"/>
          </p:cNvSpPr>
          <p:nvPr>
            <p:ph type="subTitle" idx="1"/>
          </p:nvPr>
        </p:nvSpPr>
        <p:spPr>
          <a:xfrm>
            <a:off x="403275" y="2016199"/>
            <a:ext cx="8300458" cy="2725133"/>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spcBef>
                <a:spcPts val="0"/>
              </a:spcBef>
              <a:spcAft>
                <a:spcPts val="0"/>
              </a:spcAft>
              <a:buNone/>
            </a:pPr>
            <a:r>
              <a:rPr lang="en-IN" u="sng" kern="50" dirty="0">
                <a:solidFill>
                  <a:schemeClr val="tx1"/>
                </a:solidFill>
                <a:effectLst/>
                <a:latin typeface="Times New Roman" panose="02020603050405020304" pitchFamily="18" charset="0"/>
                <a:ea typeface="Droid Sans Fallback"/>
              </a:rPr>
              <a:t>NLP - Speech2Code</a:t>
            </a:r>
            <a:endParaRPr u="sng" dirty="0">
              <a:solidFill>
                <a:schemeClr val="tx1"/>
              </a:solidFill>
            </a:endParaRPr>
          </a:p>
          <a:p>
            <a:pPr marL="0" lvl="0" indent="0" algn="l" rtl="0">
              <a:spcBef>
                <a:spcPts val="0"/>
              </a:spcBef>
              <a:spcAft>
                <a:spcPts val="0"/>
              </a:spcAft>
              <a:buNone/>
            </a:pPr>
            <a:endParaRPr lang="en-GB"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14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400" b="1" dirty="0">
                <a:solidFill>
                  <a:schemeClr val="dk1"/>
                </a:solidFill>
                <a:latin typeface="Times New Roman" panose="02020603050405020304" pitchFamily="18" charset="0"/>
                <a:cs typeface="Times New Roman" panose="02020603050405020304" pitchFamily="18" charset="0"/>
              </a:rPr>
              <a:t>TEAM MEMBERS:                                                                                                            GUIDE:</a:t>
            </a:r>
          </a:p>
          <a:p>
            <a:pPr marL="0" lvl="0" indent="0" algn="l" rtl="0">
              <a:spcBef>
                <a:spcPts val="0"/>
              </a:spcBef>
              <a:spcAft>
                <a:spcPts val="0"/>
              </a:spcAft>
              <a:buNone/>
            </a:pPr>
            <a:r>
              <a:rPr lang="en-GB" sz="1600" dirty="0">
                <a:solidFill>
                  <a:schemeClr val="dk1"/>
                </a:solidFill>
                <a:latin typeface="Times New Roman" panose="02020603050405020304" pitchFamily="18" charset="0"/>
                <a:cs typeface="Times New Roman" panose="02020603050405020304" pitchFamily="18" charset="0"/>
              </a:rPr>
              <a:t>Bhavika </a:t>
            </a:r>
            <a:r>
              <a:rPr lang="en-GB" sz="1600" dirty="0" err="1">
                <a:solidFill>
                  <a:schemeClr val="dk1"/>
                </a:solidFill>
                <a:latin typeface="Times New Roman" panose="02020603050405020304" pitchFamily="18" charset="0"/>
                <a:cs typeface="Times New Roman" panose="02020603050405020304" pitchFamily="18" charset="0"/>
              </a:rPr>
              <a:t>Mauli</a:t>
            </a:r>
            <a:r>
              <a:rPr lang="en-GB" sz="1600" dirty="0">
                <a:solidFill>
                  <a:schemeClr val="dk1"/>
                </a:solidFill>
                <a:latin typeface="Times New Roman" panose="02020603050405020304" pitchFamily="18" charset="0"/>
                <a:cs typeface="Times New Roman" panose="02020603050405020304" pitchFamily="18" charset="0"/>
              </a:rPr>
              <a:t> Karale (BC170)                                                                           </a:t>
            </a:r>
            <a:r>
              <a:rPr lang="en-GB" sz="1600" dirty="0" err="1">
                <a:solidFill>
                  <a:schemeClr val="dk1"/>
                </a:solidFill>
                <a:latin typeface="Times New Roman" panose="02020603050405020304" pitchFamily="18" charset="0"/>
                <a:cs typeface="Times New Roman" panose="02020603050405020304" pitchFamily="18" charset="0"/>
              </a:rPr>
              <a:t>Dr.</a:t>
            </a:r>
            <a:r>
              <a:rPr lang="en-GB" sz="1600" dirty="0">
                <a:solidFill>
                  <a:schemeClr val="dk1"/>
                </a:solidFill>
                <a:latin typeface="Times New Roman" panose="02020603050405020304" pitchFamily="18" charset="0"/>
                <a:cs typeface="Times New Roman" panose="02020603050405020304" pitchFamily="18" charset="0"/>
              </a:rPr>
              <a:t> Aarti </a:t>
            </a:r>
            <a:r>
              <a:rPr lang="en-GB" sz="1600" dirty="0" err="1">
                <a:solidFill>
                  <a:schemeClr val="dk1"/>
                </a:solidFill>
                <a:latin typeface="Times New Roman" panose="02020603050405020304" pitchFamily="18" charset="0"/>
                <a:cs typeface="Times New Roman" panose="02020603050405020304" pitchFamily="18" charset="0"/>
              </a:rPr>
              <a:t>Agarkar</a:t>
            </a:r>
            <a:endParaRPr lang="en-GB" sz="16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Sameeksha</a:t>
            </a:r>
            <a:r>
              <a:rPr lang="en-GB" sz="1600" dirty="0">
                <a:solidFill>
                  <a:schemeClr val="dk1"/>
                </a:solidFill>
                <a:latin typeface="Times New Roman" panose="02020603050405020304" pitchFamily="18" charset="0"/>
                <a:cs typeface="Times New Roman" panose="02020603050405020304" pitchFamily="18" charset="0"/>
              </a:rPr>
              <a:t> </a:t>
            </a:r>
            <a:r>
              <a:rPr lang="en-GB" sz="1600" dirty="0" err="1">
                <a:solidFill>
                  <a:schemeClr val="dk1"/>
                </a:solidFill>
                <a:latin typeface="Times New Roman" panose="02020603050405020304" pitchFamily="18" charset="0"/>
                <a:cs typeface="Times New Roman" panose="02020603050405020304" pitchFamily="18" charset="0"/>
              </a:rPr>
              <a:t>Avinash</a:t>
            </a:r>
            <a:r>
              <a:rPr lang="en-GB" sz="1600" dirty="0">
                <a:solidFill>
                  <a:schemeClr val="dk1"/>
                </a:solidFill>
                <a:latin typeface="Times New Roman" panose="02020603050405020304" pitchFamily="18" charset="0"/>
                <a:cs typeface="Times New Roman" panose="02020603050405020304" pitchFamily="18" charset="0"/>
              </a:rPr>
              <a:t> Joshi (BC171)</a:t>
            </a: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Siddharaj</a:t>
            </a:r>
            <a:r>
              <a:rPr lang="en-GB" sz="1600" dirty="0">
                <a:solidFill>
                  <a:schemeClr val="dk1"/>
                </a:solidFill>
                <a:latin typeface="Times New Roman" panose="02020603050405020304" pitchFamily="18" charset="0"/>
                <a:cs typeface="Times New Roman" panose="02020603050405020304" pitchFamily="18" charset="0"/>
              </a:rPr>
              <a:t> Sudhakar </a:t>
            </a:r>
            <a:r>
              <a:rPr lang="en-GB" sz="1600" dirty="0" err="1">
                <a:solidFill>
                  <a:schemeClr val="dk1"/>
                </a:solidFill>
                <a:latin typeface="Times New Roman" panose="02020603050405020304" pitchFamily="18" charset="0"/>
                <a:cs typeface="Times New Roman" panose="02020603050405020304" pitchFamily="18" charset="0"/>
              </a:rPr>
              <a:t>Gangawane</a:t>
            </a:r>
            <a:r>
              <a:rPr lang="en-GB" sz="1600" dirty="0">
                <a:solidFill>
                  <a:schemeClr val="dk1"/>
                </a:solidFill>
                <a:latin typeface="Times New Roman" panose="02020603050405020304" pitchFamily="18" charset="0"/>
                <a:cs typeface="Times New Roman" panose="02020603050405020304" pitchFamily="18" charset="0"/>
              </a:rPr>
              <a:t> (BC173)</a:t>
            </a:r>
          </a:p>
          <a:p>
            <a:pPr marL="0" lvl="0" indent="0" algn="l" rtl="0">
              <a:spcBef>
                <a:spcPts val="0"/>
              </a:spcBef>
              <a:spcAft>
                <a:spcPts val="0"/>
              </a:spcAft>
              <a:buNone/>
            </a:pPr>
            <a:r>
              <a:rPr lang="en-GB" sz="1600" dirty="0" err="1">
                <a:solidFill>
                  <a:schemeClr val="dk1"/>
                </a:solidFill>
                <a:latin typeface="Times New Roman" panose="02020603050405020304" pitchFamily="18" charset="0"/>
                <a:cs typeface="Times New Roman" panose="02020603050405020304" pitchFamily="18" charset="0"/>
              </a:rPr>
              <a:t>Rutuja</a:t>
            </a:r>
            <a:r>
              <a:rPr lang="en-GB" sz="1600" dirty="0">
                <a:solidFill>
                  <a:schemeClr val="dk1"/>
                </a:solidFill>
                <a:latin typeface="Times New Roman" panose="02020603050405020304" pitchFamily="18" charset="0"/>
                <a:cs typeface="Times New Roman" panose="02020603050405020304" pitchFamily="18" charset="0"/>
              </a:rPr>
              <a:t> Rajendra </a:t>
            </a:r>
            <a:r>
              <a:rPr lang="en-GB" sz="1600" dirty="0" err="1">
                <a:solidFill>
                  <a:schemeClr val="dk1"/>
                </a:solidFill>
                <a:latin typeface="Times New Roman" panose="02020603050405020304" pitchFamily="18" charset="0"/>
                <a:cs typeface="Times New Roman" panose="02020603050405020304" pitchFamily="18" charset="0"/>
              </a:rPr>
              <a:t>Shewale</a:t>
            </a:r>
            <a:r>
              <a:rPr lang="en-GB" sz="1600" dirty="0">
                <a:solidFill>
                  <a:schemeClr val="dk1"/>
                </a:solidFill>
                <a:latin typeface="Times New Roman" panose="02020603050405020304" pitchFamily="18" charset="0"/>
                <a:cs typeface="Times New Roman" panose="02020603050405020304" pitchFamily="18" charset="0"/>
              </a:rPr>
              <a:t> (BC174)</a:t>
            </a:r>
          </a:p>
          <a:p>
            <a:pPr marL="0" lvl="0" indent="0" algn="l" rtl="0">
              <a:spcBef>
                <a:spcPts val="0"/>
              </a:spcBef>
              <a:spcAft>
                <a:spcPts val="0"/>
              </a:spcAft>
              <a:buNone/>
            </a:pPr>
            <a:r>
              <a:rPr lang="en-GB" sz="1400" dirty="0">
                <a:solidFill>
                  <a:schemeClr val="dk1"/>
                </a:solidFill>
                <a:latin typeface="Times New Roman" panose="02020603050405020304" pitchFamily="18" charset="0"/>
                <a:cs typeface="Times New Roman" panose="02020603050405020304" pitchFamily="18" charset="0"/>
              </a:rPr>
              <a:t>                                    </a:t>
            </a:r>
            <a:endParaRPr sz="1400" dirty="0">
              <a:solidFill>
                <a:schemeClr val="dk1"/>
              </a:solidFill>
              <a:latin typeface="Times New Roman" panose="02020603050405020304" pitchFamily="18" charset="0"/>
              <a:cs typeface="Times New Roman" panose="02020603050405020304" pitchFamily="18" charset="0"/>
            </a:endParaRPr>
          </a:p>
        </p:txBody>
      </p:sp>
      <p:pic>
        <p:nvPicPr>
          <p:cNvPr id="56" name="Google Shape;56;p13"/>
          <p:cNvPicPr preferRelativeResize="0"/>
          <p:nvPr/>
        </p:nvPicPr>
        <p:blipFill>
          <a:blip r:embed="rId3">
            <a:alphaModFix/>
          </a:blip>
          <a:stretch>
            <a:fillRect/>
          </a:stretch>
        </p:blipFill>
        <p:spPr>
          <a:xfrm>
            <a:off x="311700" y="145675"/>
            <a:ext cx="1138250" cy="1365900"/>
          </a:xfrm>
          <a:prstGeom prst="rect">
            <a:avLst/>
          </a:prstGeom>
          <a:noFill/>
          <a:ln>
            <a:noFill/>
          </a:ln>
        </p:spPr>
      </p:pic>
      <p:sp>
        <p:nvSpPr>
          <p:cNvPr id="57" name="Google Shape;57;p13"/>
          <p:cNvSpPr txBox="1"/>
          <p:nvPr/>
        </p:nvSpPr>
        <p:spPr>
          <a:xfrm>
            <a:off x="1617825" y="305250"/>
            <a:ext cx="7306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a:t>Marathwada Mitra Mandal’s College of Engineering, Karve Nagar, Pune</a:t>
            </a:r>
            <a:endParaRPr sz="1700"/>
          </a:p>
          <a:p>
            <a:pPr marL="0" lvl="0" indent="0" algn="l" rtl="0">
              <a:spcBef>
                <a:spcPts val="0"/>
              </a:spcBef>
              <a:spcAft>
                <a:spcPts val="0"/>
              </a:spcAft>
              <a:buNone/>
            </a:pPr>
            <a:r>
              <a:rPr lang="en-GB" sz="1300">
                <a:solidFill>
                  <a:srgbClr val="E01E43"/>
                </a:solidFill>
                <a:highlight>
                  <a:srgbClr val="FFFFFF"/>
                </a:highlight>
              </a:rPr>
              <a:t>Accredited with 'A' Grade by NAAC</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FF25-911B-47AB-B0D7-BFDDCBCBA55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Functional and Non-functional Requirements:</a:t>
            </a:r>
            <a:endParaRPr lang="en-IN" dirty="0"/>
          </a:p>
        </p:txBody>
      </p:sp>
      <p:sp>
        <p:nvSpPr>
          <p:cNvPr id="3" name="Text Placeholder 2">
            <a:extLst>
              <a:ext uri="{FF2B5EF4-FFF2-40B4-BE49-F238E27FC236}">
                <a16:creationId xmlns:a16="http://schemas.microsoft.com/office/drawing/2014/main" id="{9352B89C-99F1-40CD-B0A7-9ABE70369B10}"/>
              </a:ext>
            </a:extLst>
          </p:cNvPr>
          <p:cNvSpPr>
            <a:spLocks noGrp="1"/>
          </p:cNvSpPr>
          <p:nvPr>
            <p:ph type="body" idx="1"/>
          </p:nvPr>
        </p:nvSpPr>
        <p:spPr/>
        <p:txBody>
          <a:bodyPr/>
          <a:lstStyle/>
          <a:p>
            <a:pPr marL="114300" indent="0">
              <a:buNone/>
            </a:pPr>
            <a:r>
              <a:rPr lang="en-US" u="sng" dirty="0">
                <a:solidFill>
                  <a:schemeClr val="tx1"/>
                </a:solidFill>
                <a:latin typeface="Times New Roman" panose="02020603050405020304" pitchFamily="18" charset="0"/>
                <a:cs typeface="Times New Roman" panose="02020603050405020304" pitchFamily="18" charset="0"/>
              </a:rPr>
              <a:t>Non-functional Requirements: </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With ideal conditions, system response should be fast and error free.</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System performance should not decrease with time or by usage.</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System should recognize any voice without any fault.</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Performance and speed should not depend on newer or older versions of </a:t>
            </a:r>
            <a:r>
              <a:rPr lang="en-IN" dirty="0" err="1">
                <a:solidFill>
                  <a:schemeClr val="tx1"/>
                </a:solidFill>
                <a:latin typeface="Times New Roman" panose="02020603050405020304" pitchFamily="18" charset="0"/>
                <a:cs typeface="Times New Roman" panose="02020603050405020304" pitchFamily="18" charset="0"/>
              </a:rPr>
              <a:t>VSCode</a:t>
            </a:r>
            <a:r>
              <a:rPr lang="en-IN" dirty="0">
                <a:solidFill>
                  <a:schemeClr val="tx1"/>
                </a:solidFill>
                <a:latin typeface="Times New Roman" panose="02020603050405020304" pitchFamily="18" charset="0"/>
                <a:cs typeface="Times New Roman" panose="02020603050405020304" pitchFamily="18" charset="0"/>
              </a:rPr>
              <a:t> editor or Chromium based search engine.</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The system is easy to use and learn, a help page is also provided in the menu for all new users.</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Meaningful notification messages will be displayed when some error happens.</a:t>
            </a:r>
          </a:p>
        </p:txBody>
      </p:sp>
    </p:spTree>
    <p:extLst>
      <p:ext uri="{BB962C8B-B14F-4D97-AF65-F5344CB8AC3E}">
        <p14:creationId xmlns:p14="http://schemas.microsoft.com/office/powerpoint/2010/main" val="154225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System Architecture:</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523220"/>
          </a:xfrm>
          <a:prstGeom prst="rect">
            <a:avLst/>
          </a:prstGeom>
          <a:noFill/>
        </p:spPr>
        <p:txBody>
          <a:bodyPr wrap="square">
            <a:spAutoFit/>
          </a:bodyPr>
          <a:lstStyle/>
          <a:p>
            <a:r>
              <a:rPr lang="en-IN" sz="1400" kern="0" dirty="0">
                <a:effectLst/>
                <a:latin typeface="Times New Roman" panose="02020603050405020304" pitchFamily="18" charset="0"/>
                <a:ea typeface="NotoSans-Regular"/>
                <a:cs typeface="FreeSans"/>
              </a:rPr>
              <a:t>:</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p:txBody>
      </p:sp>
      <p:pic>
        <p:nvPicPr>
          <p:cNvPr id="1026" name="Picture 2">
            <a:extLst>
              <a:ext uri="{FF2B5EF4-FFF2-40B4-BE49-F238E27FC236}">
                <a16:creationId xmlns:a16="http://schemas.microsoft.com/office/drawing/2014/main" id="{FAC73BB8-61CA-4D2F-A5DC-CF251E724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63" y="1259498"/>
            <a:ext cx="7076744" cy="34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56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Main modules: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242543" y="1152475"/>
            <a:ext cx="8520600" cy="2862322"/>
          </a:xfrm>
          <a:prstGeom prst="rect">
            <a:avLst/>
          </a:prstGeom>
          <a:noFill/>
        </p:spPr>
        <p:txBody>
          <a:bodyPr wrap="square">
            <a:spAutoFit/>
          </a:bodyPr>
          <a:lstStyle/>
          <a:p>
            <a:pPr marL="285750" indent="-285750">
              <a:buFont typeface="Arial" panose="020B0604020202020204" pitchFamily="34" charset="0"/>
              <a:buChar char="•"/>
            </a:pPr>
            <a:r>
              <a:rPr lang="en-US" sz="1800" u="sng" dirty="0">
                <a:solidFill>
                  <a:srgbClr val="24292F"/>
                </a:solidFill>
                <a:latin typeface="Times New Roman" panose="02020603050405020304" pitchFamily="18" charset="0"/>
                <a:cs typeface="Times New Roman" panose="02020603050405020304" pitchFamily="18" charset="0"/>
              </a:rPr>
              <a:t>Server </a:t>
            </a:r>
            <a:r>
              <a:rPr lang="en-US" sz="1800" b="0" i="0" dirty="0">
                <a:solidFill>
                  <a:srgbClr val="24292F"/>
                </a:solidFill>
                <a:effectLst/>
                <a:latin typeface="Times New Roman" panose="02020603050405020304" pitchFamily="18" charset="0"/>
                <a:cs typeface="Times New Roman" panose="02020603050405020304" pitchFamily="18" charset="0"/>
              </a:rPr>
              <a:t>: are responsible for the application UI, capture audio and transform audio into text.</a:t>
            </a:r>
          </a:p>
          <a:p>
            <a:pPr marL="285750" indent="-285750">
              <a:buFont typeface="Arial" panose="020B0604020202020204" pitchFamily="34" charset="0"/>
              <a:buChar char="•"/>
            </a:pPr>
            <a:endParaRPr lang="en-US" sz="1800" b="0" i="0" dirty="0">
              <a:solidFill>
                <a:srgbClr val="24292F"/>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u="sng" dirty="0">
                <a:solidFill>
                  <a:srgbClr val="24292F"/>
                </a:solidFill>
                <a:latin typeface="Times New Roman" panose="02020603050405020304" pitchFamily="18" charset="0"/>
                <a:cs typeface="Times New Roman" panose="02020603050405020304" pitchFamily="18" charset="0"/>
              </a:rPr>
              <a:t>Spoken</a:t>
            </a:r>
            <a:r>
              <a:rPr lang="en-US" sz="1800" b="0" i="0" dirty="0">
                <a:solidFill>
                  <a:srgbClr val="24292F"/>
                </a:solidFill>
                <a:effectLst/>
                <a:latin typeface="Times New Roman" panose="02020603050405020304" pitchFamily="18" charset="0"/>
                <a:cs typeface="Times New Roman" panose="02020603050405020304" pitchFamily="18" charset="0"/>
              </a:rPr>
              <a:t>: is responsible for testing if a given phrase is a valid voice command and to extract important information out of it.</a:t>
            </a:r>
          </a:p>
          <a:p>
            <a:pPr marL="285750" indent="-285750">
              <a:buFont typeface="Arial" panose="020B0604020202020204" pitchFamily="34" charset="0"/>
              <a:buChar char="•"/>
            </a:pPr>
            <a:endParaRPr lang="en-US" sz="1800" b="0" i="0" dirty="0">
              <a:solidFill>
                <a:srgbClr val="24292F"/>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u="sng" dirty="0">
                <a:solidFill>
                  <a:srgbClr val="24292F"/>
                </a:solidFill>
                <a:effectLst/>
                <a:latin typeface="Times New Roman" panose="02020603050405020304" pitchFamily="18" charset="0"/>
                <a:cs typeface="Times New Roman" panose="02020603050405020304" pitchFamily="18" charset="0"/>
              </a:rPr>
              <a:t>Spoken </a:t>
            </a:r>
            <a:r>
              <a:rPr lang="en-US" sz="1800" b="0" i="0" u="sng" dirty="0" err="1">
                <a:solidFill>
                  <a:srgbClr val="24292F"/>
                </a:solidFill>
                <a:effectLst/>
                <a:latin typeface="Times New Roman" panose="02020603050405020304" pitchFamily="18" charset="0"/>
                <a:cs typeface="Times New Roman" panose="02020603050405020304" pitchFamily="18" charset="0"/>
              </a:rPr>
              <a:t>VSCode</a:t>
            </a:r>
            <a:r>
              <a:rPr lang="en-US" sz="1800" b="0" i="0" u="sng" dirty="0">
                <a:solidFill>
                  <a:srgbClr val="24292F"/>
                </a:solidFill>
                <a:effectLst/>
                <a:latin typeface="Times New Roman" panose="02020603050405020304" pitchFamily="18" charset="0"/>
                <a:cs typeface="Times New Roman" panose="02020603050405020304" pitchFamily="18" charset="0"/>
              </a:rPr>
              <a:t> Extension/ Webapp</a:t>
            </a:r>
            <a:r>
              <a:rPr lang="en-US" sz="1800" b="0" i="0" dirty="0">
                <a:solidFill>
                  <a:srgbClr val="24292F"/>
                </a:solidFill>
                <a:effectLst/>
                <a:latin typeface="Times New Roman" panose="02020603050405020304" pitchFamily="18" charset="0"/>
                <a:cs typeface="Times New Roman" panose="02020603050405020304" pitchFamily="18" charset="0"/>
              </a:rPr>
              <a:t> is a Visual Studio Code extension able to receive commands to </a:t>
            </a:r>
            <a:r>
              <a:rPr lang="en-US" sz="1800" dirty="0">
                <a:solidFill>
                  <a:srgbClr val="24292F"/>
                </a:solidFill>
                <a:latin typeface="Times New Roman" panose="02020603050405020304" pitchFamily="18" charset="0"/>
                <a:cs typeface="Times New Roman" panose="02020603050405020304" pitchFamily="18" charset="0"/>
              </a:rPr>
              <a:t>manipulate</a:t>
            </a:r>
            <a:r>
              <a:rPr lang="en-US" sz="1800" b="0" i="0" dirty="0">
                <a:solidFill>
                  <a:srgbClr val="24292F"/>
                </a:solidFill>
                <a:effectLst/>
                <a:latin typeface="Times New Roman" panose="02020603050405020304" pitchFamily="18" charset="0"/>
                <a:cs typeface="Times New Roman" panose="02020603050405020304" pitchFamily="18" charset="0"/>
              </a:rPr>
              <a:t> </a:t>
            </a:r>
            <a:r>
              <a:rPr lang="en-US" sz="1800" b="0" i="0" dirty="0" err="1">
                <a:solidFill>
                  <a:srgbClr val="24292F"/>
                </a:solidFill>
                <a:effectLst/>
                <a:latin typeface="Times New Roman" panose="02020603050405020304" pitchFamily="18" charset="0"/>
                <a:cs typeface="Times New Roman" panose="02020603050405020304" pitchFamily="18" charset="0"/>
              </a:rPr>
              <a:t>VSCode</a:t>
            </a:r>
            <a:r>
              <a:rPr lang="en-US" sz="1800" b="0" i="0" dirty="0">
                <a:solidFill>
                  <a:srgbClr val="24292F"/>
                </a:solidFill>
                <a:effectLst/>
                <a:latin typeface="Times New Roman" panose="02020603050405020304" pitchFamily="18" charset="0"/>
                <a:cs typeface="Times New Roman" panose="02020603050405020304" pitchFamily="18" charset="0"/>
              </a:rPr>
              <a:t>. Is through this extension that Speech2Code is able to control the Visual Studio Code.</a:t>
            </a:r>
            <a:endParaRPr lang="en-US" sz="2400" b="0" i="0" dirty="0">
              <a:solidFill>
                <a:srgbClr val="24292F"/>
              </a:solidFill>
              <a:effectLst/>
              <a:latin typeface="-apple-system"/>
            </a:endParaRPr>
          </a:p>
          <a:p>
            <a:pPr marL="285750" indent="-285750">
              <a:buFont typeface="Arial" panose="020B0604020202020204" pitchFamily="34" charset="0"/>
              <a:buChar char="•"/>
            </a:pPr>
            <a:endParaRPr lang="en-IN" sz="1800" kern="50" dirty="0">
              <a:effectLst/>
              <a:latin typeface="Times New Roman" panose="02020603050405020304" pitchFamily="18" charset="0"/>
              <a:ea typeface="Droid Sans Fallback"/>
              <a:cs typeface="Times New Roman" panose="02020603050405020304" pitchFamily="18" charset="0"/>
            </a:endParaRPr>
          </a:p>
        </p:txBody>
      </p:sp>
    </p:spTree>
    <p:extLst>
      <p:ext uri="{BB962C8B-B14F-4D97-AF65-F5344CB8AC3E}">
        <p14:creationId xmlns:p14="http://schemas.microsoft.com/office/powerpoint/2010/main" val="122337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9015C9-69C1-3EDC-08AB-D3908B0DACE5}"/>
              </a:ext>
            </a:extLst>
          </p:cNvPr>
          <p:cNvPicPr>
            <a:picLocks noChangeAspect="1"/>
          </p:cNvPicPr>
          <p:nvPr/>
        </p:nvPicPr>
        <p:blipFill>
          <a:blip r:embed="rId2"/>
          <a:stretch>
            <a:fillRect/>
          </a:stretch>
        </p:blipFill>
        <p:spPr>
          <a:xfrm>
            <a:off x="497940" y="0"/>
            <a:ext cx="8148119" cy="5143500"/>
          </a:xfrm>
          <a:prstGeom prst="rect">
            <a:avLst/>
          </a:prstGeom>
        </p:spPr>
      </p:pic>
    </p:spTree>
    <p:extLst>
      <p:ext uri="{BB962C8B-B14F-4D97-AF65-F5344CB8AC3E}">
        <p14:creationId xmlns:p14="http://schemas.microsoft.com/office/powerpoint/2010/main" val="302142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53A092-1476-FF1D-A408-215F5C643612}"/>
              </a:ext>
            </a:extLst>
          </p:cNvPr>
          <p:cNvPicPr>
            <a:picLocks noChangeAspect="1"/>
          </p:cNvPicPr>
          <p:nvPr/>
        </p:nvPicPr>
        <p:blipFill>
          <a:blip r:embed="rId2"/>
          <a:stretch>
            <a:fillRect/>
          </a:stretch>
        </p:blipFill>
        <p:spPr>
          <a:xfrm>
            <a:off x="0" y="985837"/>
            <a:ext cx="9144000" cy="3171825"/>
          </a:xfrm>
          <a:prstGeom prst="rect">
            <a:avLst/>
          </a:prstGeom>
        </p:spPr>
      </p:pic>
    </p:spTree>
    <p:extLst>
      <p:ext uri="{BB962C8B-B14F-4D97-AF65-F5344CB8AC3E}">
        <p14:creationId xmlns:p14="http://schemas.microsoft.com/office/powerpoint/2010/main" val="428656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AAEE5-637F-3943-4E8D-9483F2BF0151}"/>
              </a:ext>
            </a:extLst>
          </p:cNvPr>
          <p:cNvPicPr>
            <a:picLocks noChangeAspect="1"/>
          </p:cNvPicPr>
          <p:nvPr/>
        </p:nvPicPr>
        <p:blipFill>
          <a:blip r:embed="rId2"/>
          <a:stretch>
            <a:fillRect/>
          </a:stretch>
        </p:blipFill>
        <p:spPr>
          <a:xfrm>
            <a:off x="1157711" y="0"/>
            <a:ext cx="6828578" cy="5143500"/>
          </a:xfrm>
          <a:prstGeom prst="rect">
            <a:avLst/>
          </a:prstGeom>
        </p:spPr>
      </p:pic>
    </p:spTree>
    <p:extLst>
      <p:ext uri="{BB962C8B-B14F-4D97-AF65-F5344CB8AC3E}">
        <p14:creationId xmlns:p14="http://schemas.microsoft.com/office/powerpoint/2010/main" val="142910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UML Diagrams: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523220"/>
          </a:xfrm>
          <a:prstGeom prst="rect">
            <a:avLst/>
          </a:prstGeom>
          <a:noFill/>
        </p:spPr>
        <p:txBody>
          <a:bodyPr wrap="square">
            <a:spAutoFit/>
          </a:bodyPr>
          <a:lstStyle/>
          <a:p>
            <a:r>
              <a:rPr lang="en-IN" sz="1400" kern="0" dirty="0">
                <a:effectLst/>
                <a:latin typeface="Times New Roman" panose="02020603050405020304" pitchFamily="18" charset="0"/>
                <a:ea typeface="NotoSans-Regular"/>
                <a:cs typeface="FreeSans"/>
              </a:rPr>
              <a:t>:</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p:txBody>
      </p:sp>
      <p:pic>
        <p:nvPicPr>
          <p:cNvPr id="3" name="Picture 2">
            <a:extLst>
              <a:ext uri="{FF2B5EF4-FFF2-40B4-BE49-F238E27FC236}">
                <a16:creationId xmlns:a16="http://schemas.microsoft.com/office/drawing/2014/main" id="{EDB23A85-FA58-4D2C-9D2F-4BA3736D3113}"/>
              </a:ext>
            </a:extLst>
          </p:cNvPr>
          <p:cNvPicPr>
            <a:picLocks noChangeAspect="1"/>
          </p:cNvPicPr>
          <p:nvPr/>
        </p:nvPicPr>
        <p:blipFill>
          <a:blip r:embed="rId3"/>
          <a:stretch>
            <a:fillRect/>
          </a:stretch>
        </p:blipFill>
        <p:spPr>
          <a:xfrm>
            <a:off x="2271277" y="871870"/>
            <a:ext cx="4601445" cy="4271630"/>
          </a:xfrm>
          <a:prstGeom prst="rect">
            <a:avLst/>
          </a:prstGeom>
        </p:spPr>
      </p:pic>
    </p:spTree>
    <p:extLst>
      <p:ext uri="{BB962C8B-B14F-4D97-AF65-F5344CB8AC3E}">
        <p14:creationId xmlns:p14="http://schemas.microsoft.com/office/powerpoint/2010/main" val="52314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UML Diagrams: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523220"/>
          </a:xfrm>
          <a:prstGeom prst="rect">
            <a:avLst/>
          </a:prstGeom>
          <a:noFill/>
        </p:spPr>
        <p:txBody>
          <a:bodyPr wrap="square">
            <a:spAutoFit/>
          </a:bodyPr>
          <a:lstStyle/>
          <a:p>
            <a:r>
              <a:rPr lang="en-IN" sz="1400" kern="0" dirty="0">
                <a:effectLst/>
                <a:latin typeface="Times New Roman" panose="02020603050405020304" pitchFamily="18" charset="0"/>
                <a:ea typeface="NotoSans-Regular"/>
                <a:cs typeface="FreeSans"/>
              </a:rPr>
              <a:t>:</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p:txBody>
      </p:sp>
      <p:pic>
        <p:nvPicPr>
          <p:cNvPr id="4" name="Picture 3">
            <a:extLst>
              <a:ext uri="{FF2B5EF4-FFF2-40B4-BE49-F238E27FC236}">
                <a16:creationId xmlns:a16="http://schemas.microsoft.com/office/drawing/2014/main" id="{3D8EE0C6-436B-4F5C-9984-0089E417B77E}"/>
              </a:ext>
            </a:extLst>
          </p:cNvPr>
          <p:cNvPicPr>
            <a:picLocks noChangeAspect="1"/>
          </p:cNvPicPr>
          <p:nvPr/>
        </p:nvPicPr>
        <p:blipFill>
          <a:blip r:embed="rId3"/>
          <a:stretch>
            <a:fillRect/>
          </a:stretch>
        </p:blipFill>
        <p:spPr>
          <a:xfrm>
            <a:off x="1835465" y="1040302"/>
            <a:ext cx="5473069" cy="3999531"/>
          </a:xfrm>
          <a:prstGeom prst="rect">
            <a:avLst/>
          </a:prstGeom>
        </p:spPr>
      </p:pic>
    </p:spTree>
    <p:extLst>
      <p:ext uri="{BB962C8B-B14F-4D97-AF65-F5344CB8AC3E}">
        <p14:creationId xmlns:p14="http://schemas.microsoft.com/office/powerpoint/2010/main" val="175650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UML Diagrams: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523220"/>
          </a:xfrm>
          <a:prstGeom prst="rect">
            <a:avLst/>
          </a:prstGeom>
          <a:noFill/>
        </p:spPr>
        <p:txBody>
          <a:bodyPr wrap="square">
            <a:spAutoFit/>
          </a:bodyPr>
          <a:lstStyle/>
          <a:p>
            <a:r>
              <a:rPr lang="en-IN" sz="1400" kern="0" dirty="0">
                <a:effectLst/>
                <a:latin typeface="Times New Roman" panose="02020603050405020304" pitchFamily="18" charset="0"/>
                <a:ea typeface="NotoSans-Regular"/>
                <a:cs typeface="FreeSans"/>
              </a:rPr>
              <a:t>:</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p:txBody>
      </p:sp>
      <p:pic>
        <p:nvPicPr>
          <p:cNvPr id="3" name="Picture 2">
            <a:extLst>
              <a:ext uri="{FF2B5EF4-FFF2-40B4-BE49-F238E27FC236}">
                <a16:creationId xmlns:a16="http://schemas.microsoft.com/office/drawing/2014/main" id="{336A4137-B7DF-4C02-BC1B-854AD74EDDB0}"/>
              </a:ext>
            </a:extLst>
          </p:cNvPr>
          <p:cNvPicPr>
            <a:picLocks noChangeAspect="1"/>
          </p:cNvPicPr>
          <p:nvPr/>
        </p:nvPicPr>
        <p:blipFill>
          <a:blip r:embed="rId3"/>
          <a:stretch>
            <a:fillRect/>
          </a:stretch>
        </p:blipFill>
        <p:spPr>
          <a:xfrm>
            <a:off x="1423987" y="1040301"/>
            <a:ext cx="6296025" cy="3731723"/>
          </a:xfrm>
          <a:prstGeom prst="rect">
            <a:avLst/>
          </a:prstGeom>
        </p:spPr>
      </p:pic>
    </p:spTree>
    <p:extLst>
      <p:ext uri="{BB962C8B-B14F-4D97-AF65-F5344CB8AC3E}">
        <p14:creationId xmlns:p14="http://schemas.microsoft.com/office/powerpoint/2010/main" val="281274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UML Diagrams: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523220"/>
          </a:xfrm>
          <a:prstGeom prst="rect">
            <a:avLst/>
          </a:prstGeom>
          <a:noFill/>
        </p:spPr>
        <p:txBody>
          <a:bodyPr wrap="square">
            <a:spAutoFit/>
          </a:bodyPr>
          <a:lstStyle/>
          <a:p>
            <a:r>
              <a:rPr lang="en-IN" sz="1400" kern="0" dirty="0">
                <a:effectLst/>
                <a:latin typeface="Times New Roman" panose="02020603050405020304" pitchFamily="18" charset="0"/>
                <a:ea typeface="NotoSans-Regular"/>
                <a:cs typeface="FreeSans"/>
              </a:rPr>
              <a:t>:</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p:txBody>
      </p:sp>
      <p:pic>
        <p:nvPicPr>
          <p:cNvPr id="4" name="Picture 3">
            <a:extLst>
              <a:ext uri="{FF2B5EF4-FFF2-40B4-BE49-F238E27FC236}">
                <a16:creationId xmlns:a16="http://schemas.microsoft.com/office/drawing/2014/main" id="{7AAD1607-8913-488B-8AD5-B63EA52D8255}"/>
              </a:ext>
            </a:extLst>
          </p:cNvPr>
          <p:cNvPicPr>
            <a:picLocks noChangeAspect="1"/>
          </p:cNvPicPr>
          <p:nvPr/>
        </p:nvPicPr>
        <p:blipFill>
          <a:blip r:embed="rId3"/>
          <a:stretch>
            <a:fillRect/>
          </a:stretch>
        </p:blipFill>
        <p:spPr>
          <a:xfrm>
            <a:off x="1804987" y="1152475"/>
            <a:ext cx="5534025" cy="3676700"/>
          </a:xfrm>
          <a:prstGeom prst="rect">
            <a:avLst/>
          </a:prstGeom>
        </p:spPr>
      </p:pic>
    </p:spTree>
    <p:extLst>
      <p:ext uri="{BB962C8B-B14F-4D97-AF65-F5344CB8AC3E}">
        <p14:creationId xmlns:p14="http://schemas.microsoft.com/office/powerpoint/2010/main" val="7005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GB">
                <a:solidFill>
                  <a:schemeClr val="tx1"/>
                </a:solidFill>
                <a:latin typeface="Times New Roman" panose="02020603050405020304" pitchFamily="18" charset="0"/>
                <a:ea typeface="NotoSans-Regular"/>
                <a:cs typeface="Times New Roman" panose="02020603050405020304" pitchFamily="18" charset="0"/>
              </a:rPr>
              <a:t>Building </a:t>
            </a:r>
            <a:r>
              <a:rPr lang="en-IN" sz="1800" kern="0">
                <a:solidFill>
                  <a:schemeClr val="tx1"/>
                </a:solidFill>
                <a:effectLst/>
                <a:latin typeface="Times New Roman" panose="02020603050405020304" pitchFamily="18" charset="0"/>
                <a:ea typeface="NotoSans-Regular"/>
                <a:cs typeface="Times New Roman" panose="02020603050405020304" pitchFamily="18" charset="0"/>
              </a:rPr>
              <a:t>an </a:t>
            </a: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assistive technology tool capable of assisting programmers</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to program in JavaScript using their voice.</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Feasibility Study:</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2" name="TextBox 1">
            <a:extLst>
              <a:ext uri="{FF2B5EF4-FFF2-40B4-BE49-F238E27FC236}">
                <a16:creationId xmlns:a16="http://schemas.microsoft.com/office/drawing/2014/main" id="{08A435F4-B9F5-4046-B42E-5040AB4C32E2}"/>
              </a:ext>
            </a:extLst>
          </p:cNvPr>
          <p:cNvSpPr txBox="1"/>
          <p:nvPr/>
        </p:nvSpPr>
        <p:spPr>
          <a:xfrm>
            <a:off x="311700" y="1128091"/>
            <a:ext cx="8520600" cy="3693319"/>
          </a:xfrm>
          <a:prstGeom prst="rect">
            <a:avLst/>
          </a:prstGeom>
          <a:noFill/>
        </p:spPr>
        <p:txBody>
          <a:bodyPr wrap="square" rtlCol="0">
            <a:spAutoFit/>
          </a:bodyPr>
          <a:lstStyle/>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A reasonable priced voice to code extension does not exist at the time study was conducted.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Introduction of multiple languages for giving voice commands was done. This increased usefulness and flexibility of the system.</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The extension worked properly across all platforms like Linux, Mac and windows.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The system used both the paid service like Azure Speech to Text service and free Chrome’s inbuilt Speech to Text as per users choice and showed no variations in results.</a:t>
            </a:r>
          </a:p>
          <a:p>
            <a:pPr marL="342900" indent="-342900">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findings of this feasibility study indicated that an effective voice based training delivery system could be developed by integrating an IBM clone personal computer with a graphics board and supporting software, signal processing board and supporting software for audio output and input, and instructional authoring software.</a:t>
            </a:r>
            <a:endParaRPr lang="en-US" sz="1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436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Identification of Constraints and Risk Analysis: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422400"/>
            <a:ext cx="8520600" cy="339795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dk1"/>
                </a:solidFill>
                <a:latin typeface="Times New Roman" panose="02020603050405020304" pitchFamily="18" charset="0"/>
                <a:cs typeface="Times New Roman" panose="02020603050405020304" pitchFamily="18" charset="0"/>
              </a:rPr>
              <a:t>Constraints:</a:t>
            </a:r>
          </a:p>
          <a:p>
            <a:pPr marL="285750" indent="-285750">
              <a:spcAft>
                <a:spcPts val="1200"/>
              </a:spcAft>
            </a:pPr>
            <a:r>
              <a:rPr lang="en-US" dirty="0">
                <a:solidFill>
                  <a:schemeClr val="dk1"/>
                </a:solidFill>
                <a:latin typeface="Times New Roman" panose="02020603050405020304" pitchFamily="18" charset="0"/>
                <a:cs typeface="Times New Roman" panose="02020603050405020304" pitchFamily="18" charset="0"/>
              </a:rPr>
              <a:t>Errors in Speech Identification</a:t>
            </a:r>
          </a:p>
          <a:p>
            <a:pPr marL="285750" indent="-285750">
              <a:spcAft>
                <a:spcPts val="1200"/>
              </a:spcAft>
            </a:pPr>
            <a:r>
              <a:rPr lang="en-US" dirty="0">
                <a:solidFill>
                  <a:schemeClr val="dk1"/>
                </a:solidFill>
                <a:latin typeface="Times New Roman" panose="02020603050405020304" pitchFamily="18" charset="0"/>
                <a:cs typeface="Times New Roman" panose="02020603050405020304" pitchFamily="18" charset="0"/>
              </a:rPr>
              <a:t>Inability to understand spoken words</a:t>
            </a:r>
          </a:p>
          <a:p>
            <a:pPr marL="0" indent="0">
              <a:spcAft>
                <a:spcPts val="1200"/>
              </a:spcAft>
              <a:buNone/>
            </a:pPr>
            <a:r>
              <a:rPr lang="en-US" dirty="0">
                <a:solidFill>
                  <a:schemeClr val="dk1"/>
                </a:solidFill>
                <a:latin typeface="Times New Roman" panose="02020603050405020304" pitchFamily="18" charset="0"/>
                <a:cs typeface="Times New Roman" panose="02020603050405020304" pitchFamily="18" charset="0"/>
              </a:rPr>
              <a:t>Risk Analysis:</a:t>
            </a:r>
          </a:p>
          <a:p>
            <a:pPr marL="285750" indent="-285750">
              <a:spcAft>
                <a:spcPts val="1200"/>
              </a:spcAft>
            </a:pPr>
            <a:r>
              <a:rPr lang="en-US" i="0" u="none" strike="noStrike" dirty="0">
                <a:solidFill>
                  <a:srgbClr val="0D0D0D"/>
                </a:solidFill>
                <a:effectLst/>
                <a:latin typeface="Times New Roman" panose="02020603050405020304" pitchFamily="18" charset="0"/>
                <a:cs typeface="Times New Roman" panose="02020603050405020304" pitchFamily="18" charset="0"/>
              </a:rPr>
              <a:t>Learning curves lead to delays</a:t>
            </a:r>
          </a:p>
          <a:p>
            <a:pPr marL="285750" indent="-285750">
              <a:spcAft>
                <a:spcPts val="1200"/>
              </a:spcAft>
            </a:pPr>
            <a:r>
              <a:rPr lang="en-US" i="0" u="none" strike="noStrike" dirty="0">
                <a:solidFill>
                  <a:srgbClr val="0D0D0D"/>
                </a:solidFill>
                <a:effectLst/>
                <a:latin typeface="Times New Roman" panose="02020603050405020304" pitchFamily="18" charset="0"/>
                <a:cs typeface="Times New Roman" panose="02020603050405020304" pitchFamily="18" charset="0"/>
              </a:rPr>
              <a:t>Users have inaccurate expectations</a:t>
            </a:r>
          </a:p>
          <a:p>
            <a:pPr marL="285750" indent="-285750">
              <a:spcAft>
                <a:spcPts val="1200"/>
              </a:spcAft>
            </a:pP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spcAft>
                <a:spcPts val="1200"/>
              </a:spcAft>
            </a:pPr>
            <a:endParaRPr lang="en-US" dirty="0">
              <a:solidFill>
                <a:schemeClr val="dk1"/>
              </a:solidFill>
              <a:latin typeface="Times New Roman" panose="02020603050405020304" pitchFamily="18" charset="0"/>
              <a:cs typeface="Times New Roman" panose="02020603050405020304" pitchFamily="18" charset="0"/>
            </a:endParaRPr>
          </a:p>
          <a:p>
            <a:pPr marL="285750" indent="-285750">
              <a:spcAft>
                <a:spcPts val="1200"/>
              </a:spcAft>
            </a:pPr>
            <a:endParaRPr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17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Use Cases: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396315"/>
            <a:ext cx="8520600" cy="3416400"/>
          </a:xfrm>
          <a:prstGeom prst="rect">
            <a:avLst/>
          </a:prstGeom>
        </p:spPr>
        <p:txBody>
          <a:bodyPr spcFirstLastPara="1" wrap="square" lIns="91425" tIns="91425" rIns="91425" bIns="91425" anchor="t" anchorCtr="0">
            <a:normAutofit/>
          </a:bodyPr>
          <a:lstStyle/>
          <a:p>
            <a:pPr>
              <a:buFont typeface="+mj-lt"/>
              <a:buAutoNum type="arabicPeriod"/>
            </a:pPr>
            <a:r>
              <a:rPr lang="en-IN" sz="1800" kern="50" dirty="0">
                <a:solidFill>
                  <a:schemeClr val="tx1"/>
                </a:solidFill>
                <a:effectLst/>
                <a:latin typeface="Times New Roman" panose="02020603050405020304" pitchFamily="18" charset="0"/>
                <a:ea typeface="Droid Sans Fallback"/>
                <a:cs typeface="Times New Roman" panose="02020603050405020304" pitchFamily="18" charset="0"/>
              </a:rPr>
              <a:t>Voice recognition software can be used when the user needs to generate a large </a:t>
            </a:r>
            <a:r>
              <a:rPr lang="en-IN" kern="50" dirty="0">
                <a:solidFill>
                  <a:schemeClr val="tx1"/>
                </a:solidFill>
                <a:latin typeface="Times New Roman" panose="02020603050405020304" pitchFamily="18" charset="0"/>
                <a:ea typeface="Droid Sans Fallback"/>
                <a:cs typeface="Times New Roman" panose="02020603050405020304" pitchFamily="18" charset="0"/>
              </a:rPr>
              <a:t>v</a:t>
            </a:r>
            <a:r>
              <a:rPr lang="en-IN" sz="1800" kern="50" dirty="0">
                <a:solidFill>
                  <a:schemeClr val="tx1"/>
                </a:solidFill>
                <a:effectLst/>
                <a:latin typeface="Times New Roman" panose="02020603050405020304" pitchFamily="18" charset="0"/>
                <a:ea typeface="Droid Sans Fallback"/>
                <a:cs typeface="Times New Roman" panose="02020603050405020304" pitchFamily="18" charset="0"/>
              </a:rPr>
              <a:t>olume of textual content without the need of writing manually.</a:t>
            </a:r>
          </a:p>
          <a:p>
            <a:pPr>
              <a:buFont typeface="+mj-lt"/>
              <a:buAutoNum type="arabicPeriod"/>
            </a:pPr>
            <a:r>
              <a:rPr lang="en-IN" kern="50" dirty="0">
                <a:solidFill>
                  <a:schemeClr val="tx1"/>
                </a:solidFill>
                <a:latin typeface="Times New Roman" panose="02020603050405020304" pitchFamily="18" charset="0"/>
                <a:ea typeface="Droid Sans Fallback"/>
                <a:cs typeface="Times New Roman" panose="02020603050405020304" pitchFamily="18" charset="0"/>
              </a:rPr>
              <a:t>It can also be used by users who are unable or have great difficulty using a keyboard.</a:t>
            </a:r>
          </a:p>
          <a:p>
            <a:pPr>
              <a:buFont typeface="+mj-lt"/>
              <a:buAutoNum type="arabicPeriod"/>
            </a:pPr>
            <a:r>
              <a:rPr lang="en-IN" kern="50" dirty="0">
                <a:solidFill>
                  <a:schemeClr val="tx1"/>
                </a:solidFill>
                <a:latin typeface="Times New Roman" panose="02020603050405020304" pitchFamily="18" charset="0"/>
                <a:ea typeface="Droid Sans Fallback"/>
                <a:cs typeface="Times New Roman" panose="02020603050405020304" pitchFamily="18" charset="0"/>
              </a:rPr>
              <a:t>It can be used by individuals who are not well-versed with the syntax of a particular language but still wish to code.</a:t>
            </a:r>
          </a:p>
          <a:p>
            <a:pPr>
              <a:buFont typeface="+mj-lt"/>
              <a:buAutoNum type="arabicPeriod"/>
            </a:pPr>
            <a:r>
              <a:rPr lang="en-IN" kern="50" dirty="0">
                <a:solidFill>
                  <a:schemeClr val="tx1"/>
                </a:solidFill>
                <a:latin typeface="Times New Roman" panose="02020603050405020304" pitchFamily="18" charset="0"/>
                <a:ea typeface="Droid Sans Fallback"/>
                <a:cs typeface="Times New Roman" panose="02020603050405020304" pitchFamily="18" charset="0"/>
              </a:rPr>
              <a:t>It can be used by programmers suffering from Repetitive Strain Injury(RSI).</a:t>
            </a:r>
          </a:p>
          <a:p>
            <a:pPr>
              <a:buFont typeface="+mj-lt"/>
              <a:buAutoNum type="arabicPeriod"/>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342900" lvl="0" algn="l" rtl="0">
              <a:spcBef>
                <a:spcPts val="0"/>
              </a:spcBef>
              <a:spcAft>
                <a:spcPts val="1200"/>
              </a:spcAft>
              <a:buFont typeface="+mj-lt"/>
              <a:buAutoNum type="arabicPeriod"/>
            </a:pPr>
            <a:endParaRPr dirty="0">
              <a:solidFill>
                <a:schemeClr val="dk1"/>
              </a:solidFill>
            </a:endParaRPr>
          </a:p>
        </p:txBody>
      </p:sp>
    </p:spTree>
    <p:extLst>
      <p:ext uri="{BB962C8B-B14F-4D97-AF65-F5344CB8AC3E}">
        <p14:creationId xmlns:p14="http://schemas.microsoft.com/office/powerpoint/2010/main" val="152068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Identification of Data and Data Relationship:</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2" name="TextBox 1">
            <a:extLst>
              <a:ext uri="{FF2B5EF4-FFF2-40B4-BE49-F238E27FC236}">
                <a16:creationId xmlns:a16="http://schemas.microsoft.com/office/drawing/2014/main" id="{364DF5C2-10F8-4DA7-A379-F492931EF456}"/>
              </a:ext>
            </a:extLst>
          </p:cNvPr>
          <p:cNvSpPr txBox="1"/>
          <p:nvPr/>
        </p:nvSpPr>
        <p:spPr>
          <a:xfrm>
            <a:off x="311700" y="1152475"/>
            <a:ext cx="8274756" cy="3416320"/>
          </a:xfrm>
          <a:prstGeom prst="rect">
            <a:avLst/>
          </a:prstGeom>
          <a:noFill/>
        </p:spPr>
        <p:txBody>
          <a:bodyPr wrap="square" rtlCol="0">
            <a:spAutoFit/>
          </a:bodyPr>
          <a:lstStyle/>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Data is identified in this project as human voice which is given as input.</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Further these voice commands are transformed into text which is served as data to Azure Speech to Text service and later parsed by the developed </a:t>
            </a:r>
            <a:r>
              <a:rPr lang="en-IN" sz="1800" dirty="0" err="1">
                <a:latin typeface="Times New Roman" panose="02020603050405020304" pitchFamily="18" charset="0"/>
                <a:cs typeface="Times New Roman" panose="02020603050405020304" pitchFamily="18" charset="0"/>
              </a:rPr>
              <a:t>VSCode</a:t>
            </a:r>
            <a:r>
              <a:rPr lang="en-IN" sz="1800" dirty="0">
                <a:latin typeface="Times New Roman" panose="02020603050405020304" pitchFamily="18" charset="0"/>
                <a:cs typeface="Times New Roman" panose="02020603050405020304" pitchFamily="18" charset="0"/>
              </a:rPr>
              <a:t> extension.</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Input phrases are passed to the Stack Automata Mechanism which outputs the structured document/phrase.</a:t>
            </a:r>
          </a:p>
          <a:p>
            <a:pPr marL="342900" indent="-342900">
              <a:buFont typeface="+mj-lt"/>
              <a:buAutoNum type="arabicPeriod"/>
            </a:pPr>
            <a:r>
              <a:rPr lang="en-IN" sz="1800" dirty="0">
                <a:latin typeface="Times New Roman" panose="02020603050405020304" pitchFamily="18" charset="0"/>
                <a:cs typeface="Times New Roman" panose="02020603050405020304" pitchFamily="18" charset="0"/>
              </a:rPr>
              <a:t>For example, “New variable sum equals expression number 3 plus number 7” is taken as input data. Now following the Stack Automata Mechanism, output will be as follows: </a:t>
            </a:r>
            <a:r>
              <a:rPr lang="en-IN" sz="1800" dirty="0" err="1">
                <a:latin typeface="Times New Roman" panose="02020603050405020304" pitchFamily="18" charset="0"/>
                <a:cs typeface="Times New Roman" panose="02020603050405020304" pitchFamily="18" charset="0"/>
              </a:rPr>
              <a:t>variableAssignemnt</a:t>
            </a:r>
            <a:r>
              <a:rPr lang="en-IN" sz="1800" dirty="0">
                <a:latin typeface="Times New Roman" panose="02020603050405020304" pitchFamily="18" charset="0"/>
                <a:cs typeface="Times New Roman" panose="02020603050405020304" pitchFamily="18" charset="0"/>
              </a:rPr>
              <a:t>: true, name: sum</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expressionType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mathArguement</a:t>
            </a:r>
            <a:r>
              <a:rPr lang="en-IN" sz="1800" dirty="0">
                <a:latin typeface="Times New Roman" panose="02020603050405020304" pitchFamily="18" charset="0"/>
                <a:cs typeface="Times New Roman" panose="02020603050405020304" pitchFamily="18" charset="0"/>
              </a:rPr>
              <a:t>: true, type: add</a:t>
            </a:r>
          </a:p>
          <a:p>
            <a:r>
              <a:rPr lang="en-IN" sz="1800" dirty="0">
                <a:latin typeface="Times New Roman" panose="02020603050405020304" pitchFamily="18" charset="0"/>
                <a:cs typeface="Times New Roman" panose="02020603050405020304" pitchFamily="18" charset="0"/>
              </a:rPr>
              <a:t>	          data: 3, 7</a:t>
            </a:r>
          </a:p>
          <a:p>
            <a:r>
              <a:rPr lang="en-IN" sz="1800" dirty="0">
                <a:latin typeface="Times New Roman" panose="02020603050405020304" pitchFamily="18" charset="0"/>
                <a:cs typeface="Times New Roman" panose="02020603050405020304" pitchFamily="18" charset="0"/>
              </a:rPr>
              <a:t>	          output: sum = 3+7</a:t>
            </a:r>
          </a:p>
          <a:p>
            <a:pPr marL="342900" indent="-342900">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562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Industry Applications: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3139321"/>
          </a:xfrm>
          <a:prstGeom prst="rect">
            <a:avLst/>
          </a:prstGeom>
          <a:noFill/>
        </p:spPr>
        <p:txBody>
          <a:bodyPr wrap="square">
            <a:spAutoFit/>
          </a:bodyPr>
          <a:lstStyle/>
          <a:p>
            <a:pPr marL="285750" indent="-285750" algn="l">
              <a:buFont typeface="Arial" panose="020B0604020202020204" pitchFamily="34" charset="0"/>
              <a:buChar char="•"/>
            </a:pPr>
            <a:r>
              <a:rPr lang="en-US" sz="1800" i="0" u="none" strike="noStrike" baseline="0" dirty="0">
                <a:latin typeface="Times New Roman" panose="02020603050405020304" pitchFamily="18" charset="0"/>
                <a:cs typeface="Times New Roman" panose="02020603050405020304" pitchFamily="18" charset="0"/>
              </a:rPr>
              <a:t>Speech recognition systems have applications in several areas. In fact, any activity that involves human-machine interaction can potentially utilize these systems. Currently, several applications are already being designed with a built-in </a:t>
            </a:r>
            <a:r>
              <a:rPr lang="en-IN" sz="1800" i="0" u="none" strike="noStrike" baseline="0" dirty="0">
                <a:latin typeface="Times New Roman" panose="02020603050405020304" pitchFamily="18" charset="0"/>
                <a:cs typeface="Times New Roman" panose="02020603050405020304" pitchFamily="18" charset="0"/>
              </a:rPr>
              <a:t>speech recognition system.</a:t>
            </a:r>
            <a:endParaRPr lang="en-IN" sz="1800" kern="50" dirty="0">
              <a:effectLst/>
              <a:latin typeface="Times New Roman" panose="02020603050405020304" pitchFamily="18" charset="0"/>
              <a:ea typeface="Droid Sans Fallback"/>
              <a:cs typeface="Times New Roman" panose="02020603050405020304" pitchFamily="18" charset="0"/>
            </a:endParaRPr>
          </a:p>
          <a:p>
            <a:pPr marL="285750" indent="-285750" algn="l">
              <a:buFont typeface="Arial" panose="020B0604020202020204" pitchFamily="34" charset="0"/>
              <a:buChar char="•"/>
            </a:pPr>
            <a:r>
              <a:rPr lang="en-IN" sz="1800" kern="0" dirty="0">
                <a:effectLst/>
                <a:latin typeface="Times New Roman" panose="02020603050405020304" pitchFamily="18" charset="0"/>
                <a:ea typeface="NotoSans-Regular"/>
                <a:cs typeface="FreeSans"/>
              </a:rPr>
              <a:t> </a:t>
            </a:r>
            <a:r>
              <a:rPr lang="en-IN" sz="1800" kern="50" dirty="0">
                <a:effectLst/>
                <a:latin typeface="Times New Roman" panose="02020603050405020304" pitchFamily="18" charset="0"/>
                <a:ea typeface="NotoSans-Regular"/>
                <a:cs typeface="FreeSans"/>
              </a:rPr>
              <a:t>This</a:t>
            </a:r>
            <a:r>
              <a:rPr lang="en-US" sz="1800" b="0" i="0" u="none" strike="noStrike" baseline="0" dirty="0">
                <a:latin typeface="Times New Roman" panose="02020603050405020304" pitchFamily="18" charset="0"/>
                <a:cs typeface="Times New Roman" panose="02020603050405020304" pitchFamily="18" charset="0"/>
              </a:rPr>
              <a:t> assistive technology application is capable of enabling programmers to program in JavaScript without the use of their hands, using only voice commands. The purpose of the application is to enable programmers who are unable or with great difficulty to use their hands, whether due to injury or disability, to continue exercising their profession.</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This same methodology can be used in the creation of other applications with a similar purpose, such as a tool that, in addition to </a:t>
            </a:r>
            <a:r>
              <a:rPr lang="en-IN" sz="1800" b="0" i="0" u="none" strike="noStrike" baseline="0" dirty="0">
                <a:latin typeface="Times New Roman" panose="02020603050405020304" pitchFamily="18" charset="0"/>
                <a:cs typeface="Times New Roman" panose="02020603050405020304" pitchFamily="18" charset="0"/>
              </a:rPr>
              <a:t>JavaScript, also supports Python.</a:t>
            </a:r>
            <a:endParaRPr lang="en-IN" sz="1800" kern="50" dirty="0">
              <a:effectLst/>
              <a:latin typeface="Times New Roman" panose="02020603050405020304" pitchFamily="18" charset="0"/>
              <a:ea typeface="Droid Sans Fallback"/>
              <a:cs typeface="Times New Roman" panose="02020603050405020304" pitchFamily="18" charset="0"/>
            </a:endParaRPr>
          </a:p>
        </p:txBody>
      </p:sp>
    </p:spTree>
    <p:extLst>
      <p:ext uri="{BB962C8B-B14F-4D97-AF65-F5344CB8AC3E}">
        <p14:creationId xmlns:p14="http://schemas.microsoft.com/office/powerpoint/2010/main" val="2593083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EA9C-44A2-441D-8845-17087F4214F0}"/>
              </a:ext>
            </a:extLst>
          </p:cNvPr>
          <p:cNvSpPr>
            <a:spLocks noGrp="1"/>
          </p:cNvSpPr>
          <p:nvPr>
            <p:ph type="title"/>
          </p:nvPr>
        </p:nvSpPr>
        <p:spPr/>
        <p:txBody>
          <a:bodyPr>
            <a:normAutofit fontScale="90000"/>
          </a:bodyPr>
          <a:lstStyle/>
          <a:p>
            <a:r>
              <a:rPr lang="en-US" dirty="0"/>
              <a:t>Software Development Life Cycle</a:t>
            </a:r>
            <a:endParaRPr lang="en-IN" dirty="0"/>
          </a:p>
        </p:txBody>
      </p:sp>
      <p:sp>
        <p:nvSpPr>
          <p:cNvPr id="3" name="Text Placeholder 2">
            <a:extLst>
              <a:ext uri="{FF2B5EF4-FFF2-40B4-BE49-F238E27FC236}">
                <a16:creationId xmlns:a16="http://schemas.microsoft.com/office/drawing/2014/main" id="{352FE37D-F9FC-4A13-9C84-024E0B89D57B}"/>
              </a:ext>
            </a:extLst>
          </p:cNvPr>
          <p:cNvSpPr>
            <a:spLocks noGrp="1"/>
          </p:cNvSpPr>
          <p:nvPr>
            <p:ph type="body" idx="1"/>
          </p:nvPr>
        </p:nvSpPr>
        <p:spPr/>
        <p:txBody>
          <a:bodyPr/>
          <a:lstStyle/>
          <a:p>
            <a:pPr marL="114300" indent="0">
              <a:buNone/>
            </a:pPr>
            <a:r>
              <a:rPr lang="en-IN" sz="1800" b="1" dirty="0">
                <a:solidFill>
                  <a:schemeClr val="tx1"/>
                </a:solidFill>
                <a:effectLst/>
                <a:latin typeface="Times New Roman" panose="02020603050405020304" pitchFamily="18" charset="0"/>
                <a:ea typeface="Calibri" panose="020F0502020204030204" pitchFamily="34" charset="0"/>
              </a:rPr>
              <a:t>Introduction to Agile SDLC Model</a:t>
            </a:r>
          </a:p>
          <a:p>
            <a:pPr marL="114300" indent="0">
              <a:buNone/>
            </a:pPr>
            <a:endParaRPr lang="en-IN" sz="1800" dirty="0">
              <a:solidFill>
                <a:schemeClr val="tx1"/>
              </a:solidFill>
              <a:effectLst/>
              <a:latin typeface="Times New Roman" panose="02020603050405020304" pitchFamily="18" charset="0"/>
              <a:ea typeface="Calibri" panose="020F0502020204030204" pitchFamily="34" charset="0"/>
            </a:endParaRPr>
          </a:p>
          <a:p>
            <a:pPr marL="114300" indent="0">
              <a:buNone/>
            </a:pPr>
            <a:endParaRPr lang="en-IN" dirty="0">
              <a:solidFill>
                <a:schemeClr val="tx1"/>
              </a:solidFill>
              <a:latin typeface="Times New Roman" panose="02020603050405020304" pitchFamily="18" charset="0"/>
              <a:ea typeface="Calibri" panose="020F0502020204030204" pitchFamily="34" charset="0"/>
            </a:endParaRPr>
          </a:p>
          <a:p>
            <a:pPr marL="114300" indent="0">
              <a:buNone/>
            </a:pPr>
            <a:r>
              <a:rPr lang="en-IN" sz="1800" dirty="0">
                <a:solidFill>
                  <a:schemeClr val="tx1"/>
                </a:solidFill>
                <a:effectLst/>
                <a:latin typeface="Times New Roman" panose="02020603050405020304" pitchFamily="18" charset="0"/>
                <a:ea typeface="Calibri" panose="020F0502020204030204" pitchFamily="34" charset="0"/>
              </a:rPr>
              <a:t>Agile software development refers to a group of software development methodologies based on iterative development, where requirements and solutions evolve through collaboration between self-organizing cross-functional teams.</a:t>
            </a:r>
            <a:endParaRPr lang="en-IN" b="1" dirty="0">
              <a:solidFill>
                <a:schemeClr val="tx1"/>
              </a:solidFill>
              <a:latin typeface="Times New Roman" panose="02020603050405020304" pitchFamily="18" charset="0"/>
              <a:ea typeface="Calibri" panose="020F0502020204030204" pitchFamily="34" charset="0"/>
            </a:endParaRPr>
          </a:p>
          <a:p>
            <a:pPr marL="114300" indent="0">
              <a:buNone/>
            </a:pPr>
            <a:endParaRPr lang="en-IN" dirty="0"/>
          </a:p>
        </p:txBody>
      </p:sp>
    </p:spTree>
    <p:extLst>
      <p:ext uri="{BB962C8B-B14F-4D97-AF65-F5344CB8AC3E}">
        <p14:creationId xmlns:p14="http://schemas.microsoft.com/office/powerpoint/2010/main" val="3298741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F356-14E6-4DEF-8AB0-EE2A21773383}"/>
              </a:ext>
            </a:extLst>
          </p:cNvPr>
          <p:cNvSpPr>
            <a:spLocks noGrp="1"/>
          </p:cNvSpPr>
          <p:nvPr>
            <p:ph type="title"/>
          </p:nvPr>
        </p:nvSpPr>
        <p:spPr/>
        <p:txBody>
          <a:bodyPr>
            <a:normAutofit fontScale="90000"/>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Advantages of Agile Model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E77DE6D-054E-460B-B71D-0BEFF059DD7D}"/>
              </a:ext>
            </a:extLst>
          </p:cNvPr>
          <p:cNvSpPr>
            <a:spLocks noGrp="1"/>
          </p:cNvSpPr>
          <p:nvPr>
            <p:ph type="body" idx="1"/>
          </p:nvPr>
        </p:nvSpPr>
        <p:spPr/>
        <p:txBody>
          <a:bodyPr>
            <a:normAutofit lnSpcReduction="10000"/>
          </a:bodyPr>
          <a:lstStyle/>
          <a:p>
            <a:pPr marL="342900" lvl="0" indent="-342900">
              <a:lnSpc>
                <a:spcPct val="107000"/>
              </a:lnSpc>
              <a:spcAft>
                <a:spcPts val="800"/>
              </a:spcAft>
              <a:buFont typeface="+mj-lt"/>
              <a:buAutoNum type="arabicPeriod"/>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by rapid, continuous delivery of useful software.</a:t>
            </a:r>
          </a:p>
          <a:p>
            <a:pPr marL="342900" lvl="0" indent="-342900">
              <a:lnSpc>
                <a:spcPct val="107000"/>
              </a:lnSpc>
              <a:spcAft>
                <a:spcPts val="800"/>
              </a:spcAft>
              <a:buFont typeface="+mj-lt"/>
              <a:buAutoNum type="arabicPeriod"/>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People and interactions are emphasized rather than process and tools. Customers, developers and testers constantly interact with each other.</a:t>
            </a:r>
          </a:p>
          <a:p>
            <a:pPr marL="342900" lvl="0" indent="-342900">
              <a:lnSpc>
                <a:spcPct val="107000"/>
              </a:lnSpc>
              <a:spcAft>
                <a:spcPts val="800"/>
              </a:spcAft>
              <a:buFont typeface="+mj-lt"/>
              <a:buAutoNum type="arabicPeriod"/>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Working software is delivered frequently (weeks rather than months).</a:t>
            </a:r>
          </a:p>
          <a:p>
            <a:pPr marL="342900" lvl="0" indent="-342900">
              <a:lnSpc>
                <a:spcPct val="107000"/>
              </a:lnSpc>
              <a:spcAft>
                <a:spcPts val="800"/>
              </a:spcAft>
              <a:buFont typeface="+mj-lt"/>
              <a:buAutoNum type="arabicPeriod"/>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Face-to-face conversation is the best form of communication.</a:t>
            </a:r>
          </a:p>
          <a:p>
            <a:pPr marL="342900" lvl="0" indent="-342900">
              <a:lnSpc>
                <a:spcPct val="107000"/>
              </a:lnSpc>
              <a:spcAft>
                <a:spcPts val="800"/>
              </a:spcAft>
              <a:buFont typeface="+mj-lt"/>
              <a:buAutoNum type="arabicPeriod"/>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Close, daily cooperation between business people and developers.</a:t>
            </a:r>
          </a:p>
          <a:p>
            <a:pPr marL="342900" lvl="0" indent="-342900">
              <a:lnSpc>
                <a:spcPct val="107000"/>
              </a:lnSpc>
              <a:spcAft>
                <a:spcPts val="800"/>
              </a:spcAft>
              <a:buFont typeface="+mj-lt"/>
              <a:buAutoNum type="arabicPeriod"/>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Continuous attention to technical excellence and good design.</a:t>
            </a:r>
          </a:p>
          <a:p>
            <a:pPr marL="342900" lvl="0" indent="-342900">
              <a:lnSpc>
                <a:spcPct val="107000"/>
              </a:lnSpc>
              <a:spcAft>
                <a:spcPts val="800"/>
              </a:spcAft>
              <a:buFont typeface="+mj-lt"/>
              <a:buAutoNum type="arabicPeriod"/>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Regular adaptation to changing circumstances.</a:t>
            </a:r>
          </a:p>
          <a:p>
            <a:pPr marL="342900" lvl="0" indent="-342900">
              <a:lnSpc>
                <a:spcPct val="107000"/>
              </a:lnSpc>
              <a:spcAft>
                <a:spcPts val="800"/>
              </a:spcAft>
              <a:buFont typeface="+mj-lt"/>
              <a:buAutoNum type="arabicPeriod"/>
              <a:tabLst>
                <a:tab pos="457200" algn="l"/>
              </a:tabLs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Even late changes in requirements are welcomed.</a:t>
            </a:r>
          </a:p>
          <a:p>
            <a:endParaRPr lang="en-IN" dirty="0"/>
          </a:p>
        </p:txBody>
      </p:sp>
    </p:spTree>
    <p:extLst>
      <p:ext uri="{BB962C8B-B14F-4D97-AF65-F5344CB8AC3E}">
        <p14:creationId xmlns:p14="http://schemas.microsoft.com/office/powerpoint/2010/main" val="1937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FFD2-D85D-42FE-BCDC-63AEEA680F04}"/>
              </a:ext>
            </a:extLst>
          </p:cNvPr>
          <p:cNvSpPr>
            <a:spLocks noGrp="1"/>
          </p:cNvSpPr>
          <p:nvPr>
            <p:ph type="title"/>
          </p:nvPr>
        </p:nvSpPr>
        <p:spPr/>
        <p:txBody>
          <a:bodyPr>
            <a:normAutofit fontScale="90000"/>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 of Agile Model: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BA45334-06FA-4C09-9E1C-7D312806C585}"/>
              </a:ext>
            </a:extLst>
          </p:cNvPr>
          <p:cNvSpPr>
            <a:spLocks noGrp="1"/>
          </p:cNvSpPr>
          <p:nvPr>
            <p:ph type="body" idx="1"/>
          </p:nvPr>
        </p:nvSpPr>
        <p:spPr/>
        <p:txBody>
          <a:bodyPr/>
          <a:lstStyle/>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case of some software deliverables, especially the large ones, it is difficult to assess the effort required at the beginning of the software development life cycle.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is lack of emphasis on necessary designing and documentation.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project can easily get taken off track if the customer representative is not clear what final outcome that they want.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Only senior programmers are capable of taking the kind of decisions required during the development process. Hence it has no place for newbie programmers, unless combined with experienced resources.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1806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53FB56-7A0A-4444-AF0E-CD1DF6EEF002}"/>
              </a:ext>
            </a:extLst>
          </p:cNvPr>
          <p:cNvPicPr>
            <a:picLocks noChangeAspect="1"/>
          </p:cNvPicPr>
          <p:nvPr/>
        </p:nvPicPr>
        <p:blipFill>
          <a:blip r:embed="rId2"/>
          <a:stretch>
            <a:fillRect/>
          </a:stretch>
        </p:blipFill>
        <p:spPr>
          <a:xfrm>
            <a:off x="191718" y="677827"/>
            <a:ext cx="4146366" cy="3702290"/>
          </a:xfrm>
          <a:prstGeom prst="rect">
            <a:avLst/>
          </a:prstGeom>
        </p:spPr>
      </p:pic>
      <p:pic>
        <p:nvPicPr>
          <p:cNvPr id="7" name="Picture 6">
            <a:extLst>
              <a:ext uri="{FF2B5EF4-FFF2-40B4-BE49-F238E27FC236}">
                <a16:creationId xmlns:a16="http://schemas.microsoft.com/office/drawing/2014/main" id="{34C855D7-0939-42E5-831E-ADFBFAA40447}"/>
              </a:ext>
            </a:extLst>
          </p:cNvPr>
          <p:cNvPicPr>
            <a:picLocks noChangeAspect="1"/>
          </p:cNvPicPr>
          <p:nvPr/>
        </p:nvPicPr>
        <p:blipFill>
          <a:blip r:embed="rId3"/>
          <a:stretch>
            <a:fillRect/>
          </a:stretch>
        </p:blipFill>
        <p:spPr>
          <a:xfrm>
            <a:off x="4338084" y="510362"/>
            <a:ext cx="4444409" cy="3955311"/>
          </a:xfrm>
          <a:prstGeom prst="rect">
            <a:avLst/>
          </a:prstGeom>
        </p:spPr>
      </p:pic>
    </p:spTree>
    <p:extLst>
      <p:ext uri="{BB962C8B-B14F-4D97-AF65-F5344CB8AC3E}">
        <p14:creationId xmlns:p14="http://schemas.microsoft.com/office/powerpoint/2010/main" val="218445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CE43-D5A1-4638-A20B-8A5AC71C5FE4}"/>
              </a:ext>
            </a:extLst>
          </p:cNvPr>
          <p:cNvSpPr>
            <a:spLocks noGrp="1"/>
          </p:cNvSpPr>
          <p:nvPr>
            <p:ph type="title"/>
          </p:nvPr>
        </p:nvSpPr>
        <p:spPr/>
        <p:txBody>
          <a:bodyPr>
            <a:normAutofit fontScale="90000"/>
          </a:bodyPr>
          <a:lstStyle/>
          <a:p>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When to use Agile model: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9A21036F-5C01-44F7-A8CE-BF6AD711FEB9}"/>
              </a:ext>
            </a:extLst>
          </p:cNvPr>
          <p:cNvSpPr>
            <a:spLocks noGrp="1"/>
          </p:cNvSpPr>
          <p:nvPr>
            <p:ph type="body" idx="1"/>
          </p:nvPr>
        </p:nvSpPr>
        <p:spPr/>
        <p:txBody>
          <a:bodyPr>
            <a:noAutofit/>
          </a:bodyPr>
          <a:lstStyle/>
          <a:p>
            <a:pPr marL="285750" indent="-285750">
              <a:lnSpc>
                <a:spcPct val="107000"/>
              </a:lnSpc>
              <a:spcAft>
                <a:spcPts val="800"/>
              </a:spcAft>
              <a:buSzPts val="1000"/>
              <a:tabLst>
                <a:tab pos="457200" algn="l"/>
              </a:tabLst>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new changes need to be implemented. The freedom agile gives to change is very important. New changes can be implemented at very little cost because of the frequency of new increments that are produced.</a:t>
            </a:r>
          </a:p>
          <a:p>
            <a:pPr marL="285750" indent="-285750">
              <a:lnSpc>
                <a:spcPct val="107000"/>
              </a:lnSpc>
              <a:spcAft>
                <a:spcPts val="800"/>
              </a:spcAft>
              <a:buSzPts val="1000"/>
              <a:tabLst>
                <a:tab pos="457200" algn="l"/>
              </a:tabLst>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implement a new feature the developers need to lose only the work of a few days, or even only hours, to roll back and implement it.</a:t>
            </a:r>
          </a:p>
          <a:p>
            <a:pPr marL="114300" indent="0">
              <a:buNone/>
            </a:pP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005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Repetitive strain injury (RSI) is a syndrome that affects thousands of professionals around the world every year, among these professionals are programmers, professionals who tend to make extensive use of their hands in carrying out their tasks and that is why more susceptible to RSI. Programmers affected by this syndrome have great difficulty in using their hands and consequently great difficulty in carrying out their main activity: programming, a historically text-based activity that requires extensive use of the hands. </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That said, we come to the central theme of this work: the </a:t>
            </a:r>
            <a:r>
              <a:rPr lang="en-GB" dirty="0">
                <a:solidFill>
                  <a:schemeClr val="tx1"/>
                </a:solidFill>
                <a:latin typeface="Times New Roman" panose="02020603050405020304" pitchFamily="18" charset="0"/>
                <a:ea typeface="NotoSans-Regular"/>
                <a:cs typeface="Times New Roman" panose="02020603050405020304" pitchFamily="18" charset="0"/>
              </a:rPr>
              <a:t>building</a:t>
            </a: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 an assistive technology tool capable of helping programmers to program in the JavaScript language using their voice. </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Category of the Project:</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584775"/>
          </a:xfrm>
          <a:prstGeom prst="rect">
            <a:avLst/>
          </a:prstGeom>
          <a:noFill/>
        </p:spPr>
        <p:txBody>
          <a:bodyPr wrap="square">
            <a:spAutoFit/>
          </a:bodyPr>
          <a:lstStyle/>
          <a:p>
            <a:r>
              <a:rPr lang="en-IN" sz="1800" dirty="0">
                <a:latin typeface="Times New Roman" panose="02020603050405020304" pitchFamily="18" charset="0"/>
                <a:ea typeface="Droid Sans Fallback"/>
                <a:cs typeface="Times New Roman" panose="02020603050405020304" pitchFamily="18" charset="0"/>
              </a:rPr>
              <a:t>Application</a:t>
            </a:r>
            <a:endParaRPr lang="en-IN" sz="1800" kern="50" dirty="0">
              <a:effectLst/>
              <a:latin typeface="Times New Roman" panose="02020603050405020304" pitchFamily="18" charset="0"/>
              <a:ea typeface="Droid Sans Fallback"/>
              <a:cs typeface="Times New Roman" panose="02020603050405020304" pitchFamily="18" charset="0"/>
            </a:endParaRPr>
          </a:p>
          <a:p>
            <a:r>
              <a:rPr lang="en-IN" sz="1400" kern="0" dirty="0">
                <a:effectLst/>
                <a:latin typeface="Times New Roman" panose="02020603050405020304" pitchFamily="18" charset="0"/>
                <a:ea typeface="NotoSans-Regular"/>
                <a:cs typeface="FreeSans"/>
              </a:rPr>
              <a:t> </a:t>
            </a:r>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p:txBody>
      </p:sp>
    </p:spTree>
    <p:extLst>
      <p:ext uri="{BB962C8B-B14F-4D97-AF65-F5344CB8AC3E}">
        <p14:creationId xmlns:p14="http://schemas.microsoft.com/office/powerpoint/2010/main" val="3808554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6760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Hardware and Software Requirements: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D6C07BA4-8C6F-4B60-BCD3-7755F3FB5E1D}"/>
              </a:ext>
            </a:extLst>
          </p:cNvPr>
          <p:cNvSpPr txBox="1"/>
          <p:nvPr/>
        </p:nvSpPr>
        <p:spPr>
          <a:xfrm>
            <a:off x="311700" y="1152475"/>
            <a:ext cx="8520600" cy="3108543"/>
          </a:xfrm>
          <a:prstGeom prst="rect">
            <a:avLst/>
          </a:prstGeom>
          <a:noFill/>
        </p:spPr>
        <p:txBody>
          <a:bodyPr wrap="square">
            <a:spAutoFit/>
          </a:bodyPr>
          <a:lstStyle/>
          <a:p>
            <a:r>
              <a:rPr lang="en-IN" sz="1400" kern="0" dirty="0">
                <a:effectLst/>
                <a:latin typeface="Times New Roman" panose="02020603050405020304" pitchFamily="18" charset="0"/>
                <a:ea typeface="NotoSans-Regular"/>
                <a:cs typeface="FreeSans"/>
              </a:rPr>
              <a:t>The minimum requirements for the application to work fully are as follows:</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Network:</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Stable and fast internet connection</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Operating System:</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Tested on Windows 10 only</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Memory:</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least 3GB of ram and 270MB of available disk space</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a:t>
            </a:r>
            <a:endParaRPr lang="en-IN" sz="1400" kern="50" dirty="0">
              <a:effectLst/>
              <a:latin typeface="Liberation Serif"/>
              <a:ea typeface="Droid Sans Fallback"/>
              <a:cs typeface="FreeSans"/>
            </a:endParaRPr>
          </a:p>
          <a:p>
            <a:pPr marL="342900" lvl="0" indent="-342900">
              <a:buFont typeface="Symbol" panose="05050102010706020507" pitchFamily="18" charset="2"/>
              <a:buChar char=""/>
            </a:pPr>
            <a:r>
              <a:rPr lang="en-IN" sz="1400" u="sng" kern="0" dirty="0">
                <a:effectLst/>
                <a:latin typeface="Times New Roman" panose="02020603050405020304" pitchFamily="18" charset="0"/>
                <a:ea typeface="NotoSans-Regular"/>
                <a:cs typeface="FreeSans"/>
              </a:rPr>
              <a:t>Visual Studio Code:</a:t>
            </a:r>
            <a:endParaRPr lang="en-IN" sz="1400" kern="50" dirty="0">
              <a:effectLst/>
              <a:latin typeface="Liberation Serif"/>
              <a:ea typeface="Droid Sans Fallback"/>
              <a:cs typeface="FreeSans"/>
            </a:endParaRPr>
          </a:p>
          <a:p>
            <a:r>
              <a:rPr lang="en-IN" sz="1400" kern="0" dirty="0">
                <a:effectLst/>
                <a:latin typeface="Times New Roman" panose="02020603050405020304" pitchFamily="18" charset="0"/>
                <a:ea typeface="NotoSans-Regular"/>
                <a:cs typeface="FreeSans"/>
              </a:rPr>
              <a:t>            Tested with version 1.55.2 of VS Code</a:t>
            </a:r>
            <a:endParaRPr lang="en-IN" sz="1400" kern="50" dirty="0">
              <a:effectLst/>
              <a:latin typeface="Liberation Serif"/>
              <a:ea typeface="Droid Sans Fallback"/>
              <a:cs typeface="FreeSans"/>
            </a:endParaRPr>
          </a:p>
          <a:p>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p:txBody>
      </p:sp>
    </p:spTree>
    <p:extLst>
      <p:ext uri="{BB962C8B-B14F-4D97-AF65-F5344CB8AC3E}">
        <p14:creationId xmlns:p14="http://schemas.microsoft.com/office/powerpoint/2010/main" val="3726573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
        <p:nvSpPr>
          <p:cNvPr id="5" name="TextBox 4">
            <a:extLst>
              <a:ext uri="{FF2B5EF4-FFF2-40B4-BE49-F238E27FC236}">
                <a16:creationId xmlns:a16="http://schemas.microsoft.com/office/drawing/2014/main" id="{04F59175-BB66-477F-A2A9-0E282B4ABD42}"/>
              </a:ext>
            </a:extLst>
          </p:cNvPr>
          <p:cNvSpPr txBox="1"/>
          <p:nvPr/>
        </p:nvSpPr>
        <p:spPr>
          <a:xfrm>
            <a:off x="311700" y="1306403"/>
            <a:ext cx="8380744" cy="3108543"/>
          </a:xfrm>
          <a:prstGeom prst="rect">
            <a:avLst/>
          </a:prstGeom>
          <a:noFill/>
        </p:spPr>
        <p:txBody>
          <a:bodyPr wrap="square">
            <a:spAutoFit/>
          </a:bodyPr>
          <a:lstStyle/>
          <a:p>
            <a:pPr marL="342900" lvl="0" indent="-342900">
              <a:buFont typeface="+mj-lt"/>
              <a:buAutoNum type="arabicPeriod"/>
            </a:pPr>
            <a:r>
              <a:rPr lang="en-IN" sz="1400" kern="50" dirty="0">
                <a:effectLst/>
                <a:latin typeface="Times New Roman" panose="02020603050405020304" pitchFamily="18" charset="0"/>
                <a:ea typeface="Droid Sans Fallback"/>
                <a:cs typeface="FreeSans"/>
              </a:rPr>
              <a:t>Repetitive Strain Injury (RSI) among computer users: A case study in telecommunication company</a:t>
            </a:r>
            <a:endParaRPr lang="en-IN" sz="1400" kern="50" dirty="0">
              <a:effectLst/>
              <a:latin typeface="Liberation Serif"/>
              <a:ea typeface="Droid Sans Fallback"/>
              <a:cs typeface="FreeSans"/>
            </a:endParaRPr>
          </a:p>
          <a:p>
            <a:pPr marL="495300"/>
            <a:r>
              <a:rPr lang="en-IN" sz="1400" i="1" kern="50" dirty="0">
                <a:effectLst/>
                <a:latin typeface="Times New Roman" panose="02020603050405020304" pitchFamily="18" charset="0"/>
                <a:ea typeface="Droid Sans Fallback"/>
                <a:cs typeface="FreeSans"/>
              </a:rPr>
              <a:t>Nurul Huda Baba, Dian Darina Indah </a:t>
            </a:r>
            <a:r>
              <a:rPr lang="en-IN" sz="1400" i="1" kern="50" dirty="0" err="1">
                <a:effectLst/>
                <a:latin typeface="Times New Roman" panose="02020603050405020304" pitchFamily="18" charset="0"/>
                <a:ea typeface="Droid Sans Fallback"/>
                <a:cs typeface="FreeSans"/>
              </a:rPr>
              <a:t>Daruis</a:t>
            </a:r>
            <a:endParaRPr lang="en-IN" sz="1400" kern="50" dirty="0">
              <a:effectLst/>
              <a:latin typeface="Liberation Serif"/>
              <a:ea typeface="Droid Sans Fallback"/>
              <a:cs typeface="FreeSans"/>
            </a:endParaRPr>
          </a:p>
          <a:p>
            <a:pPr marL="495300"/>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lvl="0"/>
            <a:r>
              <a:rPr lang="en-IN" sz="1400" kern="0" dirty="0">
                <a:effectLst/>
                <a:latin typeface="Times New Roman" panose="02020603050405020304" pitchFamily="18" charset="0"/>
                <a:ea typeface="Times New Roman" panose="02020603050405020304" pitchFamily="18" charset="0"/>
                <a:cs typeface="FreeSans"/>
              </a:rPr>
              <a:t>2.      A Study on Automatic Speech Recognition</a:t>
            </a:r>
            <a:endParaRPr lang="en-IN" sz="1400" kern="50" dirty="0">
              <a:effectLst/>
              <a:latin typeface="Liberation Serif"/>
              <a:ea typeface="Droid Sans Fallback"/>
              <a:cs typeface="FreeSans"/>
            </a:endParaRPr>
          </a:p>
          <a:p>
            <a:pPr marL="457200"/>
            <a:r>
              <a:rPr lang="en-IN" sz="1400" i="1" kern="50" dirty="0" err="1">
                <a:effectLst/>
                <a:latin typeface="Times New Roman" panose="02020603050405020304" pitchFamily="18" charset="0"/>
                <a:ea typeface="Droid Sans Fallback"/>
                <a:cs typeface="Mangal" panose="02040503050203030202" pitchFamily="18" charset="0"/>
              </a:rPr>
              <a:t>Sahila</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Benkerzaz,Youssef</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Elmir</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Abdeslem</a:t>
            </a:r>
            <a:r>
              <a:rPr lang="en-IN" sz="1400" i="1" kern="50" dirty="0">
                <a:effectLst/>
                <a:latin typeface="Times New Roman" panose="02020603050405020304" pitchFamily="18" charset="0"/>
                <a:ea typeface="Droid Sans Fallback"/>
                <a:cs typeface="Mangal" panose="02040503050203030202" pitchFamily="18" charset="0"/>
              </a:rPr>
              <a:t> </a:t>
            </a:r>
            <a:r>
              <a:rPr lang="en-IN" sz="1400" i="1" kern="50" dirty="0" err="1">
                <a:effectLst/>
                <a:latin typeface="Times New Roman" panose="02020603050405020304" pitchFamily="18" charset="0"/>
                <a:ea typeface="Droid Sans Fallback"/>
                <a:cs typeface="Mangal" panose="02040503050203030202" pitchFamily="18" charset="0"/>
              </a:rPr>
              <a:t>Dennai</a:t>
            </a:r>
            <a:r>
              <a:rPr lang="en-IN" sz="1400" i="1" kern="50" dirty="0">
                <a:effectLst/>
                <a:latin typeface="Times New Roman" panose="02020603050405020304" pitchFamily="18" charset="0"/>
                <a:ea typeface="Droid Sans Fallback"/>
                <a:cs typeface="Mangal" panose="02040503050203030202" pitchFamily="18" charset="0"/>
              </a:rPr>
              <a:t>  </a:t>
            </a:r>
            <a:endParaRPr lang="en-IN" sz="1400" kern="50" dirty="0">
              <a:effectLst/>
              <a:latin typeface="Liberation Serif"/>
              <a:ea typeface="Droid Sans Fallback"/>
              <a:cs typeface="Mangal" panose="02040503050203030202" pitchFamily="18" charset="0"/>
            </a:endParaRPr>
          </a:p>
          <a:p>
            <a:pPr marL="495300"/>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lvl="0"/>
            <a:r>
              <a:rPr lang="en-IN" sz="1400" kern="50" dirty="0">
                <a:effectLst/>
                <a:latin typeface="Times New Roman" panose="02020603050405020304" pitchFamily="18" charset="0"/>
                <a:ea typeface="Droid Sans Fallback"/>
                <a:cs typeface="FreeSans"/>
              </a:rPr>
              <a:t>3.     Automatic Identification of Stop Words.</a:t>
            </a:r>
            <a:endParaRPr lang="en-IN" sz="1400" kern="50" dirty="0">
              <a:effectLst/>
              <a:latin typeface="Liberation Serif"/>
              <a:ea typeface="Droid Sans Fallback"/>
              <a:cs typeface="FreeSans"/>
            </a:endParaRPr>
          </a:p>
          <a:p>
            <a:pPr marL="266700"/>
            <a:r>
              <a:rPr lang="en-IN" sz="1400" i="1" kern="50" dirty="0">
                <a:effectLst/>
                <a:latin typeface="Times New Roman" panose="02020603050405020304" pitchFamily="18" charset="0"/>
                <a:ea typeface="Droid Sans Fallback"/>
                <a:cs typeface="FreeSans"/>
              </a:rPr>
              <a:t>    W John Wilbur, Karl </a:t>
            </a:r>
            <a:r>
              <a:rPr lang="en-IN" sz="1400" i="1" kern="50" dirty="0" err="1">
                <a:effectLst/>
                <a:latin typeface="Times New Roman" panose="02020603050405020304" pitchFamily="18" charset="0"/>
                <a:ea typeface="Droid Sans Fallback"/>
                <a:cs typeface="FreeSans"/>
              </a:rPr>
              <a:t>Sirotkin</a:t>
            </a:r>
            <a:endParaRPr lang="en-IN" sz="1400" kern="50" dirty="0">
              <a:effectLst/>
              <a:latin typeface="Liberation Serif"/>
              <a:ea typeface="Droid Sans Fallback"/>
              <a:cs typeface="FreeSans"/>
            </a:endParaRPr>
          </a:p>
          <a:p>
            <a:pPr marL="342900" indent="-342900">
              <a:buFont typeface="+mj-lt"/>
              <a:buAutoNum type="arabicPeriod"/>
            </a:pPr>
            <a:endParaRPr lang="en-IN" sz="1400" kern="50" dirty="0">
              <a:effectLst/>
              <a:latin typeface="Liberation Serif"/>
              <a:ea typeface="Droid Sans Fallback"/>
              <a:cs typeface="FreeSans"/>
            </a:endParaRPr>
          </a:p>
          <a:p>
            <a:pPr lvl="0"/>
            <a:r>
              <a:rPr lang="en-IN" sz="1400" kern="0" dirty="0">
                <a:effectLst/>
                <a:latin typeface="Times New Roman" panose="02020603050405020304" pitchFamily="18" charset="0"/>
                <a:ea typeface="Times New Roman" panose="02020603050405020304" pitchFamily="18" charset="0"/>
                <a:cs typeface="FreeSans"/>
              </a:rPr>
              <a:t>4.     Deep Variational Filter Learning Models for Speech Recognition</a:t>
            </a:r>
            <a:endParaRPr lang="en-IN" sz="1400" kern="50" dirty="0">
              <a:effectLst/>
              <a:latin typeface="Liberation Serif"/>
              <a:ea typeface="Droid Sans Fallback"/>
              <a:cs typeface="FreeSans"/>
            </a:endParaRPr>
          </a:p>
          <a:p>
            <a:pPr marL="457200"/>
            <a:r>
              <a:rPr lang="en-IN" sz="1400" i="1" kern="0" dirty="0" err="1">
                <a:effectLst/>
                <a:latin typeface="Times New Roman" panose="02020603050405020304" pitchFamily="18" charset="0"/>
                <a:ea typeface="Times New Roman" panose="02020603050405020304" pitchFamily="18" charset="0"/>
                <a:cs typeface="Mangal" panose="02040503050203030202" pitchFamily="18" charset="0"/>
              </a:rPr>
              <a:t>Purvi</a:t>
            </a:r>
            <a:r>
              <a:rPr lang="en-IN" sz="1400" i="1" kern="0" dirty="0">
                <a:effectLst/>
                <a:latin typeface="Times New Roman" panose="02020603050405020304" pitchFamily="18" charset="0"/>
                <a:ea typeface="Times New Roman" panose="02020603050405020304" pitchFamily="18" charset="0"/>
                <a:cs typeface="Mangal" panose="02040503050203030202" pitchFamily="18" charset="0"/>
              </a:rPr>
              <a:t> Agrawal, Sriram Ganapathy</a:t>
            </a:r>
            <a:endParaRPr lang="en-IN" sz="1400" kern="50" dirty="0">
              <a:effectLst/>
              <a:latin typeface="Liberation Serif"/>
              <a:ea typeface="Droid Sans Fallback"/>
              <a:cs typeface="Mangal" panose="02040503050203030202" pitchFamily="18" charset="0"/>
            </a:endParaRPr>
          </a:p>
          <a:p>
            <a:pPr marL="495300"/>
            <a:r>
              <a:rPr lang="en-IN" sz="1400" b="1" kern="50" dirty="0">
                <a:effectLst/>
                <a:latin typeface="Times New Roman" panose="02020603050405020304" pitchFamily="18" charset="0"/>
                <a:ea typeface="Droid Sans Fallback"/>
                <a:cs typeface="FreeSans"/>
              </a:rPr>
              <a:t> </a:t>
            </a:r>
            <a:endParaRPr lang="en-IN" sz="1400" kern="50" dirty="0">
              <a:effectLst/>
              <a:latin typeface="Liberation Serif"/>
              <a:ea typeface="Droid Sans Fallback"/>
              <a:cs typeface="FreeSans"/>
            </a:endParaRPr>
          </a:p>
          <a:p>
            <a:pPr lvl="0"/>
            <a:r>
              <a:rPr lang="en-IN" sz="1400" kern="0" dirty="0">
                <a:effectLst/>
                <a:latin typeface="Times New Roman" panose="02020603050405020304" pitchFamily="18" charset="0"/>
                <a:ea typeface="Times New Roman" panose="02020603050405020304" pitchFamily="18" charset="0"/>
                <a:cs typeface="FreeSans"/>
              </a:rPr>
              <a:t>5.      Unifying Speech Recognition and Generation with Machine Speech Chain</a:t>
            </a:r>
            <a:endParaRPr lang="en-IN" sz="1400" kern="50" dirty="0">
              <a:effectLst/>
              <a:latin typeface="Liberation Serif"/>
              <a:ea typeface="Droid Sans Fallback"/>
              <a:cs typeface="FreeSans"/>
            </a:endParaRPr>
          </a:p>
          <a:p>
            <a:pPr marL="495300"/>
            <a:r>
              <a:rPr lang="en-IN" sz="1400" i="1" kern="0" dirty="0">
                <a:effectLst/>
                <a:latin typeface="Times New Roman" panose="02020603050405020304" pitchFamily="18" charset="0"/>
                <a:ea typeface="Times New Roman" panose="02020603050405020304" pitchFamily="18" charset="0"/>
                <a:cs typeface="FreeSans"/>
              </a:rPr>
              <a:t>Andros </a:t>
            </a:r>
            <a:r>
              <a:rPr lang="en-IN" sz="1400" i="1" kern="0" dirty="0" err="1">
                <a:effectLst/>
                <a:latin typeface="Times New Roman" panose="02020603050405020304" pitchFamily="18" charset="0"/>
                <a:ea typeface="Times New Roman" panose="02020603050405020304" pitchFamily="18" charset="0"/>
                <a:cs typeface="FreeSans"/>
              </a:rPr>
              <a:t>Tjandra</a:t>
            </a:r>
            <a:r>
              <a:rPr lang="en-IN" sz="1400" i="1" kern="0" dirty="0">
                <a:effectLst/>
                <a:latin typeface="Times New Roman" panose="02020603050405020304" pitchFamily="18" charset="0"/>
                <a:ea typeface="Times New Roman" panose="02020603050405020304" pitchFamily="18" charset="0"/>
                <a:cs typeface="FreeSans"/>
              </a:rPr>
              <a:t>,</a:t>
            </a:r>
            <a:r>
              <a:rPr lang="en-IN" sz="900" i="1" kern="0" dirty="0">
                <a:effectLst/>
                <a:latin typeface="Times New Roman" panose="02020603050405020304" pitchFamily="18" charset="0"/>
                <a:ea typeface="Times New Roman" panose="02020603050405020304" pitchFamily="18" charset="0"/>
                <a:cs typeface="FreeSans"/>
              </a:rPr>
              <a:t>, </a:t>
            </a:r>
            <a:r>
              <a:rPr lang="en-IN" sz="1400" i="1" kern="0" dirty="0" err="1">
                <a:effectLst/>
                <a:latin typeface="Times New Roman" panose="02020603050405020304" pitchFamily="18" charset="0"/>
                <a:ea typeface="Times New Roman" panose="02020603050405020304" pitchFamily="18" charset="0"/>
                <a:cs typeface="FreeSans"/>
              </a:rPr>
              <a:t>Sakriani</a:t>
            </a:r>
            <a:r>
              <a:rPr lang="en-IN" sz="1400" i="1" kern="0" dirty="0">
                <a:effectLst/>
                <a:latin typeface="Times New Roman" panose="02020603050405020304" pitchFamily="18" charset="0"/>
                <a:ea typeface="Times New Roman" panose="02020603050405020304" pitchFamily="18" charset="0"/>
                <a:cs typeface="FreeSans"/>
              </a:rPr>
              <a:t> Sakti</a:t>
            </a:r>
            <a:r>
              <a:rPr lang="en-IN" sz="900" i="1" kern="0" dirty="0">
                <a:effectLst/>
                <a:latin typeface="Times New Roman" panose="02020603050405020304" pitchFamily="18" charset="0"/>
                <a:ea typeface="Times New Roman" panose="02020603050405020304" pitchFamily="18" charset="0"/>
                <a:cs typeface="FreeSans"/>
              </a:rPr>
              <a:t>,  </a:t>
            </a:r>
            <a:r>
              <a:rPr lang="en-IN" sz="1400" i="1" kern="0" dirty="0">
                <a:effectLst/>
                <a:latin typeface="Times New Roman" panose="02020603050405020304" pitchFamily="18" charset="0"/>
                <a:ea typeface="Times New Roman" panose="02020603050405020304" pitchFamily="18" charset="0"/>
                <a:cs typeface="FreeSans"/>
              </a:rPr>
              <a:t>Satoshi Nakamura</a:t>
            </a:r>
            <a:endParaRPr lang="en-IN" sz="1400" kern="50" dirty="0">
              <a:effectLst/>
              <a:latin typeface="Liberation Serif"/>
              <a:ea typeface="Droid Sans Fallback"/>
              <a:cs typeface="FreeSans"/>
            </a:endParaRPr>
          </a:p>
        </p:txBody>
      </p:sp>
    </p:spTree>
    <p:extLst>
      <p:ext uri="{BB962C8B-B14F-4D97-AF65-F5344CB8AC3E}">
        <p14:creationId xmlns:p14="http://schemas.microsoft.com/office/powerpoint/2010/main" val="60779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Goals of the Project:</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The tool</a:t>
            </a:r>
            <a:r>
              <a:rPr lang="en-IN" kern="50" dirty="0">
                <a:solidFill>
                  <a:schemeClr val="tx1"/>
                </a:solidFill>
                <a:latin typeface="Times New Roman" panose="02020603050405020304" pitchFamily="18" charset="0"/>
                <a:ea typeface="NotoSans-Regular"/>
                <a:cs typeface="Times New Roman" panose="02020603050405020304" pitchFamily="18" charset="0"/>
              </a:rPr>
              <a:t> </a:t>
            </a:r>
            <a:r>
              <a:rPr lang="en-IN" sz="1800" kern="0" dirty="0">
                <a:solidFill>
                  <a:schemeClr val="tx1"/>
                </a:solidFill>
                <a:effectLst/>
                <a:latin typeface="Times New Roman" panose="02020603050405020304" pitchFamily="18" charset="0"/>
                <a:ea typeface="NotoSans-Regular"/>
                <a:cs typeface="Times New Roman" panose="02020603050405020304" pitchFamily="18" charset="0"/>
              </a:rPr>
              <a:t>aims to enable programmers to program without using their hands, using only voice commands, parse sentences belonging to a given grammar using stack automata, how to connect and control code editors using UI automation tools, the process of creating a code editor extension Visual Studio Code and the creation of a cross-platform application using ReactJS and the Electron framework.</a:t>
            </a: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extLst>
      <p:ext uri="{BB962C8B-B14F-4D97-AF65-F5344CB8AC3E}">
        <p14:creationId xmlns:p14="http://schemas.microsoft.com/office/powerpoint/2010/main" val="400739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Objective of the Project:</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451556" y="1152475"/>
            <a:ext cx="8380744"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r>
              <a:rPr lang="en-US" dirty="0">
                <a:solidFill>
                  <a:schemeClr val="dk1"/>
                </a:solidFill>
                <a:latin typeface="Times New Roman" panose="02020603050405020304" pitchFamily="18" charset="0"/>
                <a:cs typeface="Times New Roman" panose="02020603050405020304" pitchFamily="18" charset="0"/>
              </a:rPr>
              <a:t>To use voice commands for programming and avoid Repetitive Strain Injury (RSI) among programmers.</a:t>
            </a:r>
            <a:endParaRPr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70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017725"/>
            <a:ext cx="8520600" cy="355115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graphicFrame>
        <p:nvGraphicFramePr>
          <p:cNvPr id="2" name="Table 2">
            <a:extLst>
              <a:ext uri="{FF2B5EF4-FFF2-40B4-BE49-F238E27FC236}">
                <a16:creationId xmlns:a16="http://schemas.microsoft.com/office/drawing/2014/main" id="{8661C1BE-636C-408E-9849-6CD1395EBD03}"/>
              </a:ext>
            </a:extLst>
          </p:cNvPr>
          <p:cNvGraphicFramePr>
            <a:graphicFrameLocks noGrp="1"/>
          </p:cNvGraphicFramePr>
          <p:nvPr>
            <p:extLst>
              <p:ext uri="{D42A27DB-BD31-4B8C-83A1-F6EECF244321}">
                <p14:modId xmlns:p14="http://schemas.microsoft.com/office/powerpoint/2010/main" val="686503248"/>
              </p:ext>
            </p:extLst>
          </p:nvPr>
        </p:nvGraphicFramePr>
        <p:xfrm>
          <a:off x="311699" y="1017726"/>
          <a:ext cx="8520599" cy="4014239"/>
        </p:xfrm>
        <a:graphic>
          <a:graphicData uri="http://schemas.openxmlformats.org/drawingml/2006/table">
            <a:tbl>
              <a:tblPr firstRow="1" bandRow="1">
                <a:tableStyleId>{5940675A-B579-460E-94D1-54222C63F5DA}</a:tableStyleId>
              </a:tblPr>
              <a:tblGrid>
                <a:gridCol w="467234">
                  <a:extLst>
                    <a:ext uri="{9D8B030D-6E8A-4147-A177-3AD203B41FA5}">
                      <a16:colId xmlns:a16="http://schemas.microsoft.com/office/drawing/2014/main" val="3953751707"/>
                    </a:ext>
                  </a:extLst>
                </a:gridCol>
                <a:gridCol w="2427111">
                  <a:extLst>
                    <a:ext uri="{9D8B030D-6E8A-4147-A177-3AD203B41FA5}">
                      <a16:colId xmlns:a16="http://schemas.microsoft.com/office/drawing/2014/main" val="719777653"/>
                    </a:ext>
                  </a:extLst>
                </a:gridCol>
                <a:gridCol w="1444978">
                  <a:extLst>
                    <a:ext uri="{9D8B030D-6E8A-4147-A177-3AD203B41FA5}">
                      <a16:colId xmlns:a16="http://schemas.microsoft.com/office/drawing/2014/main" val="2643297183"/>
                    </a:ext>
                  </a:extLst>
                </a:gridCol>
                <a:gridCol w="2235200">
                  <a:extLst>
                    <a:ext uri="{9D8B030D-6E8A-4147-A177-3AD203B41FA5}">
                      <a16:colId xmlns:a16="http://schemas.microsoft.com/office/drawing/2014/main" val="1661948010"/>
                    </a:ext>
                  </a:extLst>
                </a:gridCol>
                <a:gridCol w="1946076">
                  <a:extLst>
                    <a:ext uri="{9D8B030D-6E8A-4147-A177-3AD203B41FA5}">
                      <a16:colId xmlns:a16="http://schemas.microsoft.com/office/drawing/2014/main" val="3109955220"/>
                    </a:ext>
                  </a:extLst>
                </a:gridCol>
              </a:tblGrid>
              <a:tr h="498463">
                <a:tc>
                  <a:txBody>
                    <a:bodyPr/>
                    <a:lstStyle/>
                    <a:p>
                      <a:r>
                        <a:rPr lang="en-IN" sz="1400" dirty="0"/>
                        <a:t>Sr No.</a:t>
                      </a:r>
                    </a:p>
                  </a:txBody>
                  <a:tcPr/>
                </a:tc>
                <a:tc>
                  <a:txBody>
                    <a:bodyPr/>
                    <a:lstStyle/>
                    <a:p>
                      <a:r>
                        <a:rPr lang="en-IN" sz="1400" dirty="0"/>
                        <a:t>Title</a:t>
                      </a:r>
                    </a:p>
                  </a:txBody>
                  <a:tcPr/>
                </a:tc>
                <a:tc>
                  <a:txBody>
                    <a:bodyPr/>
                    <a:lstStyle/>
                    <a:p>
                      <a:r>
                        <a:rPr lang="en-IN" sz="1400" dirty="0"/>
                        <a:t>Author</a:t>
                      </a:r>
                    </a:p>
                  </a:txBody>
                  <a:tcPr/>
                </a:tc>
                <a:tc>
                  <a:txBody>
                    <a:bodyPr/>
                    <a:lstStyle/>
                    <a:p>
                      <a:r>
                        <a:rPr lang="en-IN" sz="1400" dirty="0"/>
                        <a:t>Advantages</a:t>
                      </a:r>
                    </a:p>
                  </a:txBody>
                  <a:tcPr/>
                </a:tc>
                <a:tc>
                  <a:txBody>
                    <a:bodyPr/>
                    <a:lstStyle/>
                    <a:p>
                      <a:r>
                        <a:rPr lang="en-IN" sz="1400" dirty="0"/>
                        <a:t>Disadvantages</a:t>
                      </a:r>
                    </a:p>
                  </a:txBody>
                  <a:tcPr/>
                </a:tc>
                <a:extLst>
                  <a:ext uri="{0D108BD9-81ED-4DB2-BD59-A6C34878D82A}">
                    <a16:rowId xmlns:a16="http://schemas.microsoft.com/office/drawing/2014/main" val="1367528614"/>
                  </a:ext>
                </a:extLst>
              </a:tr>
              <a:tr h="1847245">
                <a:tc>
                  <a:txBody>
                    <a:bodyPr/>
                    <a:lstStyle/>
                    <a:p>
                      <a:r>
                        <a:rPr lang="en-IN" sz="12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Repetitive Strain Injury among Computer Users: A case study in telecommunication company.</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Nurul Huda Baba, Dian </a:t>
                      </a:r>
                      <a:r>
                        <a:rPr lang="en-IN" sz="1200" dirty="0" err="1">
                          <a:latin typeface="Times New Roman" panose="02020603050405020304" pitchFamily="18" charset="0"/>
                          <a:cs typeface="Times New Roman" panose="02020603050405020304" pitchFamily="18" charset="0"/>
                        </a:rPr>
                        <a:t>Daruis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Paper defines what Repetitive Strain Injury is and causes of RSI. It helps us understand the root of RSI and the people who are most likely to get affected by it. </a:t>
                      </a:r>
                    </a:p>
                  </a:txBody>
                  <a:tcPr/>
                </a:tc>
                <a:tc>
                  <a:txBody>
                    <a:bodyPr/>
                    <a:lstStyle/>
                    <a:p>
                      <a:r>
                        <a:rPr lang="en-IN" sz="1200" dirty="0">
                          <a:latin typeface="Times New Roman" panose="02020603050405020304" pitchFamily="18" charset="0"/>
                          <a:cs typeface="Times New Roman" panose="02020603050405020304" pitchFamily="18" charset="0"/>
                        </a:rPr>
                        <a:t>The measures to be taken by the people to avoid RSI are not given clearly. Along with this, the survey is conducted on a small group of people due to which there are chances the </a:t>
                      </a:r>
                      <a:r>
                        <a:rPr lang="en-IN" sz="1200" dirty="0" err="1">
                          <a:latin typeface="Times New Roman" panose="02020603050405020304" pitchFamily="18" charset="0"/>
                          <a:cs typeface="Times New Roman" panose="02020603050405020304" pitchFamily="18" charset="0"/>
                        </a:rPr>
                        <a:t>the</a:t>
                      </a:r>
                      <a:r>
                        <a:rPr lang="en-IN" sz="1200" dirty="0">
                          <a:latin typeface="Times New Roman" panose="02020603050405020304" pitchFamily="18" charset="0"/>
                          <a:cs typeface="Times New Roman" panose="02020603050405020304" pitchFamily="18" charset="0"/>
                        </a:rPr>
                        <a:t> results may vary more.</a:t>
                      </a:r>
                    </a:p>
                  </a:txBody>
                  <a:tcPr/>
                </a:tc>
                <a:extLst>
                  <a:ext uri="{0D108BD9-81ED-4DB2-BD59-A6C34878D82A}">
                    <a16:rowId xmlns:a16="http://schemas.microsoft.com/office/drawing/2014/main" val="744598684"/>
                  </a:ext>
                </a:extLst>
              </a:tr>
              <a:tr h="1648834">
                <a:tc>
                  <a:txBody>
                    <a:bodyPr/>
                    <a:lstStyle/>
                    <a:p>
                      <a:r>
                        <a:rPr lang="en-IN" sz="12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A Study on Automatic Speech Recognition</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err="1">
                          <a:latin typeface="Times New Roman" panose="02020603050405020304" pitchFamily="18" charset="0"/>
                          <a:cs typeface="Times New Roman" panose="02020603050405020304" pitchFamily="18" charset="0"/>
                        </a:rPr>
                        <a:t>Saliha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Benkerzaz</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Abdeslem</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Dennai</a:t>
                      </a:r>
                      <a:r>
                        <a:rPr lang="en-IN" sz="1200" dirty="0">
                          <a:latin typeface="Times New Roman" panose="02020603050405020304" pitchFamily="18" charset="0"/>
                          <a:cs typeface="Times New Roman" panose="02020603050405020304" pitchFamily="18" charset="0"/>
                        </a:rPr>
                        <a:t>, Youssef </a:t>
                      </a:r>
                      <a:r>
                        <a:rPr lang="en-IN" sz="1200" dirty="0" err="1">
                          <a:latin typeface="Times New Roman" panose="02020603050405020304" pitchFamily="18" charset="0"/>
                          <a:cs typeface="Times New Roman" panose="02020603050405020304" pitchFamily="18" charset="0"/>
                        </a:rPr>
                        <a:t>Elmir</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The paper gives an overview of the main definitions of Automatic Speech </a:t>
                      </a:r>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Recognition. The authors have discussed about the speaker dependence systems, architecture and working of ASR.</a:t>
                      </a:r>
                      <a:endParaRPr lang="en-IN" sz="1200" i="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An in depth study of Language model, acoustic model and pronunciation model is missing.</a:t>
                      </a:r>
                    </a:p>
                  </a:txBody>
                  <a:tcPr/>
                </a:tc>
                <a:extLst>
                  <a:ext uri="{0D108BD9-81ED-4DB2-BD59-A6C34878D82A}">
                    <a16:rowId xmlns:a16="http://schemas.microsoft.com/office/drawing/2014/main" val="3372957555"/>
                  </a:ext>
                </a:extLst>
              </a:tr>
            </a:tbl>
          </a:graphicData>
        </a:graphic>
      </p:graphicFrame>
    </p:spTree>
    <p:extLst>
      <p:ext uri="{BB962C8B-B14F-4D97-AF65-F5344CB8AC3E}">
        <p14:creationId xmlns:p14="http://schemas.microsoft.com/office/powerpoint/2010/main" val="270838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flipH="1" flipV="1">
            <a:off x="0" y="-237067"/>
            <a:ext cx="9031110" cy="124176"/>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69333"/>
            <a:ext cx="8520600" cy="4399542"/>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graphicFrame>
        <p:nvGraphicFramePr>
          <p:cNvPr id="2" name="Table 2">
            <a:extLst>
              <a:ext uri="{FF2B5EF4-FFF2-40B4-BE49-F238E27FC236}">
                <a16:creationId xmlns:a16="http://schemas.microsoft.com/office/drawing/2014/main" id="{A5349575-00B6-4F70-AFB6-97F52B27FC17}"/>
              </a:ext>
            </a:extLst>
          </p:cNvPr>
          <p:cNvGraphicFramePr>
            <a:graphicFrameLocks noGrp="1"/>
          </p:cNvGraphicFramePr>
          <p:nvPr>
            <p:extLst>
              <p:ext uri="{D42A27DB-BD31-4B8C-83A1-F6EECF244321}">
                <p14:modId xmlns:p14="http://schemas.microsoft.com/office/powerpoint/2010/main" val="994400472"/>
              </p:ext>
            </p:extLst>
          </p:nvPr>
        </p:nvGraphicFramePr>
        <p:xfrm>
          <a:off x="311700" y="735413"/>
          <a:ext cx="8520600" cy="4206240"/>
        </p:xfrm>
        <a:graphic>
          <a:graphicData uri="http://schemas.openxmlformats.org/drawingml/2006/table">
            <a:tbl>
              <a:tblPr firstRow="1" bandRow="1">
                <a:tableStyleId>{5940675A-B579-460E-94D1-54222C63F5DA}</a:tableStyleId>
              </a:tblPr>
              <a:tblGrid>
                <a:gridCol w="444657">
                  <a:extLst>
                    <a:ext uri="{9D8B030D-6E8A-4147-A177-3AD203B41FA5}">
                      <a16:colId xmlns:a16="http://schemas.microsoft.com/office/drawing/2014/main" val="3240258761"/>
                    </a:ext>
                  </a:extLst>
                </a:gridCol>
                <a:gridCol w="2269066">
                  <a:extLst>
                    <a:ext uri="{9D8B030D-6E8A-4147-A177-3AD203B41FA5}">
                      <a16:colId xmlns:a16="http://schemas.microsoft.com/office/drawing/2014/main" val="3465457028"/>
                    </a:ext>
                  </a:extLst>
                </a:gridCol>
                <a:gridCol w="1467556">
                  <a:extLst>
                    <a:ext uri="{9D8B030D-6E8A-4147-A177-3AD203B41FA5}">
                      <a16:colId xmlns:a16="http://schemas.microsoft.com/office/drawing/2014/main" val="3325984693"/>
                    </a:ext>
                  </a:extLst>
                </a:gridCol>
                <a:gridCol w="2257778">
                  <a:extLst>
                    <a:ext uri="{9D8B030D-6E8A-4147-A177-3AD203B41FA5}">
                      <a16:colId xmlns:a16="http://schemas.microsoft.com/office/drawing/2014/main" val="4238543634"/>
                    </a:ext>
                  </a:extLst>
                </a:gridCol>
                <a:gridCol w="2081543">
                  <a:extLst>
                    <a:ext uri="{9D8B030D-6E8A-4147-A177-3AD203B41FA5}">
                      <a16:colId xmlns:a16="http://schemas.microsoft.com/office/drawing/2014/main" val="4143648118"/>
                    </a:ext>
                  </a:extLst>
                </a:gridCol>
              </a:tblGrid>
              <a:tr h="1347141">
                <a:tc>
                  <a:txBody>
                    <a:bodyPr/>
                    <a:lstStyle/>
                    <a:p>
                      <a:r>
                        <a:rPr lang="en-IN" sz="1200" dirty="0">
                          <a:latin typeface="Times New Roman" panose="02020603050405020304" pitchFamily="18" charset="0"/>
                          <a:cs typeface="Times New Roman" panose="02020603050405020304" pitchFamily="18" charset="0"/>
                        </a:rPr>
                        <a:t>3</a:t>
                      </a:r>
                    </a:p>
                  </a:txBody>
                  <a:tcPr/>
                </a:tc>
                <a:tc>
                  <a:txBody>
                    <a:bodyPr/>
                    <a:lstStyle/>
                    <a:p>
                      <a:r>
                        <a:rPr lang="en-IN" sz="1200" dirty="0">
                          <a:latin typeface="Times New Roman" panose="02020603050405020304" pitchFamily="18" charset="0"/>
                          <a:cs typeface="Times New Roman" panose="02020603050405020304" pitchFamily="18" charset="0"/>
                        </a:rPr>
                        <a:t>Automatic Identification of Stop Words.</a:t>
                      </a:r>
                    </a:p>
                  </a:txBody>
                  <a:tcPr/>
                </a:tc>
                <a:tc>
                  <a:txBody>
                    <a:bodyPr/>
                    <a:lstStyle/>
                    <a:p>
                      <a:r>
                        <a:rPr lang="en-IN" sz="1200" dirty="0">
                          <a:latin typeface="Times New Roman" panose="02020603050405020304" pitchFamily="18" charset="0"/>
                          <a:cs typeface="Times New Roman" panose="02020603050405020304" pitchFamily="18" charset="0"/>
                        </a:rPr>
                        <a:t>W. John Wilbur, Karl </a:t>
                      </a:r>
                      <a:r>
                        <a:rPr lang="en-IN" sz="1200" dirty="0" err="1">
                          <a:latin typeface="Times New Roman" panose="02020603050405020304" pitchFamily="18" charset="0"/>
                          <a:cs typeface="Times New Roman" panose="02020603050405020304" pitchFamily="18" charset="0"/>
                        </a:rPr>
                        <a:t>Sirotkin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paper presents an automated theory for identification of stop words which are irrelevant to the useful content of a particular document. This paper replace the conventional nearest neighbor method to find such words by a more efficient way of applying cosine similarity of the document-document pair to the vector retrieval model.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approach appears limited due to only document-document similarity. So cannot be predicated to be useful for general textual queried documents. More thought needs to be given on which terms are indexed. The application of this theory on general texted queries </a:t>
                      </a:r>
                      <a:r>
                        <a:rPr lang="en-US" sz="1200">
                          <a:latin typeface="Times New Roman" panose="02020603050405020304" pitchFamily="18" charset="0"/>
                          <a:cs typeface="Times New Roman" panose="02020603050405020304" pitchFamily="18" charset="0"/>
                        </a:rPr>
                        <a:t>remains untested.</a:t>
                      </a: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4753648"/>
                  </a:ext>
                </a:extLst>
              </a:tr>
              <a:tr h="1347141">
                <a:tc>
                  <a:txBody>
                    <a:bodyPr/>
                    <a:lstStyle/>
                    <a:p>
                      <a:r>
                        <a:rPr lang="en-IN" sz="12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Deep Variational Filter Learning Models.</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err="1">
                          <a:latin typeface="Times New Roman" panose="02020603050405020304" pitchFamily="18" charset="0"/>
                          <a:cs typeface="Times New Roman" panose="02020603050405020304" pitchFamily="18" charset="0"/>
                        </a:rPr>
                        <a:t>Purvi</a:t>
                      </a:r>
                      <a:r>
                        <a:rPr lang="en-IN" sz="1200" dirty="0">
                          <a:latin typeface="Times New Roman" panose="02020603050405020304" pitchFamily="18" charset="0"/>
                          <a:cs typeface="Times New Roman" panose="02020603050405020304" pitchFamily="18" charset="0"/>
                        </a:rPr>
                        <a:t> Agarwal, Sriram Ganapathy</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The proposed </a:t>
                      </a:r>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method uses an unsupervised data-driven modulation filter</a:t>
                      </a:r>
                    </a:p>
                    <a:p>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learning approach that preserves the key modulations of speech signal. This is achieved by a deep generative modeling framework to learn modulation filters using convolutional </a:t>
                      </a:r>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variational autoencoder.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Using Convolutional Variational Autoencoder can give blurry outputs.</a:t>
                      </a:r>
                    </a:p>
                  </a:txBody>
                  <a:tcPr/>
                </a:tc>
                <a:extLst>
                  <a:ext uri="{0D108BD9-81ED-4DB2-BD59-A6C34878D82A}">
                    <a16:rowId xmlns:a16="http://schemas.microsoft.com/office/drawing/2014/main" val="2747624898"/>
                  </a:ext>
                </a:extLst>
              </a:tr>
            </a:tbl>
          </a:graphicData>
        </a:graphic>
      </p:graphicFrame>
    </p:spTree>
    <p:extLst>
      <p:ext uri="{BB962C8B-B14F-4D97-AF65-F5344CB8AC3E}">
        <p14:creationId xmlns:p14="http://schemas.microsoft.com/office/powerpoint/2010/main" val="166435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graphicFrame>
        <p:nvGraphicFramePr>
          <p:cNvPr id="2" name="Table 2">
            <a:extLst>
              <a:ext uri="{FF2B5EF4-FFF2-40B4-BE49-F238E27FC236}">
                <a16:creationId xmlns:a16="http://schemas.microsoft.com/office/drawing/2014/main" id="{7F97024E-F4D2-49F6-815C-E3579D952C83}"/>
              </a:ext>
            </a:extLst>
          </p:cNvPr>
          <p:cNvGraphicFramePr>
            <a:graphicFrameLocks noGrp="1"/>
          </p:cNvGraphicFramePr>
          <p:nvPr>
            <p:extLst>
              <p:ext uri="{D42A27DB-BD31-4B8C-83A1-F6EECF244321}">
                <p14:modId xmlns:p14="http://schemas.microsoft.com/office/powerpoint/2010/main" val="500287269"/>
              </p:ext>
            </p:extLst>
          </p:nvPr>
        </p:nvGraphicFramePr>
        <p:xfrm>
          <a:off x="311700" y="1611630"/>
          <a:ext cx="8520600" cy="1920240"/>
        </p:xfrm>
        <a:graphic>
          <a:graphicData uri="http://schemas.openxmlformats.org/drawingml/2006/table">
            <a:tbl>
              <a:tblPr firstRow="1" bandRow="1">
                <a:tableStyleId>{5940675A-B579-460E-94D1-54222C63F5DA}</a:tableStyleId>
              </a:tblPr>
              <a:tblGrid>
                <a:gridCol w="507007">
                  <a:extLst>
                    <a:ext uri="{9D8B030D-6E8A-4147-A177-3AD203B41FA5}">
                      <a16:colId xmlns:a16="http://schemas.microsoft.com/office/drawing/2014/main" val="2612685768"/>
                    </a:ext>
                  </a:extLst>
                </a:gridCol>
                <a:gridCol w="2073349">
                  <a:extLst>
                    <a:ext uri="{9D8B030D-6E8A-4147-A177-3AD203B41FA5}">
                      <a16:colId xmlns:a16="http://schemas.microsoft.com/office/drawing/2014/main" val="3472730169"/>
                    </a:ext>
                  </a:extLst>
                </a:gridCol>
                <a:gridCol w="1594884">
                  <a:extLst>
                    <a:ext uri="{9D8B030D-6E8A-4147-A177-3AD203B41FA5}">
                      <a16:colId xmlns:a16="http://schemas.microsoft.com/office/drawing/2014/main" val="3622940808"/>
                    </a:ext>
                  </a:extLst>
                </a:gridCol>
                <a:gridCol w="2349795">
                  <a:extLst>
                    <a:ext uri="{9D8B030D-6E8A-4147-A177-3AD203B41FA5}">
                      <a16:colId xmlns:a16="http://schemas.microsoft.com/office/drawing/2014/main" val="2401016856"/>
                    </a:ext>
                  </a:extLst>
                </a:gridCol>
                <a:gridCol w="1995565">
                  <a:extLst>
                    <a:ext uri="{9D8B030D-6E8A-4147-A177-3AD203B41FA5}">
                      <a16:colId xmlns:a16="http://schemas.microsoft.com/office/drawing/2014/main" val="960002740"/>
                    </a:ext>
                  </a:extLst>
                </a:gridCol>
              </a:tblGrid>
              <a:tr h="1661190">
                <a:tc>
                  <a:txBody>
                    <a:bodyPr/>
                    <a:lstStyle/>
                    <a:p>
                      <a:r>
                        <a:rPr lang="en-IN" sz="1200"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Unifying Speech Recognition and Generation with Machine Speech Chain.</a:t>
                      </a: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Andros </a:t>
                      </a:r>
                      <a:r>
                        <a:rPr lang="en-IN" sz="1200" dirty="0" err="1">
                          <a:latin typeface="Times New Roman" panose="02020603050405020304" pitchFamily="18" charset="0"/>
                          <a:cs typeface="Times New Roman" panose="02020603050405020304" pitchFamily="18" charset="0"/>
                        </a:rPr>
                        <a:t>Tjandra</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Sakriana</a:t>
                      </a:r>
                      <a:r>
                        <a:rPr lang="en-IN" sz="1200" dirty="0">
                          <a:latin typeface="Times New Roman" panose="02020603050405020304" pitchFamily="18" charset="0"/>
                          <a:cs typeface="Times New Roman" panose="02020603050405020304" pitchFamily="18" charset="0"/>
                        </a:rPr>
                        <a:t> Sakti, Satoshi Nakamura</a:t>
                      </a:r>
                    </a:p>
                    <a:p>
                      <a:endParaRPr lang="en-IN" sz="1200" dirty="0"/>
                    </a:p>
                  </a:txBody>
                  <a:tcPr/>
                </a:tc>
                <a:tc>
                  <a:txBody>
                    <a:bodyPr/>
                    <a:lstStyle/>
                    <a:p>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Paper proposes a closed-loop between ASR and TTS model to construct a machine speech chain mechanism. By using similar sequence-to-sequence </a:t>
                      </a:r>
                      <a:r>
                        <a:rPr lang="en-US" sz="1200" b="0" i="0" u="none" strike="noStrike" cap="none" baseline="0" dirty="0" err="1">
                          <a:solidFill>
                            <a:schemeClr val="tx1"/>
                          </a:solidFill>
                          <a:latin typeface="Times New Roman" panose="02020603050405020304" pitchFamily="18" charset="0"/>
                          <a:ea typeface="+mn-ea"/>
                          <a:cs typeface="Times New Roman" panose="02020603050405020304" pitchFamily="18" charset="0"/>
                          <a:sym typeface="Arial"/>
                        </a:rPr>
                        <a:t>archi</a:t>
                      </a:r>
                      <a:r>
                        <a:rPr lang="en-IN" sz="1200" b="0" i="0" u="none" strike="noStrike" cap="none" baseline="0" dirty="0" err="1">
                          <a:solidFill>
                            <a:schemeClr val="tx1"/>
                          </a:solidFill>
                          <a:latin typeface="Times New Roman" panose="02020603050405020304" pitchFamily="18" charset="0"/>
                          <a:ea typeface="+mn-ea"/>
                          <a:cs typeface="Times New Roman" panose="02020603050405020304" pitchFamily="18" charset="0"/>
                          <a:sym typeface="Arial"/>
                        </a:rPr>
                        <a:t>tecture</a:t>
                      </a:r>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 and interchangeable source-target domain, it </a:t>
                      </a:r>
                      <a:r>
                        <a:rPr lang="en-US"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allows to train both labeled and unlabeled data in</a:t>
                      </a:r>
                    </a:p>
                    <a:p>
                      <a:r>
                        <a:rPr lang="en-IN" sz="12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a single loop.</a:t>
                      </a:r>
                      <a:endParaRPr lang="en-IN" sz="1200" dirty="0">
                        <a:latin typeface="Times New Roman" panose="02020603050405020304" pitchFamily="18" charset="0"/>
                        <a:cs typeface="Times New Roman" panose="02020603050405020304" pitchFamily="18" charset="0"/>
                      </a:endParaRPr>
                    </a:p>
                    <a:p>
                      <a:endParaRPr lang="en-IN" sz="1200" dirty="0"/>
                    </a:p>
                  </a:txBody>
                  <a:tcPr/>
                </a:tc>
                <a:tc>
                  <a:txBody>
                    <a:bodyPr/>
                    <a:lstStyle/>
                    <a:p>
                      <a:r>
                        <a:rPr lang="en-US" sz="12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TTS system is very time consuming as it requires huge databases and hard-coding of combination to form these words. As a result speech synthesis consumes more processing power</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5800505"/>
                  </a:ext>
                </a:extLst>
              </a:tr>
            </a:tbl>
          </a:graphicData>
        </a:graphic>
      </p:graphicFrame>
    </p:spTree>
    <p:extLst>
      <p:ext uri="{BB962C8B-B14F-4D97-AF65-F5344CB8AC3E}">
        <p14:creationId xmlns:p14="http://schemas.microsoft.com/office/powerpoint/2010/main" val="310967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Functional and Non-functional Requirements:</a:t>
            </a:r>
            <a:endParaRPr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None/>
            </a:pPr>
            <a:r>
              <a:rPr lang="en-IN" sz="1800" u="sng" kern="50" dirty="0">
                <a:solidFill>
                  <a:schemeClr val="tx1"/>
                </a:solidFill>
                <a:effectLst/>
                <a:latin typeface="Times New Roman" panose="02020603050405020304" pitchFamily="18" charset="0"/>
                <a:ea typeface="Droid Sans Fallback"/>
                <a:cs typeface="Times New Roman" panose="02020603050405020304" pitchFamily="18" charset="0"/>
              </a:rPr>
              <a:t>Functiona</a:t>
            </a:r>
            <a:r>
              <a:rPr lang="en-IN" u="sng" kern="50" dirty="0">
                <a:solidFill>
                  <a:schemeClr val="tx1"/>
                </a:solidFill>
                <a:latin typeface="Times New Roman" panose="02020603050405020304" pitchFamily="18" charset="0"/>
                <a:ea typeface="Droid Sans Fallback"/>
                <a:cs typeface="Times New Roman" panose="02020603050405020304" pitchFamily="18" charset="0"/>
              </a:rPr>
              <a:t>l Requirements: </a:t>
            </a:r>
            <a:r>
              <a:rPr lang="en-US" b="0" i="0" u="sng" dirty="0">
                <a:solidFill>
                  <a:srgbClr val="3B3835"/>
                </a:solidFill>
                <a:effectLst/>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Admin is considered the person with ultimate authorities in the system with many functionalities.</a:t>
            </a:r>
            <a:endParaRPr lang="en-IN" kern="50" dirty="0">
              <a:solidFill>
                <a:schemeClr val="tx1"/>
              </a:solidFill>
              <a:latin typeface="Times New Roman" panose="02020603050405020304" pitchFamily="18" charset="0"/>
              <a:ea typeface="Droid Sans Fallback"/>
              <a:cs typeface="Times New Roman" panose="02020603050405020304" pitchFamily="18" charset="0"/>
            </a:endParaRPr>
          </a:p>
          <a:p>
            <a:pPr>
              <a:buFont typeface="+mj-lt"/>
              <a:buAutoNum type="arabicPeriod"/>
            </a:pPr>
            <a:r>
              <a:rPr lang="en-US" kern="50" dirty="0">
                <a:solidFill>
                  <a:schemeClr val="tx1"/>
                </a:solidFill>
                <a:latin typeface="Times New Roman" panose="02020603050405020304" pitchFamily="18" charset="0"/>
                <a:ea typeface="Droid Sans Fallback"/>
                <a:cs typeface="Times New Roman" panose="02020603050405020304" pitchFamily="18" charset="0"/>
              </a:rPr>
              <a:t>A</a:t>
            </a:r>
            <a:r>
              <a:rPr lang="en-US" sz="1800" kern="50" dirty="0">
                <a:solidFill>
                  <a:schemeClr val="tx1"/>
                </a:solidFill>
                <a:effectLst/>
                <a:latin typeface="Times New Roman" panose="02020603050405020304" pitchFamily="18" charset="0"/>
                <a:ea typeface="Droid Sans Fallback"/>
                <a:cs typeface="Times New Roman" panose="02020603050405020304" pitchFamily="18" charset="0"/>
              </a:rPr>
              <a:t>dmin can select whether he wants to use voice for coding or whether he wants to convert commands written in simple English to his code.</a:t>
            </a:r>
          </a:p>
          <a:p>
            <a:pPr>
              <a:buFont typeface="+mj-lt"/>
              <a:buAutoNum type="arabicPeriod"/>
            </a:pPr>
            <a:r>
              <a:rPr lang="en-US" sz="1800" kern="50" dirty="0">
                <a:solidFill>
                  <a:schemeClr val="tx1"/>
                </a:solidFill>
                <a:effectLst/>
                <a:latin typeface="Times New Roman" panose="02020603050405020304" pitchFamily="18" charset="0"/>
                <a:ea typeface="Droid Sans Fallback"/>
                <a:cs typeface="Times New Roman" panose="02020603050405020304" pitchFamily="18" charset="0"/>
              </a:rPr>
              <a:t>Admin can change the program’s main settings like selecting a preferred language for giving voice commands, selecting the editor of choice for coding and selecting the debug option. </a:t>
            </a:r>
          </a:p>
          <a:p>
            <a:pPr>
              <a:buFont typeface="+mj-lt"/>
              <a:buAutoNum type="arabicPeriod"/>
            </a:pPr>
            <a:r>
              <a:rPr lang="en-US" kern="50" dirty="0">
                <a:solidFill>
                  <a:schemeClr val="tx1"/>
                </a:solidFill>
                <a:latin typeface="Times New Roman" panose="02020603050405020304" pitchFamily="18" charset="0"/>
                <a:ea typeface="Droid Sans Fallback"/>
                <a:cs typeface="Times New Roman" panose="02020603050405020304" pitchFamily="18" charset="0"/>
              </a:rPr>
              <a:t>Furthermore, admin select between whether he wants Azure speech to text service or simple Chrome speech recognition system for his voice coding.</a:t>
            </a:r>
          </a:p>
          <a:p>
            <a:pPr>
              <a:buFont typeface="+mj-lt"/>
              <a:buAutoNum type="arabicPeriod"/>
            </a:pPr>
            <a:r>
              <a:rPr lang="en-US" sz="1800" kern="50" dirty="0">
                <a:solidFill>
                  <a:schemeClr val="tx1"/>
                </a:solidFill>
                <a:effectLst/>
                <a:latin typeface="Times New Roman" panose="02020603050405020304" pitchFamily="18" charset="0"/>
                <a:ea typeface="Droid Sans Fallback"/>
                <a:cs typeface="Times New Roman" panose="02020603050405020304" pitchFamily="18" charset="0"/>
              </a:rPr>
              <a:t>Admin has full control of when to start and stop the mic recording.</a:t>
            </a:r>
          </a:p>
          <a:p>
            <a:pPr>
              <a:buFont typeface="+mj-lt"/>
              <a:buAutoNum type="arabicPeriod"/>
            </a:pPr>
            <a:endParaRPr lang="en-IN" sz="1800" kern="50" dirty="0">
              <a:solidFill>
                <a:schemeClr val="tx1"/>
              </a:solidFill>
              <a:effectLst/>
              <a:latin typeface="Times New Roman" panose="02020603050405020304" pitchFamily="18" charset="0"/>
              <a:ea typeface="Droid Sans Fallback"/>
              <a:cs typeface="Times New Roman" panose="02020603050405020304" pitchFamily="18" charset="0"/>
            </a:endParaRPr>
          </a:p>
          <a:p>
            <a:pPr marL="0" lvl="0" indent="0" algn="l" rtl="0">
              <a:spcBef>
                <a:spcPts val="0"/>
              </a:spcBef>
              <a:spcAft>
                <a:spcPts val="1200"/>
              </a:spcAft>
              <a:buNone/>
            </a:pPr>
            <a:endParaRPr dirty="0">
              <a:solidFill>
                <a:schemeClr val="dk1"/>
              </a:solidFill>
            </a:endParaRPr>
          </a:p>
        </p:txBody>
      </p:sp>
    </p:spTree>
    <p:extLst>
      <p:ext uri="{BB962C8B-B14F-4D97-AF65-F5344CB8AC3E}">
        <p14:creationId xmlns:p14="http://schemas.microsoft.com/office/powerpoint/2010/main" val="11033188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1502</TotalTime>
  <Words>2042</Words>
  <Application>Microsoft Office PowerPoint</Application>
  <PresentationFormat>On-screen Show (16:9)</PresentationFormat>
  <Paragraphs>182</Paragraphs>
  <Slides>32</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-apple-system</vt:lpstr>
      <vt:lpstr>Arial</vt:lpstr>
      <vt:lpstr>Calibri</vt:lpstr>
      <vt:lpstr>Liberation Serif</vt:lpstr>
      <vt:lpstr>Symbol</vt:lpstr>
      <vt:lpstr>Times New Roman</vt:lpstr>
      <vt:lpstr>Simple Light</vt:lpstr>
      <vt:lpstr>  Department of Computer Engineering BE Project  Academic Year 21-22</vt:lpstr>
      <vt:lpstr>Problem Statement:</vt:lpstr>
      <vt:lpstr>Motivation:</vt:lpstr>
      <vt:lpstr>Goals of the Project:</vt:lpstr>
      <vt:lpstr>Objective of the Project:</vt:lpstr>
      <vt:lpstr>Literature Survey:</vt:lpstr>
      <vt:lpstr>PowerPoint Presentation</vt:lpstr>
      <vt:lpstr>PowerPoint Presentation</vt:lpstr>
      <vt:lpstr>Functional and Non-functional Requirements:</vt:lpstr>
      <vt:lpstr>Functional and Non-functional Requirements:</vt:lpstr>
      <vt:lpstr>System Architecture:</vt:lpstr>
      <vt:lpstr>Main modules:</vt:lpstr>
      <vt:lpstr>PowerPoint Presentation</vt:lpstr>
      <vt:lpstr>PowerPoint Presentation</vt:lpstr>
      <vt:lpstr>PowerPoint Presentation</vt:lpstr>
      <vt:lpstr>UML Diagrams:</vt:lpstr>
      <vt:lpstr>UML Diagrams:</vt:lpstr>
      <vt:lpstr>UML Diagrams:</vt:lpstr>
      <vt:lpstr>UML Diagrams:</vt:lpstr>
      <vt:lpstr>Feasibility Study:</vt:lpstr>
      <vt:lpstr>Identification of Constraints and Risk Analysis:</vt:lpstr>
      <vt:lpstr>Use Cases:</vt:lpstr>
      <vt:lpstr>Identification of Data and Data Relationship:</vt:lpstr>
      <vt:lpstr>Industry Applications:</vt:lpstr>
      <vt:lpstr>Software Development Life Cycle</vt:lpstr>
      <vt:lpstr>Advantages of Agile Model: </vt:lpstr>
      <vt:lpstr>Disadvantages of Agile Model: </vt:lpstr>
      <vt:lpstr>PowerPoint Presentation</vt:lpstr>
      <vt:lpstr> When to use Agile model: </vt:lpstr>
      <vt:lpstr>Category of the Project:</vt:lpstr>
      <vt:lpstr>Hardware and Software Requirements: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Engineering BE Project  Academic Year 21-22</dc:title>
  <dc:creator>Admin</dc:creator>
  <cp:lastModifiedBy>Bhavika Karale</cp:lastModifiedBy>
  <cp:revision>37</cp:revision>
  <dcterms:modified xsi:type="dcterms:W3CDTF">2022-05-22T14:57:09Z</dcterms:modified>
</cp:coreProperties>
</file>