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21-Nov-22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html-base-tag/" TargetMode="External"/><Relationship Id="rId13" Type="http://schemas.openxmlformats.org/officeDocument/2006/relationships/hyperlink" Target="https://www.geeksforgeeks.org/html-col-tag/" TargetMode="External"/><Relationship Id="rId3" Type="http://schemas.openxmlformats.org/officeDocument/2006/relationships/hyperlink" Target="https://www.geeksforgeeks.org/html-brgt-tag/" TargetMode="External"/><Relationship Id="rId7" Type="http://schemas.openxmlformats.org/officeDocument/2006/relationships/hyperlink" Target="https://www.geeksforgeeks.org/html-link-tag/" TargetMode="External"/><Relationship Id="rId12" Type="http://schemas.openxmlformats.org/officeDocument/2006/relationships/hyperlink" Target="https://www.geeksforgeeks.org/html-embed-tag/" TargetMode="External"/><Relationship Id="rId2" Type="http://schemas.openxmlformats.org/officeDocument/2006/relationships/hyperlink" Target="https://www.geeksforgeeks.org/html-elemen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html-input-tag/" TargetMode="External"/><Relationship Id="rId11" Type="http://schemas.openxmlformats.org/officeDocument/2006/relationships/hyperlink" Target="https://www.geeksforgeeks.org/html-area-tag/" TargetMode="External"/><Relationship Id="rId5" Type="http://schemas.openxmlformats.org/officeDocument/2006/relationships/hyperlink" Target="https://www.geeksforgeeks.org/html-img-tag/" TargetMode="External"/><Relationship Id="rId15" Type="http://schemas.openxmlformats.org/officeDocument/2006/relationships/hyperlink" Target="https://www.geeksforgeeks.org/html-source-tag/" TargetMode="External"/><Relationship Id="rId10" Type="http://schemas.openxmlformats.org/officeDocument/2006/relationships/hyperlink" Target="https://www.geeksforgeeks.org/html-param-tag/" TargetMode="External"/><Relationship Id="rId4" Type="http://schemas.openxmlformats.org/officeDocument/2006/relationships/hyperlink" Target="https://www.geeksforgeeks.org/html-hr-tag/" TargetMode="External"/><Relationship Id="rId9" Type="http://schemas.openxmlformats.org/officeDocument/2006/relationships/hyperlink" Target="https://www.geeksforgeeks.org/html-meta-tag/" TargetMode="External"/><Relationship Id="rId14" Type="http://schemas.openxmlformats.org/officeDocument/2006/relationships/hyperlink" Target="https://www.geeksforgeeks.org/html-track-ta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ASSIGNMENT:MODULE-1</a:t>
            </a:r>
            <a:br>
              <a:rPr lang="en-US" dirty="0" smtClean="0"/>
            </a:br>
            <a:r>
              <a:rPr lang="en-US" b="1" dirty="0" smtClean="0">
                <a:solidFill>
                  <a:schemeClr val="tx1"/>
                </a:solidFill>
              </a:rPr>
              <a:t>HTML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974" y="4932608"/>
            <a:ext cx="8822029" cy="176059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Prepared by: Bhavika Vasani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21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790700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 And Cons</a:t>
            </a:r>
            <a:endParaRPr lang="en-US" sz="6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2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Advantage of using an entity name: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dirty="0"/>
              <a:t>An entity name is easy to remember.</a:t>
            </a:r>
          </a:p>
          <a:p>
            <a:pPr marL="342900" lvl="1" indent="-342900">
              <a:lnSpc>
                <a:spcPct val="2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Disadvantage of using an entity name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dirty="0"/>
              <a:t> Browsers may not support all entity names, but the support for entity numbers is good.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Examples:</a:t>
            </a: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11) How </a:t>
            </a:r>
            <a:r>
              <a:rPr lang="en-US" dirty="0"/>
              <a:t>to create a Hyperlink in HTML?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HTML links are hyperlinks</a:t>
            </a:r>
            <a:r>
              <a:rPr lang="en-US" dirty="0" smtClean="0"/>
              <a:t>.</a:t>
            </a:r>
            <a:r>
              <a:rPr lang="en-US" dirty="0"/>
              <a:t> You can click on a link and jump to another document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When you move the mouse over a link, the mouse arrow will turn into a little hand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u="sng" dirty="0"/>
              <a:t>HTML Links </a:t>
            </a:r>
            <a:r>
              <a:rPr lang="en-US" b="1" u="sng" dirty="0" smtClean="0"/>
              <a:t>– Syntax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Html &lt;a&gt; tag defines a hyperlink. It has the following syntax: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&lt;a href="</a:t>
            </a:r>
            <a:r>
              <a:rPr lang="en-US" i="1" dirty="0"/>
              <a:t>url</a:t>
            </a:r>
            <a:r>
              <a:rPr lang="en-US" dirty="0"/>
              <a:t>"&gt;</a:t>
            </a:r>
            <a:r>
              <a:rPr lang="en-US" i="1" dirty="0"/>
              <a:t>link text</a:t>
            </a:r>
            <a:r>
              <a:rPr lang="en-US" dirty="0"/>
              <a:t>&lt;/a</a:t>
            </a:r>
            <a:r>
              <a:rPr lang="en-US" dirty="0" smtClean="0"/>
              <a:t>&gt;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most important attribute of the &lt;a&gt; element is href attribute, which indicates the link’s destination.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Hyperlink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shows how to create a link to:</a:t>
            </a:r>
          </a:p>
          <a:p>
            <a:r>
              <a:rPr lang="en-US" dirty="0" smtClean="0"/>
              <a:t>&lt;a href=“https://www.naukri.com”&gt;Naukri Learning&lt;/a&gt;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38500" y="2882900"/>
            <a:ext cx="0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803900" y="2882900"/>
            <a:ext cx="0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98127" y="3835957"/>
            <a:ext cx="204895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Link URL specifies the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Destination address of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The link.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9293" y="3835957"/>
            <a:ext cx="2259107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Link text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(visible part of the link)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95400" y="2882900"/>
            <a:ext cx="0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3052" y="3785714"/>
            <a:ext cx="14266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Anchor tag that creates 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A hyperlink.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Example:</a:t>
            </a:r>
          </a:p>
          <a:p>
            <a:r>
              <a:rPr lang="en-US" dirty="0"/>
              <a:t>	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   &lt;head&gt;</a:t>
            </a:r>
          </a:p>
          <a:p>
            <a:r>
              <a:rPr lang="en-US" dirty="0"/>
              <a:t>      &lt;title&gt;Example of HTML Link&lt;/title&gt;</a:t>
            </a:r>
          </a:p>
          <a:p>
            <a:r>
              <a:rPr lang="en-US" dirty="0"/>
              <a:t>   &lt;/head&gt;  </a:t>
            </a:r>
          </a:p>
          <a:p>
            <a:r>
              <a:rPr lang="en-US" dirty="0"/>
              <a:t>   &lt;body&gt;</a:t>
            </a:r>
          </a:p>
          <a:p>
            <a:r>
              <a:rPr lang="en-US" dirty="0"/>
              <a:t>      &lt;p&gt;Click on the below link&lt;/p&gt;</a:t>
            </a:r>
          </a:p>
          <a:p>
            <a:r>
              <a:rPr lang="en-US" dirty="0"/>
              <a:t>      &lt;a href = "https://www.naukri.com/learning"&gt;Naukri Learning&lt;/a&gt;</a:t>
            </a:r>
          </a:p>
          <a:p>
            <a:r>
              <a:rPr lang="en-US" dirty="0"/>
              <a:t>   &lt;/body&gt;</a:t>
            </a:r>
          </a:p>
          <a:p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OUTPUT :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669143"/>
            <a:ext cx="7806348" cy="3149600"/>
          </a:xfrm>
        </p:spPr>
      </p:pic>
    </p:spTree>
    <p:extLst>
      <p:ext uri="{BB962C8B-B14F-4D97-AF65-F5344CB8AC3E}">
        <p14:creationId xmlns:p14="http://schemas.microsoft.com/office/powerpoint/2010/main" val="30877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12) What </a:t>
            </a:r>
            <a:r>
              <a:rPr lang="en-US" dirty="0" smtClean="0"/>
              <a:t>is the use of an iframe tag?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HTML Iframe is </a:t>
            </a:r>
            <a:r>
              <a:rPr lang="en-US" sz="2000" b="1" u="sng" dirty="0"/>
              <a:t>used to display a nested webpage </a:t>
            </a:r>
            <a:r>
              <a:rPr lang="en-US" sz="2000" dirty="0"/>
              <a:t>(a webpage within a webpage). 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The HTML &lt;iframe&gt; tag defines an inline frame, hence it is also called as an Inline frame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An inline frame is used to </a:t>
            </a: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</a:rPr>
              <a:t>embed another document within the current HTML document</a:t>
            </a:r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0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7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SYNTAX OF IFRAME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&lt;iframe src="</a:t>
            </a:r>
            <a:r>
              <a:rPr lang="en-US" i="1" dirty="0"/>
              <a:t>url</a:t>
            </a:r>
            <a:r>
              <a:rPr lang="en-US" dirty="0"/>
              <a:t>" title="</a:t>
            </a:r>
            <a:r>
              <a:rPr lang="en-US" i="1" dirty="0"/>
              <a:t>description</a:t>
            </a:r>
            <a:r>
              <a:rPr lang="en-US" dirty="0"/>
              <a:t>"&gt;&lt;/iframe</a:t>
            </a:r>
            <a:r>
              <a:rPr lang="en-US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en-US" b="1" u="sng" dirty="0" smtClean="0"/>
              <a:t>NOTE: </a:t>
            </a:r>
            <a:r>
              <a:rPr lang="en-US" dirty="0" smtClean="0"/>
              <a:t>It </a:t>
            </a:r>
            <a:r>
              <a:rPr lang="en-US" dirty="0"/>
              <a:t>is a good practice to always include a </a:t>
            </a:r>
            <a:r>
              <a:rPr lang="en-US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 attributes for the </a:t>
            </a:r>
            <a:r>
              <a:rPr lang="en-US" dirty="0" smtClean="0">
                <a:solidFill>
                  <a:srgbClr val="FF0000"/>
                </a:solidFill>
              </a:rPr>
              <a:t>&lt;iframe&gt;</a:t>
            </a:r>
            <a:r>
              <a:rPr lang="en-US" dirty="0" smtClean="0"/>
              <a:t>.this is used by screen readers to read out what the content of the iframe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 smtClean="0"/>
              <a:t>EXAMPLE OF iframe TAG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&lt;iframe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2A11BF"/>
                </a:solidFill>
              </a:rPr>
              <a:t>="demo_iframe.htm"</a:t>
            </a:r>
            <a:r>
              <a:rPr lang="en-US" dirty="0">
                <a:solidFill>
                  <a:srgbClr val="FF0000"/>
                </a:solidFill>
              </a:rPr>
              <a:t> height</a:t>
            </a:r>
            <a:r>
              <a:rPr lang="en-US" dirty="0">
                <a:solidFill>
                  <a:srgbClr val="2A11BF"/>
                </a:solidFill>
              </a:rPr>
              <a:t>="200"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width</a:t>
            </a:r>
            <a:r>
              <a:rPr lang="en-US" dirty="0">
                <a:solidFill>
                  <a:srgbClr val="2A11BF"/>
                </a:solidFill>
              </a:rPr>
              <a:t>="300"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>
                <a:solidFill>
                  <a:srgbClr val="2A11BF"/>
                </a:solidFill>
              </a:rPr>
              <a:t>="Iframe Example"</a:t>
            </a:r>
            <a:r>
              <a:rPr lang="en-US" dirty="0"/>
              <a:t>&gt;</a:t>
            </a:r>
            <a:r>
              <a:rPr lang="en-US" dirty="0">
                <a:solidFill>
                  <a:srgbClr val="C00000"/>
                </a:solidFill>
              </a:rPr>
              <a:t>&lt;/iframe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 smtClean="0"/>
              <a:t>SET height and weight in IFRAME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rgbClr val="C00000"/>
                </a:solidFill>
              </a:rPr>
              <a:t>&lt;iframe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2A11BF"/>
                </a:solidFill>
              </a:rPr>
              <a:t>="demo_iframe.htm"</a:t>
            </a:r>
            <a:r>
              <a:rPr lang="en-US" dirty="0">
                <a:solidFill>
                  <a:srgbClr val="FF0000"/>
                </a:solidFill>
              </a:rPr>
              <a:t> height</a:t>
            </a:r>
            <a:r>
              <a:rPr lang="en-US" dirty="0">
                <a:solidFill>
                  <a:srgbClr val="2A11BF"/>
                </a:solidFill>
              </a:rPr>
              <a:t>="200"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width</a:t>
            </a:r>
            <a:r>
              <a:rPr lang="en-US" dirty="0">
                <a:solidFill>
                  <a:srgbClr val="2A11BF"/>
                </a:solidFill>
              </a:rPr>
              <a:t>="300"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>
                <a:solidFill>
                  <a:srgbClr val="2A11BF"/>
                </a:solidFill>
              </a:rPr>
              <a:t>="Iframe Example"</a:t>
            </a:r>
            <a:r>
              <a:rPr lang="en-US" dirty="0"/>
              <a:t>&gt;</a:t>
            </a:r>
            <a:r>
              <a:rPr lang="en-US" dirty="0">
                <a:solidFill>
                  <a:srgbClr val="C00000"/>
                </a:solidFill>
              </a:rPr>
              <a:t>&lt;/iframe&gt;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Iframe - Remove the Border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819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remove the border, add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>
                <a:solidFill>
                  <a:srgbClr val="FF0000"/>
                </a:solidFill>
              </a:rPr>
              <a:t>style</a:t>
            </a:r>
            <a:r>
              <a:rPr lang="en-US" dirty="0" smtClean="0"/>
              <a:t> attribute and use the CSS </a:t>
            </a:r>
            <a:r>
              <a:rPr lang="en-US" dirty="0" smtClean="0">
                <a:solidFill>
                  <a:srgbClr val="FF0000"/>
                </a:solidFill>
              </a:rPr>
              <a:t>border</a:t>
            </a:r>
            <a:r>
              <a:rPr lang="en-US" dirty="0" smtClean="0"/>
              <a:t> property:</a:t>
            </a:r>
          </a:p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EXAMPLE:</a:t>
            </a:r>
          </a:p>
          <a:p>
            <a:pPr lvl="1">
              <a:lnSpc>
                <a:spcPct val="150000"/>
              </a:lnSpc>
            </a:pP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iframe src="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demo_iframe.html" 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style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="border: none;" 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title="Iframe Example"&gt;&lt;/iframe&gt;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20401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Are </a:t>
            </a:r>
            <a:r>
              <a:rPr lang="en-US" dirty="0"/>
              <a:t>the HTML tags and elements the same thing?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61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Tags </a:t>
            </a:r>
            <a:r>
              <a:rPr lang="en-US" dirty="0"/>
              <a:t>and elements are not the same.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HTML </a:t>
            </a:r>
            <a:r>
              <a:rPr lang="en-US" b="1" dirty="0"/>
              <a:t>tags </a:t>
            </a:r>
            <a:r>
              <a:rPr lang="en-US" b="1" u="sng" dirty="0"/>
              <a:t>are used to hold the HTML </a:t>
            </a:r>
            <a:r>
              <a:rPr lang="en-US" b="1" u="sng" dirty="0" smtClean="0"/>
              <a:t>element</a:t>
            </a:r>
            <a:r>
              <a:rPr lang="en-US" b="1" dirty="0" smtClean="0"/>
              <a:t> </a:t>
            </a:r>
            <a:r>
              <a:rPr lang="en-US" b="1" u="sng" dirty="0" smtClean="0"/>
              <a:t>and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HTML element </a:t>
            </a:r>
            <a:r>
              <a:rPr lang="en-US" b="1" u="sng" dirty="0" smtClean="0"/>
              <a:t>holds the content.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HTML tag just opening or closing entity. For example</a:t>
            </a:r>
            <a:r>
              <a:rPr lang="en-US" b="1" u="sng" dirty="0" smtClean="0"/>
              <a:t>: &lt;p&gt;and&lt;/p&gt; are called HTML tags.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HTML element encompasses opening tag, closing tag, </a:t>
            </a:r>
            <a:r>
              <a:rPr lang="en-US" b="1" dirty="0" smtClean="0"/>
              <a:t>content</a:t>
            </a:r>
            <a:r>
              <a:rPr lang="en-US" dirty="0" smtClean="0"/>
              <a:t>. For Example: </a:t>
            </a:r>
            <a:r>
              <a:rPr lang="en-US" u="sng" dirty="0" smtClean="0"/>
              <a:t>&lt;</a:t>
            </a:r>
            <a:r>
              <a:rPr lang="en-US" b="1" u="sng" dirty="0" smtClean="0"/>
              <a:t>p&gt; This is the first paragraph and this is also content&lt;/p&gt;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 </a:t>
            </a:r>
            <a:r>
              <a:rPr lang="en-US" b="1" dirty="0">
                <a:solidFill>
                  <a:srgbClr val="0070C0"/>
                </a:solidFill>
              </a:rPr>
              <a:t>This complete thing is called a HTML element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336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Iframe Target for a link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7887"/>
            <a:ext cx="8596668" cy="538336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700" dirty="0"/>
              <a:t>You can set a target frame for a link by using iframe. Your specified target attribute of the link must refer to the name attribute of the iframe</a:t>
            </a:r>
            <a:r>
              <a:rPr lang="en-US" sz="1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b="1" u="sng" dirty="0"/>
              <a:t>Example</a:t>
            </a:r>
            <a:r>
              <a:rPr lang="en-US" sz="1600" b="1" u="sng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&lt;!DOCTYPE html&gt;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&lt;html&gt;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&lt;body&gt;</a:t>
            </a:r>
          </a:p>
          <a:p>
            <a:pPr lvl="1">
              <a:lnSpc>
                <a:spcPct val="150000"/>
              </a:lnSpc>
            </a:pPr>
            <a:endParaRPr lang="en-US" sz="1400" b="1" u="sng" dirty="0" smtClean="0"/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&lt;h2&gt;Iframe - Target for a Link&lt;/h2&gt;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&lt;iframe height="300px" width="100%" </a:t>
            </a:r>
            <a:r>
              <a:rPr lang="en-US" sz="1400" b="1" u="sng" dirty="0" err="1"/>
              <a:t>src</a:t>
            </a:r>
            <a:r>
              <a:rPr lang="en-US" sz="1400" b="1" u="sng" dirty="0" smtClean="0"/>
              <a:t>=“demo_iframe.html</a:t>
            </a:r>
            <a:r>
              <a:rPr lang="en-US" sz="1400" b="1" u="sng" dirty="0"/>
              <a:t>" name="iframe_a"&gt;&lt;/iframe&gt;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&lt;p&gt;&lt;a href="https://</a:t>
            </a:r>
            <a:r>
              <a:rPr lang="en-US" sz="1400" b="1" u="sng" dirty="0" smtClean="0"/>
              <a:t>www.demoiframe.com</a:t>
            </a:r>
            <a:r>
              <a:rPr lang="en-US" sz="1400" b="1" u="sng" dirty="0"/>
              <a:t>" target="iframe_a</a:t>
            </a:r>
            <a:r>
              <a:rPr lang="en-US" sz="1400" b="1" u="sng" dirty="0" smtClean="0"/>
              <a:t>"&gt;demoiframe.com&lt;/</a:t>
            </a:r>
            <a:r>
              <a:rPr lang="en-US" sz="1400" b="1" u="sng" dirty="0"/>
              <a:t>a&gt;&lt;/p&gt;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&lt;p&gt;The name of iframe and link target must have same value else link will not open as frame. &lt;/p&gt;</a:t>
            </a:r>
          </a:p>
          <a:p>
            <a:pPr lvl="1">
              <a:lnSpc>
                <a:spcPct val="150000"/>
              </a:lnSpc>
            </a:pPr>
            <a:endParaRPr lang="en-US" sz="1400" b="1" u="sng" dirty="0"/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&lt;/body&gt;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/>
              <a:t>&lt;/html&gt;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50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HTML TAGS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80374"/>
            <a:ext cx="7478426" cy="4143048"/>
          </a:xfrm>
        </p:spPr>
      </p:pic>
    </p:spTree>
    <p:extLst>
      <p:ext uri="{BB962C8B-B14F-4D97-AF65-F5344CB8AC3E}">
        <p14:creationId xmlns:p14="http://schemas.microsoft.com/office/powerpoint/2010/main" val="713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4546"/>
            <a:ext cx="8596668" cy="734096"/>
          </a:xfrm>
        </p:spPr>
        <p:txBody>
          <a:bodyPr/>
          <a:lstStyle/>
          <a:p>
            <a:r>
              <a:rPr lang="en-US" dirty="0" smtClean="0"/>
              <a:t>EXAMPLE OF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23" y="1014369"/>
            <a:ext cx="8596668" cy="38807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How </a:t>
            </a:r>
            <a:r>
              <a:rPr lang="en-US" dirty="0"/>
              <a:t>tags are different from elements in HTML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5" y="1450376"/>
            <a:ext cx="6392640" cy="3570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3645" y="5456876"/>
            <a:ext cx="65603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That’s Why HTML tags and HTML elements both are 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6721"/>
            <a:ext cx="8596668" cy="81995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2) What </a:t>
            </a:r>
            <a:r>
              <a:rPr lang="en-US" b="1" dirty="0"/>
              <a:t>are Tags and </a:t>
            </a:r>
            <a:r>
              <a:rPr lang="en-US" b="1" dirty="0" smtClean="0"/>
              <a:t>Attributes in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677"/>
            <a:ext cx="8596668" cy="3876540"/>
          </a:xfrm>
        </p:spPr>
        <p:txBody>
          <a:bodyPr>
            <a:normAutofit/>
          </a:bodyPr>
          <a:lstStyle/>
          <a:p>
            <a:r>
              <a:rPr lang="en-US" dirty="0"/>
              <a:t>Tags and attributes are the basis of HTML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work together but perform different functions.</a:t>
            </a: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What are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HTML Tags?</a:t>
            </a:r>
          </a:p>
          <a:p>
            <a:r>
              <a:rPr lang="en-US" dirty="0"/>
              <a:t>Tags are used to mark up the start of an HTML element and they are usually enclosed in angle brackets. An Example of the tags is :&lt;h1&gt;</a:t>
            </a:r>
          </a:p>
          <a:p>
            <a:pPr fontAlgn="base"/>
            <a:r>
              <a:rPr lang="en-US" dirty="0"/>
              <a:t>Most tags must be opened &lt;h1&gt; and closed &lt;/h1&gt; in order to function</a:t>
            </a:r>
            <a:r>
              <a:rPr lang="en-US" dirty="0" smtClean="0"/>
              <a:t>.</a:t>
            </a:r>
          </a:p>
          <a:p>
            <a:pPr fontAlgn="base"/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What are HTML Attributes? 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Attributes contain additional pieces of </a:t>
            </a:r>
            <a:r>
              <a:rPr lang="en-US" dirty="0" smtClean="0"/>
              <a:t>information.</a:t>
            </a:r>
          </a:p>
          <a:p>
            <a:pPr fontAlgn="base"/>
            <a:r>
              <a:rPr lang="en-US" dirty="0" smtClean="0"/>
              <a:t>Attributes </a:t>
            </a:r>
            <a:r>
              <a:rPr lang="en-US" dirty="0"/>
              <a:t>take the form of an opening tag and additional info is placed inside</a:t>
            </a:r>
            <a:r>
              <a:rPr lang="en-US" dirty="0" smtClean="0"/>
              <a:t>. For Example </a:t>
            </a:r>
          </a:p>
        </p:txBody>
      </p:sp>
    </p:spTree>
    <p:extLst>
      <p:ext uri="{BB962C8B-B14F-4D97-AF65-F5344CB8AC3E}">
        <p14:creationId xmlns:p14="http://schemas.microsoft.com/office/powerpoint/2010/main" val="2730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 smtClean="0"/>
              <a:t>Example of HTML TAGS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: &lt;h1&gt;&lt;/h1&gt; and &lt;p&gt;&lt;/p&gt; </a:t>
            </a:r>
          </a:p>
          <a:p>
            <a:r>
              <a:rPr lang="en-US" dirty="0" smtClean="0"/>
              <a:t>ATTRIBUTES 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86" y="2624822"/>
            <a:ext cx="5039932" cy="1708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06" y="4600317"/>
            <a:ext cx="6717005" cy="17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What are void elements in HTML?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Most of the </a:t>
            </a:r>
            <a:r>
              <a:rPr lang="en-US" u="sng" dirty="0">
                <a:hlinkClick r:id="rId2"/>
              </a:rPr>
              <a:t>HTML elements</a:t>
            </a:r>
            <a:r>
              <a:rPr lang="en-US" dirty="0"/>
              <a:t> are surrounded by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tags to specify the starting and end of the element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There is a special group of elements that only have start tags and does not contain any content within it, these elements are called void elements.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Void elements does not have ending tags and can only have attributes but do not contain any kind of content.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of such elements are </a:t>
            </a:r>
            <a:r>
              <a:rPr lang="en-US" u="sng" dirty="0">
                <a:hlinkClick r:id="rId3"/>
              </a:rPr>
              <a:t>&lt;</a:t>
            </a:r>
            <a:r>
              <a:rPr lang="en-US" u="sng" dirty="0" err="1">
                <a:hlinkClick r:id="rId3"/>
              </a:rPr>
              <a:t>br</a:t>
            </a:r>
            <a:r>
              <a:rPr lang="en-US" u="sng" dirty="0">
                <a:hlinkClick r:id="rId3"/>
              </a:rPr>
              <a:t>&gt;</a:t>
            </a:r>
            <a:r>
              <a:rPr lang="en-US" dirty="0"/>
              <a:t>, </a:t>
            </a:r>
            <a:r>
              <a:rPr lang="en-US" u="sng" dirty="0">
                <a:hlinkClick r:id="rId4"/>
              </a:rPr>
              <a:t>&lt;</a:t>
            </a:r>
            <a:r>
              <a:rPr lang="en-US" u="sng" dirty="0" err="1">
                <a:hlinkClick r:id="rId4"/>
              </a:rPr>
              <a:t>hr</a:t>
            </a:r>
            <a:r>
              <a:rPr lang="en-US" u="sng" dirty="0">
                <a:hlinkClick r:id="rId4"/>
              </a:rPr>
              <a:t>&gt;</a:t>
            </a:r>
            <a:r>
              <a:rPr lang="en-US" dirty="0"/>
              <a:t>, </a:t>
            </a:r>
            <a:r>
              <a:rPr lang="en-US" u="sng" dirty="0">
                <a:hlinkClick r:id="rId5"/>
              </a:rPr>
              <a:t>&lt;</a:t>
            </a:r>
            <a:r>
              <a:rPr lang="en-US" u="sng" dirty="0" err="1">
                <a:hlinkClick r:id="rId5"/>
              </a:rPr>
              <a:t>img</a:t>
            </a:r>
            <a:r>
              <a:rPr lang="en-US" u="sng" dirty="0">
                <a:hlinkClick r:id="rId5"/>
              </a:rPr>
              <a:t>&gt;</a:t>
            </a:r>
            <a:r>
              <a:rPr lang="en-US" dirty="0"/>
              <a:t>, </a:t>
            </a:r>
            <a:r>
              <a:rPr lang="en-US" u="sng" dirty="0">
                <a:hlinkClick r:id="rId6"/>
              </a:rPr>
              <a:t>&lt;input&gt;</a:t>
            </a:r>
            <a:r>
              <a:rPr lang="en-US" dirty="0"/>
              <a:t>, </a:t>
            </a:r>
            <a:r>
              <a:rPr lang="en-US" u="sng" dirty="0">
                <a:hlinkClick r:id="rId7"/>
              </a:rPr>
              <a:t>&lt;link&gt;</a:t>
            </a:r>
            <a:r>
              <a:rPr lang="en-US" dirty="0"/>
              <a:t>, </a:t>
            </a:r>
            <a:r>
              <a:rPr lang="en-US" u="sng" dirty="0">
                <a:hlinkClick r:id="rId8"/>
              </a:rPr>
              <a:t>&lt;base&gt;</a:t>
            </a:r>
            <a:r>
              <a:rPr lang="en-US" dirty="0"/>
              <a:t>, </a:t>
            </a:r>
            <a:r>
              <a:rPr lang="en-US" u="sng" dirty="0">
                <a:hlinkClick r:id="rId9"/>
              </a:rPr>
              <a:t>&lt;meta&gt;</a:t>
            </a:r>
            <a:r>
              <a:rPr lang="en-US" dirty="0"/>
              <a:t>,</a:t>
            </a:r>
            <a:r>
              <a:rPr lang="en-US" u="sng" dirty="0">
                <a:hlinkClick r:id="rId10"/>
              </a:rPr>
              <a:t> &lt;</a:t>
            </a:r>
            <a:r>
              <a:rPr lang="en-US" u="sng" dirty="0" err="1">
                <a:hlinkClick r:id="rId10"/>
              </a:rPr>
              <a:t>param</a:t>
            </a:r>
            <a:r>
              <a:rPr lang="en-US" u="sng" dirty="0">
                <a:hlinkClick r:id="rId10"/>
              </a:rPr>
              <a:t>&gt;</a:t>
            </a:r>
            <a:r>
              <a:rPr lang="en-US" dirty="0"/>
              <a:t>, </a:t>
            </a:r>
            <a:r>
              <a:rPr lang="en-US" u="sng" dirty="0">
                <a:hlinkClick r:id="rId11"/>
              </a:rPr>
              <a:t>&lt;area&gt;</a:t>
            </a:r>
            <a:r>
              <a:rPr lang="en-US" dirty="0"/>
              <a:t>, </a:t>
            </a:r>
            <a:r>
              <a:rPr lang="en-US" u="sng" dirty="0">
                <a:hlinkClick r:id="rId12"/>
              </a:rPr>
              <a:t>&lt;embed&gt;</a:t>
            </a:r>
            <a:r>
              <a:rPr lang="en-US" dirty="0"/>
              <a:t>, </a:t>
            </a:r>
            <a:r>
              <a:rPr lang="en-US" u="sng" dirty="0">
                <a:hlinkClick r:id="rId13"/>
              </a:rPr>
              <a:t>&lt;col&gt;</a:t>
            </a:r>
            <a:r>
              <a:rPr lang="en-US" dirty="0"/>
              <a:t>, </a:t>
            </a:r>
            <a:r>
              <a:rPr lang="en-US" u="sng" dirty="0">
                <a:hlinkClick r:id="rId14"/>
              </a:rPr>
              <a:t>&lt;track&gt;</a:t>
            </a:r>
            <a:r>
              <a:rPr lang="en-US" dirty="0"/>
              <a:t>, </a:t>
            </a:r>
            <a:r>
              <a:rPr lang="en-US" u="sng" dirty="0">
                <a:hlinkClick r:id="rId15"/>
              </a:rPr>
              <a:t>&lt;source&gt;</a:t>
            </a:r>
            <a:r>
              <a:rPr lang="en-US" dirty="0"/>
              <a:t> etc.</a:t>
            </a:r>
          </a:p>
        </p:txBody>
      </p:sp>
    </p:spTree>
    <p:extLst>
      <p:ext uri="{BB962C8B-B14F-4D97-AF65-F5344CB8AC3E}">
        <p14:creationId xmlns:p14="http://schemas.microsoft.com/office/powerpoint/2010/main" val="31590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Characteristics of void elements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Void elements do not have end tags.</a:t>
            </a:r>
          </a:p>
          <a:p>
            <a:pPr>
              <a:lnSpc>
                <a:spcPct val="150000"/>
              </a:lnSpc>
            </a:pPr>
            <a:r>
              <a:rPr lang="en-US" dirty="0"/>
              <a:t>Void elements cannot have content inside it.</a:t>
            </a:r>
          </a:p>
          <a:p>
            <a:pPr>
              <a:lnSpc>
                <a:spcPct val="150000"/>
              </a:lnSpc>
            </a:pPr>
            <a:r>
              <a:rPr lang="en-US" dirty="0"/>
              <a:t>Void elements have attributes.</a:t>
            </a:r>
          </a:p>
          <a:p>
            <a:pPr>
              <a:lnSpc>
                <a:spcPct val="150000"/>
              </a:lnSpc>
            </a:pPr>
            <a:r>
              <a:rPr lang="en-US" dirty="0"/>
              <a:t>Void elements cannot be nested.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</a:t>
            </a:r>
            <a:r>
              <a:rPr lang="en-US" dirty="0" smtClean="0"/>
              <a:t>What </a:t>
            </a:r>
            <a:r>
              <a:rPr lang="en-US" dirty="0"/>
              <a:t>are HTML Entities?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Some characters are reserved in HTML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use the less than (&lt;) or greater than (&gt;) signs in your text, </a:t>
            </a:r>
            <a:r>
              <a:rPr lang="en-US" dirty="0" smtClean="0"/>
              <a:t>the </a:t>
            </a:r>
            <a:r>
              <a:rPr lang="en-US" dirty="0"/>
              <a:t>browser might mix them with tags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Character entities are used to display reserved characters in HTML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A character entity looks like this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Example: &amp;entity_name; OR &amp;#entity_number;</a:t>
            </a:r>
          </a:p>
          <a:p>
            <a:pPr>
              <a:lnSpc>
                <a:spcPct val="150000"/>
              </a:lnSpc>
            </a:pPr>
            <a:r>
              <a:rPr lang="en-US" dirty="0"/>
              <a:t>To display a less than sign (&lt;) we must write: </a:t>
            </a:r>
            <a:r>
              <a:rPr lang="en-US" b="1" dirty="0"/>
              <a:t>&amp;lt;</a:t>
            </a:r>
            <a:r>
              <a:rPr lang="en-US" dirty="0"/>
              <a:t> or </a:t>
            </a:r>
            <a:r>
              <a:rPr lang="en-US" b="1" dirty="0"/>
              <a:t>&amp;#60;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55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747</TotalTime>
  <Words>632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ASSIGNMENT:MODULE-1 HTML</vt:lpstr>
      <vt:lpstr>1) Are the HTML tags and elements the same thing?</vt:lpstr>
      <vt:lpstr>EXAMPLE OF HTML TAGS </vt:lpstr>
      <vt:lpstr>EXAMPLE OF HTML ELEMENTS</vt:lpstr>
      <vt:lpstr>2) What are Tags and Attributes in HTML?</vt:lpstr>
      <vt:lpstr>Example of HTML TAGS and ATTRIBUTES</vt:lpstr>
      <vt:lpstr>3) What are void elements in HTML? </vt:lpstr>
      <vt:lpstr>Characteristics of void elements </vt:lpstr>
      <vt:lpstr>4) What are HTML Entities?</vt:lpstr>
      <vt:lpstr>Pros And Cons</vt:lpstr>
      <vt:lpstr>11) How to create a Hyperlink in HTML?  </vt:lpstr>
      <vt:lpstr>Example of Hyperlink</vt:lpstr>
      <vt:lpstr>PowerPoint Presentation</vt:lpstr>
      <vt:lpstr>OUTPUT :</vt:lpstr>
      <vt:lpstr>12) What is the use of an iframe tag?</vt:lpstr>
      <vt:lpstr>SYNTAX OF IFRAME</vt:lpstr>
      <vt:lpstr>EXAMPLE OF iframe TAG </vt:lpstr>
      <vt:lpstr>SET height and weight in IFRAME</vt:lpstr>
      <vt:lpstr>Iframe - Remove the Border </vt:lpstr>
      <vt:lpstr>Iframe Target for a link 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ASSIGNMENT:MODULE 1 HTML</dc:title>
  <dc:creator>Microsoft</dc:creator>
  <cp:lastModifiedBy>Microsoft</cp:lastModifiedBy>
  <cp:revision>78</cp:revision>
  <dcterms:created xsi:type="dcterms:W3CDTF">2022-11-18T09:19:43Z</dcterms:created>
  <dcterms:modified xsi:type="dcterms:W3CDTF">2022-11-21T02:41:18Z</dcterms:modified>
</cp:coreProperties>
</file>