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4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2A1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27-Nov-22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html-base-tag/" TargetMode="External"/><Relationship Id="rId13" Type="http://schemas.openxmlformats.org/officeDocument/2006/relationships/hyperlink" Target="https://www.geeksforgeeks.org/html-col-tag/" TargetMode="External"/><Relationship Id="rId3" Type="http://schemas.openxmlformats.org/officeDocument/2006/relationships/hyperlink" Target="https://www.geeksforgeeks.org/html-brgt-tag/" TargetMode="External"/><Relationship Id="rId7" Type="http://schemas.openxmlformats.org/officeDocument/2006/relationships/hyperlink" Target="https://www.geeksforgeeks.org/html-link-tag/" TargetMode="External"/><Relationship Id="rId12" Type="http://schemas.openxmlformats.org/officeDocument/2006/relationships/hyperlink" Target="https://www.geeksforgeeks.org/html-embed-tag/" TargetMode="External"/><Relationship Id="rId2" Type="http://schemas.openxmlformats.org/officeDocument/2006/relationships/hyperlink" Target="https://www.geeksforgeeks.org/html-elemen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html-input-tag/" TargetMode="External"/><Relationship Id="rId11" Type="http://schemas.openxmlformats.org/officeDocument/2006/relationships/hyperlink" Target="https://www.geeksforgeeks.org/html-area-tag/" TargetMode="External"/><Relationship Id="rId5" Type="http://schemas.openxmlformats.org/officeDocument/2006/relationships/hyperlink" Target="https://www.geeksforgeeks.org/html-img-tag/" TargetMode="External"/><Relationship Id="rId15" Type="http://schemas.openxmlformats.org/officeDocument/2006/relationships/hyperlink" Target="https://www.geeksforgeeks.org/html-source-tag/" TargetMode="External"/><Relationship Id="rId10" Type="http://schemas.openxmlformats.org/officeDocument/2006/relationships/hyperlink" Target="https://www.geeksforgeeks.org/html-param-tag/" TargetMode="External"/><Relationship Id="rId4" Type="http://schemas.openxmlformats.org/officeDocument/2006/relationships/hyperlink" Target="https://www.geeksforgeeks.org/html-hr-tag/" TargetMode="External"/><Relationship Id="rId9" Type="http://schemas.openxmlformats.org/officeDocument/2006/relationships/hyperlink" Target="https://www.geeksforgeeks.org/html-meta-tag/" TargetMode="External"/><Relationship Id="rId14" Type="http://schemas.openxmlformats.org/officeDocument/2006/relationships/hyperlink" Target="https://www.geeksforgeeks.org/html-track-ta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ASSIGNMENT:MODULE-1</a:t>
            </a:r>
            <a:br>
              <a:rPr lang="en-US" dirty="0" smtClean="0"/>
            </a:br>
            <a:r>
              <a:rPr lang="en-US" b="1" dirty="0" smtClean="0">
                <a:solidFill>
                  <a:schemeClr val="tx1"/>
                </a:solidFill>
              </a:rPr>
              <a:t>HTML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974" y="4932608"/>
            <a:ext cx="8822029" cy="176059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Prepared by: Bhavika Vasani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21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790700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 And Cons</a:t>
            </a:r>
            <a:endParaRPr lang="en-US" sz="6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2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Advantage of using an entity name: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dirty="0"/>
              <a:t>An entity name is easy to remember.</a:t>
            </a:r>
          </a:p>
          <a:p>
            <a:pPr marL="342900" lvl="1" indent="-342900">
              <a:lnSpc>
                <a:spcPct val="2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Disadvantage of using an entity name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dirty="0"/>
              <a:t> Browsers may not support all entity names, but the support for entity numbers is good.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Examples:</a:t>
            </a: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11) How </a:t>
            </a:r>
            <a:r>
              <a:rPr lang="en-US" dirty="0"/>
              <a:t>to create a Hyperlink in HTML?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HTML links are hyperlinks</a:t>
            </a:r>
            <a:r>
              <a:rPr lang="en-US" dirty="0" smtClean="0"/>
              <a:t>.</a:t>
            </a:r>
            <a:r>
              <a:rPr lang="en-US" dirty="0"/>
              <a:t> You can click on a link and jump to another document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When you move the mouse over a link, the mouse arrow will turn into a little hand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u="sng" dirty="0"/>
              <a:t>HTML Links </a:t>
            </a:r>
            <a:r>
              <a:rPr lang="en-US" b="1" u="sng" dirty="0" smtClean="0"/>
              <a:t>– Syntax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Html &lt;a&gt; tag defines a hyperlink. It has the following syntax: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&lt;a href="</a:t>
            </a:r>
            <a:r>
              <a:rPr lang="en-US" i="1" dirty="0"/>
              <a:t>url</a:t>
            </a:r>
            <a:r>
              <a:rPr lang="en-US" dirty="0"/>
              <a:t>"&gt;</a:t>
            </a:r>
            <a:r>
              <a:rPr lang="en-US" i="1" dirty="0"/>
              <a:t>link text</a:t>
            </a:r>
            <a:r>
              <a:rPr lang="en-US" dirty="0"/>
              <a:t>&lt;/a</a:t>
            </a:r>
            <a:r>
              <a:rPr lang="en-US" dirty="0" smtClean="0"/>
              <a:t>&gt;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most important attribute of the &lt;a&gt; element is href attribute, which indicates the link’s destination.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Hyperlink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shows how to create a link to:</a:t>
            </a:r>
          </a:p>
          <a:p>
            <a:r>
              <a:rPr lang="en-US" dirty="0" smtClean="0"/>
              <a:t>&lt;a href=“https://www.naukri.com”&gt;Naukri Learning&lt;/a&gt;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38500" y="2882900"/>
            <a:ext cx="0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803900" y="2882900"/>
            <a:ext cx="0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98127" y="3835957"/>
            <a:ext cx="204895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Link URL specifies the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Destination address of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The link.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9293" y="3835957"/>
            <a:ext cx="2259107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Link text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(visible part of the link)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95400" y="2882900"/>
            <a:ext cx="0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3052" y="3785714"/>
            <a:ext cx="14266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Anchor tag that creates 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A hyperlink.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185" y="124618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Example:</a:t>
            </a:r>
          </a:p>
          <a:p>
            <a:pPr lvl="1"/>
            <a:r>
              <a:rPr lang="en-US" dirty="0"/>
              <a:t>	&lt;!DOCTYPE html&gt;</a:t>
            </a:r>
          </a:p>
          <a:p>
            <a:pPr lvl="1"/>
            <a:r>
              <a:rPr lang="en-US" dirty="0"/>
              <a:t>&lt;html&gt;</a:t>
            </a:r>
          </a:p>
          <a:p>
            <a:pPr lvl="1"/>
            <a:r>
              <a:rPr lang="en-US" dirty="0"/>
              <a:t>   &lt;head&gt;</a:t>
            </a:r>
          </a:p>
          <a:p>
            <a:pPr lvl="1"/>
            <a:r>
              <a:rPr lang="en-US" dirty="0"/>
              <a:t>      &lt;title&gt;Example of HTML Link&lt;/title&gt;</a:t>
            </a:r>
          </a:p>
          <a:p>
            <a:pPr lvl="1"/>
            <a:r>
              <a:rPr lang="en-US" dirty="0"/>
              <a:t>   &lt;/head&gt;  </a:t>
            </a:r>
          </a:p>
          <a:p>
            <a:pPr lvl="1"/>
            <a:r>
              <a:rPr lang="en-US" dirty="0"/>
              <a:t>   &lt;body&gt;</a:t>
            </a:r>
          </a:p>
          <a:p>
            <a:pPr lvl="1"/>
            <a:r>
              <a:rPr lang="en-US" dirty="0"/>
              <a:t>      &lt;p&gt;Click on the below link&lt;/p&gt;</a:t>
            </a:r>
          </a:p>
          <a:p>
            <a:pPr lvl="1"/>
            <a:r>
              <a:rPr lang="en-US" dirty="0"/>
              <a:t>      &lt;a href = "https://www.naukri.com/learning"&gt;Naukri Learning&lt;/a&gt;</a:t>
            </a:r>
          </a:p>
          <a:p>
            <a:pPr lvl="1"/>
            <a:r>
              <a:rPr lang="en-US" dirty="0"/>
              <a:t>   &lt;/body&gt;</a:t>
            </a:r>
          </a:p>
          <a:p>
            <a:pPr lvl="1"/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OUTPUT :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669143"/>
            <a:ext cx="7806348" cy="3149600"/>
          </a:xfrm>
        </p:spPr>
      </p:pic>
    </p:spTree>
    <p:extLst>
      <p:ext uri="{BB962C8B-B14F-4D97-AF65-F5344CB8AC3E}">
        <p14:creationId xmlns:p14="http://schemas.microsoft.com/office/powerpoint/2010/main" val="30877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12) What is the use of an iframe tag?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HTML Iframe is </a:t>
            </a:r>
            <a:r>
              <a:rPr lang="en-US" sz="2000" b="1" u="sng" dirty="0"/>
              <a:t>used to display a nested webpage </a:t>
            </a:r>
            <a:r>
              <a:rPr lang="en-US" sz="2000" dirty="0"/>
              <a:t>(a webpage within a webpage). 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The HTML &lt;iframe&gt; tag defines an inline frame, hence it is also called as an Inline frame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An inline frame is used to </a:t>
            </a: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</a:rPr>
              <a:t>embed another document within the current HTML document</a:t>
            </a:r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0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7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SYNTAX OF IFRAME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&lt;iframe src="</a:t>
            </a:r>
            <a:r>
              <a:rPr lang="en-US" i="1" dirty="0"/>
              <a:t>url</a:t>
            </a:r>
            <a:r>
              <a:rPr lang="en-US" dirty="0"/>
              <a:t>" title="</a:t>
            </a:r>
            <a:r>
              <a:rPr lang="en-US" i="1" dirty="0"/>
              <a:t>description</a:t>
            </a:r>
            <a:r>
              <a:rPr lang="en-US" dirty="0"/>
              <a:t>"&gt;&lt;/iframe</a:t>
            </a:r>
            <a:r>
              <a:rPr lang="en-US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en-US" b="1" u="sng" dirty="0" smtClean="0"/>
              <a:t>NOTE: </a:t>
            </a:r>
            <a:r>
              <a:rPr lang="en-US" dirty="0" smtClean="0"/>
              <a:t>It </a:t>
            </a:r>
            <a:r>
              <a:rPr lang="en-US" dirty="0"/>
              <a:t>is a good practice to always include a </a:t>
            </a:r>
            <a:r>
              <a:rPr lang="en-US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 attributes for the </a:t>
            </a:r>
            <a:r>
              <a:rPr lang="en-US" dirty="0" smtClean="0">
                <a:solidFill>
                  <a:srgbClr val="FF0000"/>
                </a:solidFill>
              </a:rPr>
              <a:t>&lt;iframe&gt;</a:t>
            </a:r>
            <a:r>
              <a:rPr lang="en-US" dirty="0" smtClean="0"/>
              <a:t>.this is used by screen readers to read out what the content of the iframe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 smtClean="0"/>
              <a:t>EXAMPLE OF iframe TAG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&lt;iframe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2A11BF"/>
                </a:solidFill>
              </a:rPr>
              <a:t>="demo_iframe.htm"</a:t>
            </a:r>
            <a:r>
              <a:rPr lang="en-US" dirty="0">
                <a:solidFill>
                  <a:srgbClr val="FF0000"/>
                </a:solidFill>
              </a:rPr>
              <a:t> height</a:t>
            </a:r>
            <a:r>
              <a:rPr lang="en-US" dirty="0">
                <a:solidFill>
                  <a:srgbClr val="2A11BF"/>
                </a:solidFill>
              </a:rPr>
              <a:t>="200"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width</a:t>
            </a:r>
            <a:r>
              <a:rPr lang="en-US" dirty="0">
                <a:solidFill>
                  <a:srgbClr val="2A11BF"/>
                </a:solidFill>
              </a:rPr>
              <a:t>="300"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>
                <a:solidFill>
                  <a:srgbClr val="2A11BF"/>
                </a:solidFill>
              </a:rPr>
              <a:t>="Iframe Example"</a:t>
            </a:r>
            <a:r>
              <a:rPr lang="en-US" dirty="0"/>
              <a:t>&gt;</a:t>
            </a:r>
            <a:r>
              <a:rPr lang="en-US" dirty="0">
                <a:solidFill>
                  <a:srgbClr val="C00000"/>
                </a:solidFill>
              </a:rPr>
              <a:t>&lt;/iframe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 smtClean="0"/>
              <a:t>SET height and weight in IFRAME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rgbClr val="C00000"/>
                </a:solidFill>
              </a:rPr>
              <a:t>&lt;iframe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2A11BF"/>
                </a:solidFill>
              </a:rPr>
              <a:t>="demo_iframe.htm"</a:t>
            </a:r>
            <a:r>
              <a:rPr lang="en-US" dirty="0">
                <a:solidFill>
                  <a:srgbClr val="FF0000"/>
                </a:solidFill>
              </a:rPr>
              <a:t> height</a:t>
            </a:r>
            <a:r>
              <a:rPr lang="en-US" dirty="0">
                <a:solidFill>
                  <a:srgbClr val="2A11BF"/>
                </a:solidFill>
              </a:rPr>
              <a:t>="200"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width</a:t>
            </a:r>
            <a:r>
              <a:rPr lang="en-US" dirty="0">
                <a:solidFill>
                  <a:srgbClr val="2A11BF"/>
                </a:solidFill>
              </a:rPr>
              <a:t>="300"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>
                <a:solidFill>
                  <a:srgbClr val="2A11BF"/>
                </a:solidFill>
              </a:rPr>
              <a:t>="Iframe Example"</a:t>
            </a:r>
            <a:r>
              <a:rPr lang="en-US" dirty="0"/>
              <a:t>&gt;</a:t>
            </a:r>
            <a:r>
              <a:rPr lang="en-US" dirty="0">
                <a:solidFill>
                  <a:srgbClr val="C00000"/>
                </a:solidFill>
              </a:rPr>
              <a:t>&lt;/iframe&gt;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Iframe - Remove the Border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819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remove the border, add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>
                <a:solidFill>
                  <a:srgbClr val="FF0000"/>
                </a:solidFill>
              </a:rPr>
              <a:t>style</a:t>
            </a:r>
            <a:r>
              <a:rPr lang="en-US" dirty="0" smtClean="0"/>
              <a:t> attribute and use the CSS </a:t>
            </a:r>
            <a:r>
              <a:rPr lang="en-US" dirty="0" smtClean="0">
                <a:solidFill>
                  <a:srgbClr val="FF0000"/>
                </a:solidFill>
              </a:rPr>
              <a:t>border</a:t>
            </a:r>
            <a:r>
              <a:rPr lang="en-US" dirty="0" smtClean="0"/>
              <a:t> property:</a:t>
            </a:r>
          </a:p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EXAMPLE:</a:t>
            </a:r>
          </a:p>
          <a:p>
            <a:pPr lvl="1">
              <a:lnSpc>
                <a:spcPct val="150000"/>
              </a:lnSpc>
            </a:pP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iframe src="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demo_iframe.html" 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style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="border: none;" 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title="Iframe Example"&gt;&lt;/iframe&gt;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20401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Are </a:t>
            </a:r>
            <a:r>
              <a:rPr lang="en-US" dirty="0"/>
              <a:t>the HTML tags and elements the same thing?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61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Tags </a:t>
            </a:r>
            <a:r>
              <a:rPr lang="en-US" dirty="0"/>
              <a:t>and elements are not the same.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HTML </a:t>
            </a:r>
            <a:r>
              <a:rPr lang="en-US" b="1" dirty="0"/>
              <a:t>tags </a:t>
            </a:r>
            <a:r>
              <a:rPr lang="en-US" b="1" u="sng" dirty="0"/>
              <a:t>are used to hold the HTML </a:t>
            </a:r>
            <a:r>
              <a:rPr lang="en-US" b="1" u="sng" dirty="0" smtClean="0"/>
              <a:t>element</a:t>
            </a:r>
            <a:r>
              <a:rPr lang="en-US" b="1" dirty="0" smtClean="0"/>
              <a:t> </a:t>
            </a:r>
            <a:r>
              <a:rPr lang="en-US" b="1" u="sng" dirty="0" smtClean="0"/>
              <a:t>and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HTML element </a:t>
            </a:r>
            <a:r>
              <a:rPr lang="en-US" b="1" u="sng" dirty="0" smtClean="0"/>
              <a:t>holds the content.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HTML tag just opening or closing entity. For example</a:t>
            </a:r>
            <a:r>
              <a:rPr lang="en-US" b="1" u="sng" dirty="0" smtClean="0"/>
              <a:t>: &lt;p&gt;and&lt;/p&gt; are called HTML tags.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HTML element encompasses opening tag, closing tag, </a:t>
            </a:r>
            <a:r>
              <a:rPr lang="en-US" b="1" dirty="0" smtClean="0"/>
              <a:t>content</a:t>
            </a:r>
            <a:r>
              <a:rPr lang="en-US" dirty="0" smtClean="0"/>
              <a:t>. For Example: </a:t>
            </a:r>
            <a:r>
              <a:rPr lang="en-US" u="sng" dirty="0" smtClean="0"/>
              <a:t>&lt;</a:t>
            </a:r>
            <a:r>
              <a:rPr lang="en-US" b="1" u="sng" dirty="0" smtClean="0"/>
              <a:t>p&gt; This is the first paragraph and this is also content&lt;/p&gt;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 </a:t>
            </a:r>
            <a:r>
              <a:rPr lang="en-US" b="1" dirty="0">
                <a:solidFill>
                  <a:srgbClr val="0070C0"/>
                </a:solidFill>
              </a:rPr>
              <a:t>This complete thing is called a HTML element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336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Iframe Target for a link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7887"/>
            <a:ext cx="8596668" cy="538336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700" dirty="0"/>
              <a:t>You can set a target frame for a link by using iframe. Your specified target attribute of the link must refer to the name attribute of the iframe</a:t>
            </a:r>
            <a:r>
              <a:rPr lang="en-US" sz="1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b="1" u="sng" dirty="0"/>
              <a:t>Example</a:t>
            </a:r>
            <a:r>
              <a:rPr lang="en-US" sz="1600" b="1" u="sng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&lt;!DOCTYPE html&gt;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&lt;html&gt;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&lt;body&gt;</a:t>
            </a:r>
          </a:p>
          <a:p>
            <a:pPr lvl="1">
              <a:lnSpc>
                <a:spcPct val="150000"/>
              </a:lnSpc>
            </a:pPr>
            <a:endParaRPr lang="en-US" sz="1400" b="1" u="sng" dirty="0" smtClean="0"/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&lt;h2&gt;Iframe - Target for a Link&lt;/h2&gt;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&lt;iframe height="300px" width="100%" </a:t>
            </a:r>
            <a:r>
              <a:rPr lang="en-US" sz="1400" b="1" u="sng" dirty="0" err="1"/>
              <a:t>src</a:t>
            </a:r>
            <a:r>
              <a:rPr lang="en-US" sz="1400" b="1" u="sng" dirty="0" smtClean="0"/>
              <a:t>=“demo_iframe.html</a:t>
            </a:r>
            <a:r>
              <a:rPr lang="en-US" sz="1400" b="1" u="sng" dirty="0"/>
              <a:t>" name="iframe_a"&gt;&lt;/iframe&gt;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&lt;p&gt;&lt;a href="https://</a:t>
            </a:r>
            <a:r>
              <a:rPr lang="en-US" sz="1400" b="1" u="sng" dirty="0" smtClean="0"/>
              <a:t>www.demoiframe.com</a:t>
            </a:r>
            <a:r>
              <a:rPr lang="en-US" sz="1400" b="1" u="sng" dirty="0"/>
              <a:t>" target="iframe_a</a:t>
            </a:r>
            <a:r>
              <a:rPr lang="en-US" sz="1400" b="1" u="sng" dirty="0" smtClean="0"/>
              <a:t>"&gt;demoiframe.com&lt;/</a:t>
            </a:r>
            <a:r>
              <a:rPr lang="en-US" sz="1400" b="1" u="sng" dirty="0"/>
              <a:t>a&gt;&lt;/p&gt;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&lt;p&gt;The name of iframe and link target must have same value else link will not open as frame. &lt;/p&gt;</a:t>
            </a:r>
          </a:p>
          <a:p>
            <a:pPr lvl="1">
              <a:lnSpc>
                <a:spcPct val="150000"/>
              </a:lnSpc>
            </a:pPr>
            <a:endParaRPr lang="en-US" sz="1400" b="1" u="sng" dirty="0"/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&lt;/body&gt;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&lt;/html&gt;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50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Different Types of lists in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Lists are used to specify lists of information. </a:t>
            </a:r>
          </a:p>
          <a:p>
            <a:r>
              <a:rPr lang="en-US" dirty="0" smtClean="0"/>
              <a:t>All list may contain one or more list elements.</a:t>
            </a:r>
          </a:p>
          <a:p>
            <a:r>
              <a:rPr lang="en-US" dirty="0" smtClean="0"/>
              <a:t>&lt;li&gt; element in HTML is used to define list of item.</a:t>
            </a:r>
          </a:p>
          <a:p>
            <a:r>
              <a:rPr lang="en-US" dirty="0" smtClean="0"/>
              <a:t>Every list can have one or more list element.</a:t>
            </a:r>
          </a:p>
          <a:p>
            <a:r>
              <a:rPr lang="en-US" dirty="0" smtClean="0"/>
              <a:t>List items must be contained within a parent element. Such as, an ordered list&lt;</a:t>
            </a:r>
            <a:r>
              <a:rPr lang="en-US" dirty="0" err="1" smtClean="0"/>
              <a:t>ol</a:t>
            </a:r>
            <a:r>
              <a:rPr lang="en-US" dirty="0" smtClean="0"/>
              <a:t>&gt;, an unordered list&lt;</a:t>
            </a:r>
            <a:r>
              <a:rPr lang="en-US" dirty="0" err="1" smtClean="0"/>
              <a:t>ul</a:t>
            </a:r>
            <a:r>
              <a:rPr lang="en-US" dirty="0" smtClean="0"/>
              <a:t>&gt;.</a:t>
            </a:r>
          </a:p>
          <a:p>
            <a:r>
              <a:rPr lang="en-US" dirty="0" smtClean="0"/>
              <a:t>Mainly three types of lists in HTML:</a:t>
            </a:r>
          </a:p>
          <a:p>
            <a:pPr lvl="1"/>
            <a:r>
              <a:rPr lang="en-US" dirty="0" smtClean="0"/>
              <a:t>Ordered list</a:t>
            </a:r>
          </a:p>
          <a:p>
            <a:pPr lvl="1"/>
            <a:r>
              <a:rPr lang="en-US" dirty="0" smtClean="0"/>
              <a:t>Unordered list</a:t>
            </a:r>
          </a:p>
          <a:p>
            <a:pPr lvl="1"/>
            <a:r>
              <a:rPr lang="en-US" dirty="0" smtClean="0"/>
              <a:t>Nested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a better </a:t>
            </a:r>
            <a:r>
              <a:rPr lang="en-US" dirty="0" smtClean="0"/>
              <a:t>understanding, look at the below image.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16" y="2160588"/>
            <a:ext cx="6805806" cy="3881437"/>
          </a:xfrm>
        </p:spPr>
      </p:pic>
    </p:spTree>
    <p:extLst>
      <p:ext uri="{BB962C8B-B14F-4D97-AF65-F5344CB8AC3E}">
        <p14:creationId xmlns:p14="http://schemas.microsoft.com/office/powerpoint/2010/main" val="247430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ORDER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list is used to display list elements in numbered or alphabetical format.</a:t>
            </a:r>
          </a:p>
          <a:p>
            <a:r>
              <a:rPr lang="en-US" dirty="0" smtClean="0"/>
              <a:t>We can display list elements in numerical numbers, alphabets and roman numbers.</a:t>
            </a:r>
          </a:p>
          <a:p>
            <a:r>
              <a:rPr lang="en-US" sz="2000" b="1" u="sng" dirty="0" smtClean="0">
                <a:solidFill>
                  <a:schemeClr val="bg2">
                    <a:lumMod val="75000"/>
                  </a:schemeClr>
                </a:solidFill>
              </a:rPr>
              <a:t>Order list syntax:</a:t>
            </a:r>
          </a:p>
          <a:p>
            <a:pPr lvl="1" fontAlgn="base"/>
            <a:r>
              <a:rPr lang="it-IT" b="1" dirty="0"/>
              <a:t>&lt;ol&gt;</a:t>
            </a:r>
            <a:endParaRPr lang="it-IT" dirty="0"/>
          </a:p>
          <a:p>
            <a:pPr lvl="2" fontAlgn="base"/>
            <a:r>
              <a:rPr lang="it-IT" b="1" dirty="0" smtClean="0"/>
              <a:t>&lt;</a:t>
            </a:r>
            <a:r>
              <a:rPr lang="it-IT" b="1" dirty="0"/>
              <a:t>li&gt;</a:t>
            </a:r>
            <a:r>
              <a:rPr lang="it-IT" dirty="0"/>
              <a:t>Item 1</a:t>
            </a:r>
            <a:r>
              <a:rPr lang="it-IT" b="1" dirty="0"/>
              <a:t>&lt;/li&gt;</a:t>
            </a:r>
            <a:endParaRPr lang="it-IT" dirty="0"/>
          </a:p>
          <a:p>
            <a:pPr lvl="2" fontAlgn="base"/>
            <a:r>
              <a:rPr lang="it-IT" b="1" dirty="0" smtClean="0"/>
              <a:t>&lt;</a:t>
            </a:r>
            <a:r>
              <a:rPr lang="it-IT" b="1" dirty="0"/>
              <a:t>li&gt;</a:t>
            </a:r>
            <a:r>
              <a:rPr lang="it-IT" dirty="0"/>
              <a:t>Item 2</a:t>
            </a:r>
            <a:r>
              <a:rPr lang="it-IT" b="1" dirty="0"/>
              <a:t>&lt;/li&gt;</a:t>
            </a:r>
            <a:endParaRPr lang="it-IT" dirty="0"/>
          </a:p>
          <a:p>
            <a:pPr lvl="2" fontAlgn="base"/>
            <a:r>
              <a:rPr lang="it-IT" b="1" dirty="0"/>
              <a:t>&lt;li&gt;</a:t>
            </a:r>
            <a:r>
              <a:rPr lang="it-IT" dirty="0"/>
              <a:t>Item 3</a:t>
            </a:r>
            <a:r>
              <a:rPr lang="it-IT" b="1" dirty="0"/>
              <a:t>&lt;/li&gt;</a:t>
            </a:r>
            <a:endParaRPr lang="it-IT" dirty="0"/>
          </a:p>
          <a:p>
            <a:pPr lvl="1" fontAlgn="base"/>
            <a:r>
              <a:rPr lang="it-IT" b="1" dirty="0"/>
              <a:t>&lt;/ol&gt;</a:t>
            </a:r>
            <a:r>
              <a:rPr lang="it-IT" dirty="0"/>
              <a:t>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791" y="1996226"/>
            <a:ext cx="8596668" cy="3245476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There are a total of five numbering types in an ordered list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en-US" dirty="0"/>
              <a:t>Numbers are defined by type=”1”</a:t>
            </a:r>
          </a:p>
          <a:p>
            <a:pPr lvl="1"/>
            <a:r>
              <a:rPr lang="en-US" dirty="0" smtClean="0"/>
              <a:t>2. Uppercase </a:t>
            </a:r>
            <a:r>
              <a:rPr lang="en-US" dirty="0"/>
              <a:t>Letters are defined by type=” A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3. </a:t>
            </a:r>
            <a:r>
              <a:rPr lang="en-US" dirty="0"/>
              <a:t>Lowercase letters are defined by type=” a”</a:t>
            </a:r>
          </a:p>
          <a:p>
            <a:pPr lvl="1"/>
            <a:r>
              <a:rPr lang="en-US" dirty="0" smtClean="0"/>
              <a:t>4. </a:t>
            </a:r>
            <a:r>
              <a:rPr lang="en-US" dirty="0"/>
              <a:t>Uppercase Roman Numbers are defined by type=” I”</a:t>
            </a:r>
          </a:p>
          <a:p>
            <a:pPr lvl="1"/>
            <a:r>
              <a:rPr lang="en-US" dirty="0" smtClean="0"/>
              <a:t>5. </a:t>
            </a:r>
            <a:r>
              <a:rPr lang="en-US" dirty="0"/>
              <a:t>Lowercase Roman Numbers are defined by type=” i”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396184"/>
            <a:ext cx="8596668" cy="4697410"/>
          </a:xfrm>
        </p:spPr>
        <p:txBody>
          <a:bodyPr>
            <a:noAutofit/>
          </a:bodyPr>
          <a:lstStyle/>
          <a:p>
            <a:pPr fontAlgn="base"/>
            <a:r>
              <a:rPr lang="it-IT" sz="800" b="1" dirty="0"/>
              <a:t>&lt;ol</a:t>
            </a:r>
            <a:r>
              <a:rPr lang="it-IT" sz="800" dirty="0"/>
              <a:t> type="1"</a:t>
            </a:r>
            <a:r>
              <a:rPr lang="it-IT" sz="800" b="1" dirty="0"/>
              <a:t>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1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2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3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&lt;/ol&gt;</a:t>
            </a:r>
            <a:r>
              <a:rPr lang="it-IT" sz="800" dirty="0"/>
              <a:t> </a:t>
            </a:r>
          </a:p>
          <a:p>
            <a:pPr fontAlgn="base"/>
            <a:r>
              <a:rPr lang="it-IT" sz="800" b="1" dirty="0"/>
              <a:t>&lt;ol</a:t>
            </a:r>
            <a:r>
              <a:rPr lang="it-IT" sz="800" dirty="0"/>
              <a:t> type="A"</a:t>
            </a:r>
            <a:r>
              <a:rPr lang="it-IT" sz="800" b="1" dirty="0"/>
              <a:t>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1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2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3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&lt;/ol&gt;</a:t>
            </a:r>
            <a:r>
              <a:rPr lang="it-IT" sz="800" dirty="0"/>
              <a:t> </a:t>
            </a:r>
          </a:p>
          <a:p>
            <a:pPr fontAlgn="base"/>
            <a:r>
              <a:rPr lang="it-IT" sz="800" b="1" dirty="0"/>
              <a:t>&lt;ol</a:t>
            </a:r>
            <a:r>
              <a:rPr lang="it-IT" sz="800" dirty="0"/>
              <a:t> type="a"</a:t>
            </a:r>
            <a:r>
              <a:rPr lang="it-IT" sz="800" b="1" dirty="0"/>
              <a:t>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1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2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3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&lt;/ol&gt;</a:t>
            </a:r>
            <a:endParaRPr lang="it-IT" sz="800" dirty="0"/>
          </a:p>
          <a:p>
            <a:pPr fontAlgn="base"/>
            <a:r>
              <a:rPr lang="it-IT" sz="800" b="1" dirty="0"/>
              <a:t>&lt;ol</a:t>
            </a:r>
            <a:r>
              <a:rPr lang="it-IT" sz="800" dirty="0"/>
              <a:t> type="I"</a:t>
            </a:r>
            <a:r>
              <a:rPr lang="it-IT" sz="800" b="1" dirty="0"/>
              <a:t>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1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2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3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&lt;/ol&gt;</a:t>
            </a:r>
            <a:r>
              <a:rPr lang="it-IT" sz="800" dirty="0"/>
              <a:t> </a:t>
            </a:r>
          </a:p>
          <a:p>
            <a:pPr fontAlgn="base"/>
            <a:r>
              <a:rPr lang="it-IT" sz="800" b="1" dirty="0"/>
              <a:t>&lt;ol</a:t>
            </a:r>
            <a:r>
              <a:rPr lang="it-IT" sz="800" dirty="0"/>
              <a:t> type="i"</a:t>
            </a:r>
            <a:r>
              <a:rPr lang="it-IT" sz="800" b="1" dirty="0"/>
              <a:t>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1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2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&lt;li&gt;</a:t>
            </a:r>
            <a:r>
              <a:rPr lang="it-IT" sz="800" dirty="0"/>
              <a:t>Item 3</a:t>
            </a:r>
            <a:r>
              <a:rPr lang="it-IT" sz="800" b="1" dirty="0"/>
              <a:t>&lt;/li&gt;</a:t>
            </a:r>
            <a:endParaRPr lang="it-IT" sz="800" dirty="0"/>
          </a:p>
          <a:p>
            <a:pPr fontAlgn="base"/>
            <a:r>
              <a:rPr lang="it-IT" sz="800" b="1" dirty="0"/>
              <a:t>&lt;/ol&gt;</a:t>
            </a:r>
            <a:r>
              <a:rPr lang="it-IT" sz="800" dirty="0"/>
              <a:t> 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184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97" y="1923245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Output: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97" y="2976014"/>
            <a:ext cx="8215341" cy="1776290"/>
          </a:xfrm>
        </p:spPr>
      </p:pic>
    </p:spTree>
    <p:extLst>
      <p:ext uri="{BB962C8B-B14F-4D97-AF65-F5344CB8AC3E}">
        <p14:creationId xmlns:p14="http://schemas.microsoft.com/office/powerpoint/2010/main" val="26918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UNORDER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Unordered lists are used to display list elements in bullet format</a:t>
            </a:r>
            <a:r>
              <a:rPr lang="en-US" dirty="0" smtClean="0"/>
              <a:t>.</a:t>
            </a:r>
          </a:p>
          <a:p>
            <a:r>
              <a:rPr lang="en-US" dirty="0"/>
              <a:t>When we don’t need to display things in a precise order, we can use an unordered list</a:t>
            </a:r>
            <a:r>
              <a:rPr lang="en-US" dirty="0" smtClean="0"/>
              <a:t>.</a:t>
            </a:r>
          </a:p>
          <a:p>
            <a:r>
              <a:rPr lang="en-US" u="sng" dirty="0" smtClean="0">
                <a:solidFill>
                  <a:schemeClr val="bg2">
                    <a:lumMod val="75000"/>
                  </a:schemeClr>
                </a:solidFill>
              </a:rPr>
              <a:t>Unordered list syntax:</a:t>
            </a:r>
          </a:p>
          <a:p>
            <a:pPr lvl="1"/>
            <a:r>
              <a:rPr lang="en-US" dirty="0" smtClean="0"/>
              <a:t>&lt;ul&gt;</a:t>
            </a:r>
          </a:p>
          <a:p>
            <a:pPr lvl="2"/>
            <a:r>
              <a:rPr lang="en-US" dirty="0"/>
              <a:t>&lt;li&gt;item 1&lt;/li&gt;</a:t>
            </a:r>
          </a:p>
          <a:p>
            <a:pPr lvl="2"/>
            <a:r>
              <a:rPr lang="en-US" dirty="0"/>
              <a:t>&lt;li&gt;item 2&lt;/li&gt;</a:t>
            </a:r>
          </a:p>
          <a:p>
            <a:pPr lvl="2"/>
            <a:r>
              <a:rPr lang="en-US" dirty="0"/>
              <a:t>&lt;li&gt;item 3&lt;/li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&lt;/ul&gt;</a:t>
            </a:r>
            <a:endParaRPr lang="en-US" dirty="0"/>
          </a:p>
          <a:p>
            <a:pPr lvl="2"/>
            <a:r>
              <a:rPr lang="en-US" dirty="0"/>
              <a:t>By default, unordered list items are marked with bullets </a:t>
            </a:r>
            <a:r>
              <a:rPr lang="en-US" dirty="0" smtClean="0"/>
              <a:t>(•)</a:t>
            </a:r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71" y="5757201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23" y="1928770"/>
            <a:ext cx="8596668" cy="388077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Note:</a:t>
            </a:r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</a:rPr>
              <a:t>In HTML Unordered list, all the list items are marked with bullets. It is also known as a bulleted list also. The Unordered list starts with &lt;ul&gt; tag and list items start with the &lt;li&gt; tag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r>
              <a:rPr lang="en-US" dirty="0"/>
              <a:t>There are four types of list bullets:</a:t>
            </a:r>
          </a:p>
          <a:p>
            <a:pPr lvl="1" fontAlgn="base"/>
            <a:r>
              <a:rPr lang="en-US" b="1" dirty="0"/>
              <a:t>Disc</a:t>
            </a:r>
            <a:endParaRPr lang="en-US" dirty="0"/>
          </a:p>
          <a:p>
            <a:pPr lvl="1" fontAlgn="base"/>
            <a:r>
              <a:rPr lang="en-US" b="1" dirty="0"/>
              <a:t>Circle</a:t>
            </a:r>
            <a:endParaRPr lang="en-US" dirty="0"/>
          </a:p>
          <a:p>
            <a:pPr lvl="1" fontAlgn="base"/>
            <a:r>
              <a:rPr lang="en-US" b="1" dirty="0"/>
              <a:t>Square</a:t>
            </a:r>
            <a:endParaRPr lang="en-US" dirty="0"/>
          </a:p>
          <a:p>
            <a:pPr lvl="1" fontAlgn="base"/>
            <a:r>
              <a:rPr lang="en-US" b="1" dirty="0" smtClean="0"/>
              <a:t>None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1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153" y="0"/>
            <a:ext cx="8596668" cy="3880773"/>
          </a:xfrm>
        </p:spPr>
        <p:txBody>
          <a:bodyPr>
            <a:noAutofit/>
          </a:bodyPr>
          <a:lstStyle/>
          <a:p>
            <a:pPr fontAlgn="base"/>
            <a:r>
              <a:rPr lang="it-IT" sz="1400" b="1" dirty="0"/>
              <a:t>&lt;ul</a:t>
            </a:r>
            <a:r>
              <a:rPr lang="it-IT" sz="1400" dirty="0"/>
              <a:t> style="list-style-type:disc;"</a:t>
            </a:r>
            <a:r>
              <a:rPr lang="it-IT" sz="1400" b="1" dirty="0"/>
              <a:t>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One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Two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Three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 smtClean="0"/>
              <a:t>&lt;/</a:t>
            </a:r>
            <a:r>
              <a:rPr lang="it-IT" sz="1400" b="1" dirty="0"/>
              <a:t>ul&gt;</a:t>
            </a:r>
            <a:r>
              <a:rPr lang="it-IT" sz="1400" dirty="0"/>
              <a:t> </a:t>
            </a:r>
          </a:p>
          <a:p>
            <a:pPr fontAlgn="base"/>
            <a:r>
              <a:rPr lang="it-IT" sz="1400" b="1" dirty="0"/>
              <a:t>&lt;ul</a:t>
            </a:r>
            <a:r>
              <a:rPr lang="it-IT" sz="1400" dirty="0"/>
              <a:t> style="list-style-type:square;"</a:t>
            </a:r>
            <a:r>
              <a:rPr lang="it-IT" sz="1400" b="1" dirty="0"/>
              <a:t>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One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Two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Three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 smtClean="0"/>
              <a:t>&lt;/</a:t>
            </a:r>
            <a:r>
              <a:rPr lang="it-IT" sz="1400" b="1" dirty="0"/>
              <a:t>ul&gt;</a:t>
            </a:r>
            <a:r>
              <a:rPr lang="it-IT" sz="1400" dirty="0"/>
              <a:t> </a:t>
            </a:r>
          </a:p>
          <a:p>
            <a:pPr fontAlgn="base"/>
            <a:r>
              <a:rPr lang="it-IT" sz="1400" b="1" dirty="0"/>
              <a:t>&lt;ul</a:t>
            </a:r>
            <a:r>
              <a:rPr lang="it-IT" sz="1400" dirty="0"/>
              <a:t> style="list-style-type:circle;"</a:t>
            </a:r>
            <a:r>
              <a:rPr lang="it-IT" sz="1400" b="1" dirty="0"/>
              <a:t>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One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Two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Three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 smtClean="0"/>
              <a:t>&lt;/</a:t>
            </a:r>
            <a:r>
              <a:rPr lang="it-IT" sz="1400" b="1" dirty="0"/>
              <a:t>ul&gt;</a:t>
            </a:r>
            <a:r>
              <a:rPr lang="it-IT" sz="1400" dirty="0"/>
              <a:t> </a:t>
            </a:r>
          </a:p>
          <a:p>
            <a:pPr fontAlgn="base"/>
            <a:r>
              <a:rPr lang="it-IT" sz="1400" b="1" dirty="0"/>
              <a:t>&lt;ul</a:t>
            </a:r>
            <a:r>
              <a:rPr lang="it-IT" sz="1400" dirty="0"/>
              <a:t> style="list-style-type:none;"</a:t>
            </a:r>
            <a:r>
              <a:rPr lang="it-IT" sz="1400" b="1" dirty="0"/>
              <a:t>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One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Two</a:t>
            </a:r>
            <a:r>
              <a:rPr lang="it-IT" sz="1400" b="1" dirty="0"/>
              <a:t>&lt;/li&gt;</a:t>
            </a:r>
            <a:endParaRPr lang="it-IT" sz="1400" dirty="0"/>
          </a:p>
          <a:p>
            <a:pPr fontAlgn="base"/>
            <a:r>
              <a:rPr lang="it-IT" sz="1400" b="1" dirty="0"/>
              <a:t>&lt;li&gt;</a:t>
            </a:r>
            <a:r>
              <a:rPr lang="it-IT" sz="1400" dirty="0"/>
              <a:t>Three</a:t>
            </a:r>
            <a:r>
              <a:rPr lang="it-IT" sz="1400" b="1" dirty="0"/>
              <a:t>&lt;/li</a:t>
            </a:r>
            <a:r>
              <a:rPr lang="it-IT" sz="1400" b="1" dirty="0" smtClean="0"/>
              <a:t>&gt;</a:t>
            </a:r>
            <a:endParaRPr lang="it-IT" sz="1400" dirty="0"/>
          </a:p>
          <a:p>
            <a:pPr fontAlgn="base"/>
            <a:r>
              <a:rPr lang="it-IT" sz="1400" b="1" dirty="0" smtClean="0"/>
              <a:t>&lt;/</a:t>
            </a:r>
            <a:r>
              <a:rPr lang="it-IT" sz="1400" b="1" dirty="0"/>
              <a:t>ul&gt;</a:t>
            </a:r>
            <a:r>
              <a:rPr lang="it-I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33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HTML TAGS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80374"/>
            <a:ext cx="7478426" cy="4143048"/>
          </a:xfrm>
        </p:spPr>
      </p:pic>
    </p:spTree>
    <p:extLst>
      <p:ext uri="{BB962C8B-B14F-4D97-AF65-F5344CB8AC3E}">
        <p14:creationId xmlns:p14="http://schemas.microsoft.com/office/powerpoint/2010/main" val="713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80" y="1845972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Output: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37"/>
          <a:stretch/>
        </p:blipFill>
        <p:spPr>
          <a:xfrm>
            <a:off x="831880" y="2893845"/>
            <a:ext cx="7073038" cy="1381941"/>
          </a:xfrm>
        </p:spPr>
      </p:pic>
    </p:spTree>
    <p:extLst>
      <p:ext uri="{BB962C8B-B14F-4D97-AF65-F5344CB8AC3E}">
        <p14:creationId xmlns:p14="http://schemas.microsoft.com/office/powerpoint/2010/main" val="4177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537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NESTED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3792"/>
            <a:ext cx="8596668" cy="6181859"/>
          </a:xfrm>
        </p:spPr>
        <p:txBody>
          <a:bodyPr>
            <a:noAutofit/>
          </a:bodyPr>
          <a:lstStyle/>
          <a:p>
            <a:r>
              <a:rPr lang="en-US" sz="1200" dirty="0"/>
              <a:t>We can nest unordered lists, which means we can place one list inside another</a:t>
            </a:r>
            <a:r>
              <a:rPr lang="en-US" sz="1200" dirty="0" smtClean="0"/>
              <a:t>.</a:t>
            </a:r>
          </a:p>
          <a:p>
            <a:pPr lvl="1"/>
            <a:r>
              <a:rPr lang="it-IT" sz="1200" dirty="0"/>
              <a:t>&lt;body&gt;</a:t>
            </a:r>
          </a:p>
          <a:p>
            <a:pPr lvl="1"/>
            <a:r>
              <a:rPr lang="it-IT" sz="1200" dirty="0"/>
              <a:t>    &lt;ul&gt;</a:t>
            </a:r>
          </a:p>
          <a:p>
            <a:pPr lvl="1"/>
            <a:r>
              <a:rPr lang="it-IT" sz="1200" dirty="0"/>
              <a:t>        &lt;li&gt;Fruits &lt;/li&gt;</a:t>
            </a:r>
          </a:p>
          <a:p>
            <a:pPr lvl="1"/>
            <a:r>
              <a:rPr lang="it-IT" sz="1200" dirty="0"/>
              <a:t>        &lt;ul&gt;</a:t>
            </a:r>
          </a:p>
          <a:p>
            <a:pPr lvl="1"/>
            <a:r>
              <a:rPr lang="it-IT" sz="1200" dirty="0"/>
              <a:t>            &lt;li&gt;Mango&lt;/li&gt;</a:t>
            </a:r>
          </a:p>
          <a:p>
            <a:pPr lvl="1"/>
            <a:r>
              <a:rPr lang="it-IT" sz="1200" dirty="0"/>
              <a:t>            &lt;li&gt;Orange&lt;/li&gt;</a:t>
            </a:r>
          </a:p>
          <a:p>
            <a:pPr lvl="1"/>
            <a:r>
              <a:rPr lang="it-IT" sz="1200" dirty="0"/>
              <a:t>        &lt;/ul&gt;</a:t>
            </a:r>
          </a:p>
          <a:p>
            <a:pPr lvl="1"/>
            <a:r>
              <a:rPr lang="it-IT" sz="1200" dirty="0"/>
              <a:t>        &lt;li&gt;Vegetables&lt;/li&gt;</a:t>
            </a:r>
          </a:p>
          <a:p>
            <a:pPr lvl="1"/>
            <a:r>
              <a:rPr lang="it-IT" sz="1200" dirty="0"/>
              <a:t>        &lt;ul&gt;</a:t>
            </a:r>
          </a:p>
          <a:p>
            <a:pPr lvl="1"/>
            <a:r>
              <a:rPr lang="it-IT" sz="1200" dirty="0"/>
              <a:t>            &lt;li&gt;Cabbage&lt;/li&gt;</a:t>
            </a:r>
          </a:p>
          <a:p>
            <a:pPr lvl="1"/>
            <a:r>
              <a:rPr lang="it-IT" sz="1200" dirty="0"/>
              <a:t>            &lt;li&gt;Capsicum&lt;/li&gt;</a:t>
            </a:r>
          </a:p>
          <a:p>
            <a:pPr lvl="1"/>
            <a:r>
              <a:rPr lang="it-IT" sz="1200" dirty="0"/>
              <a:t>            &lt;ul&gt;</a:t>
            </a:r>
          </a:p>
          <a:p>
            <a:pPr lvl="1"/>
            <a:r>
              <a:rPr lang="it-IT" sz="1200" dirty="0"/>
              <a:t>                &lt;li&gt;Green Capsicum&lt;/li&gt;</a:t>
            </a:r>
          </a:p>
          <a:p>
            <a:pPr lvl="1"/>
            <a:r>
              <a:rPr lang="it-IT" sz="1200" dirty="0"/>
              <a:t>                &lt;li&gt;Yellow Capsicum&lt;/li&gt;</a:t>
            </a:r>
          </a:p>
          <a:p>
            <a:pPr lvl="1"/>
            <a:r>
              <a:rPr lang="it-IT" sz="1200" dirty="0"/>
              <a:t>                &lt;li&gt;Red Capsicum&lt;/li&gt;</a:t>
            </a:r>
          </a:p>
          <a:p>
            <a:pPr lvl="1"/>
            <a:r>
              <a:rPr lang="it-IT" sz="1200" dirty="0"/>
              <a:t>            &lt;/ul&gt;</a:t>
            </a:r>
          </a:p>
          <a:p>
            <a:pPr lvl="1"/>
            <a:r>
              <a:rPr lang="it-IT" sz="1200" dirty="0"/>
              <a:t>          &lt;/ul&gt;</a:t>
            </a:r>
          </a:p>
          <a:p>
            <a:pPr lvl="1"/>
            <a:r>
              <a:rPr lang="it-IT" sz="1200" dirty="0"/>
              <a:t>      &lt;/ul&gt;</a:t>
            </a:r>
          </a:p>
          <a:p>
            <a:pPr lvl="1"/>
            <a:r>
              <a:rPr lang="it-IT" sz="1200" dirty="0"/>
              <a:t>&lt;/body</a:t>
            </a:r>
            <a:r>
              <a:rPr lang="it-IT" sz="1200" dirty="0" smtClean="0"/>
              <a:t>&gt;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7665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 Attribute in HTML Lists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start attribute is used to define an </a:t>
            </a:r>
            <a:r>
              <a:rPr lang="en-US" b="1" u="sng" dirty="0"/>
              <a:t>initial value for the numbering </a:t>
            </a:r>
            <a:r>
              <a:rPr lang="en-US" dirty="0"/>
              <a:t>of the list </a:t>
            </a:r>
            <a:r>
              <a:rPr lang="en-US" dirty="0" smtClean="0"/>
              <a:t>item.</a:t>
            </a:r>
          </a:p>
          <a:p>
            <a:r>
              <a:rPr lang="en-US" dirty="0"/>
              <a:t>if we specify the start value 10 then the list will start numbering from 10 onwards. start=” value” attribute is used to set start value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Example:</a:t>
            </a:r>
          </a:p>
          <a:p>
            <a:pPr lvl="1"/>
            <a:r>
              <a:rPr lang="en-US" b="1" dirty="0"/>
              <a:t>&lt;ol</a:t>
            </a:r>
            <a:r>
              <a:rPr lang="en-US" dirty="0"/>
              <a:t> start="10</a:t>
            </a:r>
            <a:r>
              <a:rPr lang="en-US" dirty="0" smtClean="0"/>
              <a:t>"</a:t>
            </a:r>
            <a:r>
              <a:rPr lang="en-US" b="1" dirty="0" smtClean="0"/>
              <a:t>&gt;</a:t>
            </a:r>
          </a:p>
          <a:p>
            <a:pPr lvl="2" fontAlgn="base"/>
            <a:r>
              <a:rPr lang="it-IT" b="1" dirty="0"/>
              <a:t>&lt;li&gt;</a:t>
            </a:r>
            <a:r>
              <a:rPr lang="it-IT" dirty="0"/>
              <a:t>one </a:t>
            </a:r>
            <a:r>
              <a:rPr lang="it-IT" b="1" dirty="0"/>
              <a:t>&lt;/li&gt;</a:t>
            </a:r>
            <a:endParaRPr lang="it-IT" dirty="0"/>
          </a:p>
          <a:p>
            <a:pPr lvl="2" fontAlgn="base"/>
            <a:r>
              <a:rPr lang="it-IT" b="1" dirty="0"/>
              <a:t>&lt;li&gt;</a:t>
            </a:r>
            <a:r>
              <a:rPr lang="it-IT" dirty="0"/>
              <a:t>two</a:t>
            </a:r>
            <a:r>
              <a:rPr lang="it-IT" b="1" dirty="0"/>
              <a:t>&lt;/li&gt;</a:t>
            </a:r>
            <a:endParaRPr lang="it-IT" dirty="0"/>
          </a:p>
          <a:p>
            <a:pPr lvl="2" fontAlgn="base"/>
            <a:r>
              <a:rPr lang="it-IT" b="1" dirty="0"/>
              <a:t>&lt;li&gt;</a:t>
            </a:r>
            <a:r>
              <a:rPr lang="it-IT" dirty="0"/>
              <a:t>three</a:t>
            </a:r>
            <a:r>
              <a:rPr lang="it-IT" b="1" dirty="0"/>
              <a:t>&lt;/li&gt;</a:t>
            </a:r>
            <a:endParaRPr lang="it-IT" dirty="0"/>
          </a:p>
          <a:p>
            <a:pPr lvl="2" fontAlgn="base"/>
            <a:r>
              <a:rPr lang="it-IT" b="1" dirty="0"/>
              <a:t>&lt;li&gt;</a:t>
            </a:r>
            <a:r>
              <a:rPr lang="it-IT" dirty="0"/>
              <a:t>four</a:t>
            </a:r>
            <a:r>
              <a:rPr lang="it-IT" b="1" dirty="0"/>
              <a:t>&lt;/li&gt;</a:t>
            </a:r>
            <a:endParaRPr lang="it-IT" dirty="0"/>
          </a:p>
          <a:p>
            <a:pPr lvl="2" fontAlgn="base"/>
            <a:r>
              <a:rPr lang="it-IT" b="1" dirty="0"/>
              <a:t>&lt;li&gt;</a:t>
            </a:r>
            <a:r>
              <a:rPr lang="it-IT" dirty="0"/>
              <a:t>five</a:t>
            </a:r>
            <a:r>
              <a:rPr lang="it-IT" b="1" dirty="0"/>
              <a:t>&lt;/li&gt;</a:t>
            </a:r>
            <a:endParaRPr lang="it-IT" dirty="0"/>
          </a:p>
          <a:p>
            <a:pPr lvl="2" fontAlgn="base"/>
            <a:r>
              <a:rPr lang="it-IT" b="1" dirty="0"/>
              <a:t>&lt;li&gt;</a:t>
            </a:r>
            <a:r>
              <a:rPr lang="it-IT" dirty="0"/>
              <a:t>six</a:t>
            </a:r>
            <a:r>
              <a:rPr lang="it-IT" b="1" dirty="0"/>
              <a:t>&lt;/li&gt;</a:t>
            </a:r>
            <a:endParaRPr lang="it-IT" dirty="0"/>
          </a:p>
          <a:p>
            <a:pPr lvl="2" fontAlgn="base"/>
            <a:r>
              <a:rPr lang="it-IT" b="1" dirty="0"/>
              <a:t>&lt;li&gt;</a:t>
            </a:r>
            <a:r>
              <a:rPr lang="it-IT" dirty="0"/>
              <a:t>seven</a:t>
            </a:r>
            <a:r>
              <a:rPr lang="it-IT" b="1" dirty="0"/>
              <a:t>&lt;/li&gt;</a:t>
            </a:r>
            <a:r>
              <a:rPr lang="it-IT" dirty="0"/>
              <a:t> </a:t>
            </a:r>
            <a:r>
              <a:rPr lang="it-IT" dirty="0" smtClean="0"/>
              <a:t>&lt;/ol&gt;</a:t>
            </a:r>
            <a:endParaRPr lang="it-IT" dirty="0"/>
          </a:p>
          <a:p>
            <a:pPr marL="914400" lvl="2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534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911" y="931572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Output: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11" y="1930400"/>
            <a:ext cx="3252039" cy="4411857"/>
          </a:xfrm>
        </p:spPr>
      </p:pic>
    </p:spTree>
    <p:extLst>
      <p:ext uri="{BB962C8B-B14F-4D97-AF65-F5344CB8AC3E}">
        <p14:creationId xmlns:p14="http://schemas.microsoft.com/office/powerpoint/2010/main" val="41901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Reversed Attribute in HTML Lists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reversed attribute is a Boolean attribute in Html with a reversed attribute we can number the list in descending format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Example:</a:t>
            </a:r>
          </a:p>
          <a:p>
            <a:pPr lvl="1" fontAlgn="base"/>
            <a:r>
              <a:rPr lang="it-IT" sz="2400" b="1" dirty="0"/>
              <a:t>&lt;ol</a:t>
            </a:r>
            <a:r>
              <a:rPr lang="it-IT" sz="2400" dirty="0"/>
              <a:t> reversed</a:t>
            </a:r>
            <a:r>
              <a:rPr lang="it-IT" sz="2400" b="1" dirty="0"/>
              <a:t>&gt;</a:t>
            </a:r>
            <a:endParaRPr lang="it-IT" sz="2400" dirty="0"/>
          </a:p>
          <a:p>
            <a:pPr lvl="2" fontAlgn="base"/>
            <a:r>
              <a:rPr lang="it-IT" sz="2400" b="1" dirty="0"/>
              <a:t>&lt;li&gt;</a:t>
            </a:r>
            <a:r>
              <a:rPr lang="it-IT" sz="2400" dirty="0"/>
              <a:t>Item 1</a:t>
            </a:r>
            <a:r>
              <a:rPr lang="it-IT" sz="2400" b="1" dirty="0"/>
              <a:t>&lt;/li&gt;</a:t>
            </a:r>
            <a:endParaRPr lang="it-IT" sz="2400" dirty="0"/>
          </a:p>
          <a:p>
            <a:pPr lvl="2" fontAlgn="base"/>
            <a:r>
              <a:rPr lang="it-IT" sz="2400" b="1" dirty="0"/>
              <a:t>&lt;li&gt;</a:t>
            </a:r>
            <a:r>
              <a:rPr lang="it-IT" sz="2400" dirty="0"/>
              <a:t>Item 2</a:t>
            </a:r>
            <a:r>
              <a:rPr lang="it-IT" sz="2400" b="1" dirty="0"/>
              <a:t>&lt;/li&gt;</a:t>
            </a:r>
            <a:endParaRPr lang="it-IT" sz="2400" dirty="0"/>
          </a:p>
          <a:p>
            <a:pPr lvl="2" fontAlgn="base"/>
            <a:r>
              <a:rPr lang="it-IT" sz="2400" b="1" dirty="0"/>
              <a:t>&lt;li&gt;</a:t>
            </a:r>
            <a:r>
              <a:rPr lang="it-IT" sz="2400" dirty="0"/>
              <a:t>Item 3</a:t>
            </a:r>
            <a:r>
              <a:rPr lang="it-IT" sz="2400" b="1" dirty="0"/>
              <a:t>&lt;/li&gt;</a:t>
            </a:r>
            <a:endParaRPr lang="it-IT" sz="2400" dirty="0"/>
          </a:p>
          <a:p>
            <a:pPr lvl="1" fontAlgn="base"/>
            <a:r>
              <a:rPr lang="it-IT" sz="2400" b="1" dirty="0"/>
              <a:t>&lt;/ol&gt;</a:t>
            </a:r>
            <a:endParaRPr lang="it-IT" sz="2400" dirty="0"/>
          </a:p>
          <a:p>
            <a:pPr lvl="2"/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7764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462" y="136945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Output: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62" y="2500768"/>
            <a:ext cx="3613206" cy="3205702"/>
          </a:xfrm>
        </p:spPr>
      </p:pic>
    </p:spTree>
    <p:extLst>
      <p:ext uri="{BB962C8B-B14F-4D97-AF65-F5344CB8AC3E}">
        <p14:creationId xmlns:p14="http://schemas.microsoft.com/office/powerpoint/2010/main" val="38263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7) What </a:t>
            </a:r>
            <a:r>
              <a:rPr lang="en-US" b="1" dirty="0"/>
              <a:t>are the various formatting tags in HTML? 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Html formatting is </a:t>
            </a:r>
            <a:r>
              <a:rPr lang="en-US" b="1" dirty="0" smtClean="0"/>
              <a:t>process </a:t>
            </a:r>
            <a:r>
              <a:rPr lang="en-US" b="1" dirty="0"/>
              <a:t>of formatting</a:t>
            </a:r>
            <a:r>
              <a:rPr lang="en-US" dirty="0"/>
              <a:t> text for better look and feel. </a:t>
            </a:r>
          </a:p>
          <a:p>
            <a:r>
              <a:rPr lang="en-US" dirty="0" smtClean="0"/>
              <a:t>Formatting Elements were 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designed to display special types of text.</a:t>
            </a: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&lt;b&gt;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en-US" dirty="0" smtClean="0">
                <a:solidFill>
                  <a:schemeClr val="tx1"/>
                </a:solidFill>
              </a:rPr>
              <a:t>bold text</a:t>
            </a:r>
            <a:endParaRPr lang="en-US" b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&lt;strong&gt; </a:t>
            </a:r>
            <a:r>
              <a:rPr lang="en-US" dirty="0" smtClean="0">
                <a:solidFill>
                  <a:schemeClr val="tx1"/>
                </a:solidFill>
              </a:rPr>
              <a:t>-  important text</a:t>
            </a: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&lt;i&gt; </a:t>
            </a:r>
            <a:r>
              <a:rPr lang="en-US" b="1" u="sng" dirty="0" smtClean="0">
                <a:solidFill>
                  <a:schemeClr val="tx1"/>
                </a:solidFill>
              </a:rPr>
              <a:t>- </a:t>
            </a:r>
            <a:r>
              <a:rPr lang="en-US" dirty="0" smtClean="0">
                <a:solidFill>
                  <a:schemeClr val="tx1"/>
                </a:solidFill>
              </a:rPr>
              <a:t>italic text</a:t>
            </a: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&lt;em&gt; </a:t>
            </a:r>
            <a:r>
              <a:rPr lang="en-US" dirty="0" smtClean="0">
                <a:solidFill>
                  <a:schemeClr val="tx1"/>
                </a:solidFill>
              </a:rPr>
              <a:t>-  emphasized text</a:t>
            </a: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&lt;mark&gt; </a:t>
            </a:r>
            <a:r>
              <a:rPr lang="en-US" dirty="0" smtClean="0">
                <a:solidFill>
                  <a:schemeClr val="tx1"/>
                </a:solidFill>
              </a:rPr>
              <a:t>-  marked text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&lt;small&gt; </a:t>
            </a:r>
            <a:r>
              <a:rPr lang="en-US" dirty="0" smtClean="0">
                <a:solidFill>
                  <a:schemeClr val="tx1"/>
                </a:solidFill>
              </a:rPr>
              <a:t>- smaller text</a:t>
            </a: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&lt;del&gt; </a:t>
            </a:r>
            <a:r>
              <a:rPr lang="en-US" dirty="0" smtClean="0">
                <a:solidFill>
                  <a:schemeClr val="tx1"/>
                </a:solidFill>
              </a:rPr>
              <a:t>- deleted text</a:t>
            </a: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&lt;ins&gt; </a:t>
            </a:r>
            <a:r>
              <a:rPr lang="en-US" dirty="0" smtClean="0">
                <a:solidFill>
                  <a:schemeClr val="tx1"/>
                </a:solidFill>
              </a:rPr>
              <a:t>-  inserted text</a:t>
            </a: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&lt;sub&gt; </a:t>
            </a:r>
            <a:r>
              <a:rPr lang="en-US" dirty="0" smtClean="0">
                <a:solidFill>
                  <a:schemeClr val="tx1"/>
                </a:solidFill>
              </a:rPr>
              <a:t>-  subscript text</a:t>
            </a:r>
          </a:p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&lt;sup&gt; </a:t>
            </a:r>
            <a:r>
              <a:rPr lang="en-US" dirty="0" smtClean="0">
                <a:solidFill>
                  <a:schemeClr val="tx1"/>
                </a:solidFill>
              </a:rPr>
              <a:t>-  superscript text</a:t>
            </a:r>
          </a:p>
        </p:txBody>
      </p:sp>
    </p:spTree>
    <p:extLst>
      <p:ext uri="{BB962C8B-B14F-4D97-AF65-F5344CB8AC3E}">
        <p14:creationId xmlns:p14="http://schemas.microsoft.com/office/powerpoint/2010/main" val="5264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&lt;b&gt; tag: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6494"/>
            <a:ext cx="8596668" cy="2540200"/>
          </a:xfrm>
        </p:spPr>
        <p:txBody>
          <a:bodyPr/>
          <a:lstStyle/>
          <a:p>
            <a:r>
              <a:rPr lang="en-US" dirty="0"/>
              <a:t>&lt;!DOCTYPE&gt;</a:t>
            </a:r>
          </a:p>
          <a:p>
            <a:r>
              <a:rPr lang="en-US" dirty="0"/>
              <a:t>&lt;html&gt;  </a:t>
            </a:r>
          </a:p>
          <a:p>
            <a:r>
              <a:rPr lang="en-US" dirty="0"/>
              <a:t>&lt;body&gt;  </a:t>
            </a:r>
          </a:p>
          <a:p>
            <a:r>
              <a:rPr lang="en-US" dirty="0"/>
              <a:t>&lt;p&gt; &lt;b&gt;Write Your First Paragraph in bold text.&lt;/b&gt;&lt;/p&gt; </a:t>
            </a:r>
          </a:p>
          <a:p>
            <a:r>
              <a:rPr lang="en-US" dirty="0"/>
              <a:t>&lt;/body&gt;  </a:t>
            </a:r>
          </a:p>
          <a:p>
            <a:r>
              <a:rPr lang="en-US" dirty="0"/>
              <a:t>&lt;/html&gt;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906851"/>
            <a:ext cx="5779750" cy="6064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44759" y="4123188"/>
            <a:ext cx="8596668" cy="783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 smtClean="0"/>
              <a:t>&lt;strong&gt; Tag: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7887"/>
            <a:ext cx="8596668" cy="3880773"/>
          </a:xfrm>
        </p:spPr>
        <p:txBody>
          <a:bodyPr/>
          <a:lstStyle/>
          <a:p>
            <a:r>
              <a:rPr lang="en-US" b="1" u="sng" dirty="0"/>
              <a:t>EXAMPLE: </a:t>
            </a:r>
            <a:endParaRPr lang="en-US" b="1" u="sng" dirty="0" smtClean="0"/>
          </a:p>
          <a:p>
            <a:r>
              <a:rPr lang="en-US" dirty="0" smtClean="0"/>
              <a:t>&lt;</a:t>
            </a:r>
            <a:r>
              <a:rPr lang="en-US" dirty="0"/>
              <a:t>p&gt;&lt;strong&gt;This is an important content&lt;/strong&gt;, and this is normal content&lt;/p&gt;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2567158"/>
            <a:ext cx="8596668" cy="678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OUTPUT: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45445"/>
            <a:ext cx="7715978" cy="68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r>
              <a:rPr lang="en-US" dirty="0" smtClean="0"/>
              <a:t>&lt;i&gt; and &lt;em&gt; tag: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23" y="1413614"/>
            <a:ext cx="8596668" cy="1522769"/>
          </a:xfrm>
        </p:spPr>
        <p:txBody>
          <a:bodyPr/>
          <a:lstStyle/>
          <a:p>
            <a:r>
              <a:rPr lang="en-US" b="1" u="sng" dirty="0" smtClean="0"/>
              <a:t>EXAMPLE: </a:t>
            </a:r>
            <a:endParaRPr lang="en-US" dirty="0" smtClean="0"/>
          </a:p>
          <a:p>
            <a:r>
              <a:rPr lang="en-US" dirty="0" smtClean="0">
                <a:solidFill>
                  <a:srgbClr val="2A11BF"/>
                </a:solidFill>
              </a:rPr>
              <a:t>&lt;p&gt;</a:t>
            </a:r>
            <a:r>
              <a:rPr lang="en-US" dirty="0" smtClean="0">
                <a:solidFill>
                  <a:srgbClr val="FF0000"/>
                </a:solidFill>
              </a:rPr>
              <a:t>&lt;i&gt;</a:t>
            </a:r>
            <a:r>
              <a:rPr lang="en-US" dirty="0" smtClean="0"/>
              <a:t>Write paragraph in italic text.</a:t>
            </a:r>
            <a:r>
              <a:rPr lang="en-US" dirty="0" smtClean="0">
                <a:solidFill>
                  <a:srgbClr val="FF0000"/>
                </a:solidFill>
              </a:rPr>
              <a:t>&lt;/i&gt;</a:t>
            </a:r>
            <a:r>
              <a:rPr lang="en-US" dirty="0" smtClean="0">
                <a:solidFill>
                  <a:srgbClr val="2A11BF"/>
                </a:solidFill>
              </a:rPr>
              <a:t>&lt;/p&gt;</a:t>
            </a:r>
            <a:endParaRPr lang="en-US" dirty="0">
              <a:solidFill>
                <a:srgbClr val="2A11BF"/>
              </a:solidFill>
            </a:endParaRPr>
          </a:p>
          <a:p>
            <a:r>
              <a:rPr lang="en-US" dirty="0" smtClean="0">
                <a:solidFill>
                  <a:srgbClr val="2A11BF"/>
                </a:solidFill>
              </a:rPr>
              <a:t>&lt;p&gt;</a:t>
            </a:r>
            <a:r>
              <a:rPr lang="en-US" dirty="0" smtClean="0">
                <a:solidFill>
                  <a:srgbClr val="FF0000"/>
                </a:solidFill>
              </a:rPr>
              <a:t>&lt;em&gt;</a:t>
            </a:r>
            <a:r>
              <a:rPr lang="en-US" dirty="0" smtClean="0"/>
              <a:t>This is an important content</a:t>
            </a:r>
            <a:r>
              <a:rPr lang="en-US" dirty="0" smtClean="0">
                <a:solidFill>
                  <a:srgbClr val="FF0000"/>
                </a:solidFill>
              </a:rPr>
              <a:t>&lt;/em&gt;</a:t>
            </a:r>
            <a:r>
              <a:rPr lang="en-US" dirty="0" smtClean="0"/>
              <a:t>,which is displayed in italic text.</a:t>
            </a:r>
            <a:r>
              <a:rPr lang="en-US" dirty="0" smtClean="0">
                <a:solidFill>
                  <a:srgbClr val="2A11BF"/>
                </a:solidFill>
              </a:rPr>
              <a:t>&lt;/p&gt;</a:t>
            </a:r>
            <a:endParaRPr lang="en-US" dirty="0">
              <a:solidFill>
                <a:srgbClr val="2A11B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2936383"/>
            <a:ext cx="8596668" cy="691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Output 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47" y="3627549"/>
            <a:ext cx="5163353" cy="583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4" y="4207099"/>
            <a:ext cx="7129675" cy="6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4546"/>
            <a:ext cx="8596668" cy="734096"/>
          </a:xfrm>
        </p:spPr>
        <p:txBody>
          <a:bodyPr/>
          <a:lstStyle/>
          <a:p>
            <a:r>
              <a:rPr lang="en-US" dirty="0" smtClean="0"/>
              <a:t>EXAMPLE OF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23" y="1014369"/>
            <a:ext cx="8596668" cy="38807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How </a:t>
            </a:r>
            <a:r>
              <a:rPr lang="en-US" dirty="0"/>
              <a:t>tags are different from elements in HTML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5" y="1450376"/>
            <a:ext cx="6392640" cy="3570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3645" y="5456876"/>
            <a:ext cx="65603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That’s Why HTML tags and HTML elements both are 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0203"/>
            <a:ext cx="8596668" cy="652529"/>
          </a:xfrm>
        </p:spPr>
        <p:txBody>
          <a:bodyPr/>
          <a:lstStyle/>
          <a:p>
            <a:r>
              <a:rPr lang="en-US" dirty="0" smtClean="0"/>
              <a:t>&lt;mark&gt; Tag: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72701"/>
            <a:ext cx="8596668" cy="2488685"/>
          </a:xfrm>
        </p:spPr>
        <p:txBody>
          <a:bodyPr/>
          <a:lstStyle/>
          <a:p>
            <a:r>
              <a:rPr lang="en-US" dirty="0"/>
              <a:t>&lt;!DOCTYPE&gt;</a:t>
            </a:r>
          </a:p>
          <a:p>
            <a:r>
              <a:rPr lang="en-US" dirty="0"/>
              <a:t>&lt;html&gt;  </a:t>
            </a:r>
          </a:p>
          <a:p>
            <a:r>
              <a:rPr lang="en-US" dirty="0"/>
              <a:t>&lt;body&gt;  </a:t>
            </a:r>
          </a:p>
          <a:p>
            <a:r>
              <a:rPr lang="en-US" dirty="0"/>
              <a:t>&lt;h2&gt;  I want to put a &lt;mark&gt; Mark&lt;/mark&gt; on your face&lt;/h2&gt;  </a:t>
            </a:r>
          </a:p>
          <a:p>
            <a:r>
              <a:rPr lang="en-US" dirty="0"/>
              <a:t>&lt;/body&gt;  </a:t>
            </a:r>
          </a:p>
          <a:p>
            <a:r>
              <a:rPr lang="en-US" dirty="0"/>
              <a:t>&lt;/html&gt;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361386"/>
            <a:ext cx="8596668" cy="652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Output: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2" y="4178099"/>
            <a:ext cx="5155812" cy="45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51" y="197476"/>
            <a:ext cx="8596668" cy="704045"/>
          </a:xfrm>
        </p:spPr>
        <p:txBody>
          <a:bodyPr/>
          <a:lstStyle/>
          <a:p>
            <a:r>
              <a:rPr lang="en-US" dirty="0" smtClean="0"/>
              <a:t>&lt;u&gt; tag: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51" y="901521"/>
            <a:ext cx="8596668" cy="330987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This text is used to underlined the text.</a:t>
            </a:r>
          </a:p>
          <a:p>
            <a:r>
              <a:rPr lang="en-US" b="1" u="sng" dirty="0" smtClean="0"/>
              <a:t>EXAMPLE:</a:t>
            </a:r>
          </a:p>
          <a:p>
            <a:r>
              <a:rPr lang="en-US" dirty="0"/>
              <a:t>&lt;!DOCTYPE&gt;</a:t>
            </a:r>
          </a:p>
          <a:p>
            <a:r>
              <a:rPr lang="en-US" dirty="0"/>
              <a:t>&lt;html&gt;  </a:t>
            </a:r>
          </a:p>
          <a:p>
            <a:r>
              <a:rPr lang="en-US" dirty="0"/>
              <a:t>&lt;body&gt;  </a:t>
            </a:r>
          </a:p>
          <a:p>
            <a:r>
              <a:rPr lang="en-US" dirty="0"/>
              <a:t>&lt;p&gt; &lt;u&gt;Write Your First Paragraph in underlined text.&lt;/u&gt;&lt;/p&gt;   </a:t>
            </a:r>
          </a:p>
          <a:p>
            <a:r>
              <a:rPr lang="en-US" dirty="0"/>
              <a:t>&lt;/body&gt;  </a:t>
            </a:r>
          </a:p>
          <a:p>
            <a:r>
              <a:rPr lang="en-US" dirty="0"/>
              <a:t>&lt;/html&gt;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6151" y="4563414"/>
            <a:ext cx="8596668" cy="704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51" y="5064614"/>
            <a:ext cx="6034255" cy="89830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98551" y="4715814"/>
            <a:ext cx="8596668" cy="704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96473"/>
          </a:xfrm>
        </p:spPr>
        <p:txBody>
          <a:bodyPr>
            <a:normAutofit/>
          </a:bodyPr>
          <a:lstStyle/>
          <a:p>
            <a:r>
              <a:rPr lang="en-US" u="sng" dirty="0" smtClean="0"/>
              <a:t>&lt;small&gt;Tag: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T</a:t>
            </a:r>
            <a:r>
              <a:rPr lang="en-US" sz="1800" dirty="0" smtClean="0">
                <a:solidFill>
                  <a:srgbClr val="FF0000"/>
                </a:solidFill>
              </a:rPr>
              <a:t>his tag is used to reduce the font size to one to the  previous one.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2860"/>
            <a:ext cx="8596668" cy="2424289"/>
          </a:xfrm>
        </p:spPr>
        <p:txBody>
          <a:bodyPr>
            <a:normAutofit/>
          </a:bodyPr>
          <a:lstStyle/>
          <a:p>
            <a:r>
              <a:rPr lang="en-US" dirty="0"/>
              <a:t>&lt;!DOCTYPE&gt;</a:t>
            </a:r>
          </a:p>
          <a:p>
            <a:r>
              <a:rPr lang="en-US" dirty="0"/>
              <a:t>&lt;html&gt;  </a:t>
            </a:r>
          </a:p>
          <a:p>
            <a:r>
              <a:rPr lang="en-US" dirty="0"/>
              <a:t>&lt;body&gt;  </a:t>
            </a:r>
          </a:p>
          <a:p>
            <a:r>
              <a:rPr lang="en-US" dirty="0"/>
              <a:t>&lt;p&gt;Hello &lt;small&gt;Write the paragraph in smaller font.&lt;/small&gt;&lt;/p&gt;   </a:t>
            </a:r>
          </a:p>
          <a:p>
            <a:r>
              <a:rPr lang="en-US" dirty="0"/>
              <a:t>&lt;/body&gt;  </a:t>
            </a:r>
          </a:p>
          <a:p>
            <a:r>
              <a:rPr lang="en-US" dirty="0"/>
              <a:t>&lt;/html&gt;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4303" y="4395989"/>
            <a:ext cx="8596668" cy="1296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/>
              <a:t>Output: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3" y="5076499"/>
            <a:ext cx="4907082" cy="77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r>
              <a:rPr lang="en-US" dirty="0" smtClean="0"/>
              <a:t>&lt;del&gt; Tag: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639" y="1387858"/>
            <a:ext cx="8596668" cy="3119748"/>
          </a:xfrm>
        </p:spPr>
        <p:txBody>
          <a:bodyPr/>
          <a:lstStyle/>
          <a:p>
            <a:r>
              <a:rPr lang="en-US" u="sng" dirty="0"/>
              <a:t>Anything that puts within </a:t>
            </a:r>
            <a:r>
              <a:rPr lang="en-US" u="sng" dirty="0">
                <a:solidFill>
                  <a:srgbClr val="FF0000"/>
                </a:solidFill>
              </a:rPr>
              <a:t>&lt;del&gt;..........&lt;/del&gt; </a:t>
            </a:r>
            <a:r>
              <a:rPr lang="en-US" u="sng" dirty="0"/>
              <a:t>is displayed </a:t>
            </a:r>
            <a:r>
              <a:rPr lang="en-US" u="sng" dirty="0" smtClean="0"/>
              <a:t>as </a:t>
            </a:r>
            <a:r>
              <a:rPr lang="en-US" u="sng" dirty="0" smtClean="0">
                <a:solidFill>
                  <a:srgbClr val="FF0000"/>
                </a:solidFill>
              </a:rPr>
              <a:t>deleted text.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Example: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&lt;!DOCTYPE&gt;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&lt;html&gt; 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&lt;body&gt; 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&lt;p&gt;Hello &lt;del&gt;Delete your first paragraph.&lt;/del&gt;&lt;/p&gt;  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&lt;/body&gt; 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&lt;/html&gt;  </a:t>
            </a:r>
          </a:p>
          <a:p>
            <a:pPr lvl="1"/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4620456"/>
            <a:ext cx="8596668" cy="665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39" y="5398714"/>
            <a:ext cx="4763576" cy="8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03889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&lt;ins&gt; Tag:</a:t>
            </a:r>
            <a:br>
              <a:rPr lang="en-US" dirty="0" smtClean="0"/>
            </a:br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his tag is defines text has been inserted into a document, browser will usually underline inserted text.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8496"/>
            <a:ext cx="8596668" cy="36201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&lt;h1&gt;The ins element&lt;/h1&gt;</a:t>
            </a:r>
          </a:p>
          <a:p>
            <a:endParaRPr lang="en-US" dirty="0"/>
          </a:p>
          <a:p>
            <a:r>
              <a:rPr lang="en-US" dirty="0"/>
              <a:t>&lt;p&gt;My favorite color is &lt;del&gt;blue&lt;/del&gt; &lt;ins&gt;red&lt;/ins&gt;!&lt;/p&gt;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5268629"/>
            <a:ext cx="8596668" cy="617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Output: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56" y="5640946"/>
            <a:ext cx="2778326" cy="12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 smtClean="0"/>
              <a:t>Subscript tag: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7888"/>
            <a:ext cx="8596668" cy="13522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If you put the content within &lt;sub&gt;..............&lt;/sub&gt; element, is shown in subscript ; </a:t>
            </a:r>
            <a:r>
              <a:rPr lang="en-US" dirty="0">
                <a:solidFill>
                  <a:srgbClr val="FF0000"/>
                </a:solidFill>
              </a:rPr>
              <a:t>means</a:t>
            </a:r>
            <a:r>
              <a:rPr lang="en-US" dirty="0"/>
              <a:t> it is displayed half a character's </a:t>
            </a:r>
            <a:r>
              <a:rPr lang="en-US" dirty="0">
                <a:solidFill>
                  <a:srgbClr val="FF0000"/>
                </a:solidFill>
              </a:rPr>
              <a:t>height below </a:t>
            </a:r>
            <a:r>
              <a:rPr lang="en-US" dirty="0"/>
              <a:t>the other characters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125273"/>
            <a:ext cx="8596668" cy="678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Superscript tag: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3803560"/>
            <a:ext cx="8596668" cy="135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If you put the content within &lt;sup&gt;..............&lt;/sup&gt; element, is shown in superscript; </a:t>
            </a:r>
            <a:r>
              <a:rPr lang="en-US" dirty="0">
                <a:solidFill>
                  <a:srgbClr val="FF0000"/>
                </a:solidFill>
              </a:rPr>
              <a:t>means</a:t>
            </a:r>
            <a:r>
              <a:rPr lang="en-US" dirty="0"/>
              <a:t> it is displayed half a character's </a:t>
            </a:r>
            <a:r>
              <a:rPr lang="en-US" dirty="0">
                <a:solidFill>
                  <a:srgbClr val="FF0000"/>
                </a:solidFill>
              </a:rPr>
              <a:t>height above </a:t>
            </a:r>
            <a:r>
              <a:rPr lang="en-US" dirty="0"/>
              <a:t>the other characters.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36" y="2231765"/>
            <a:ext cx="6021941" cy="369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36" y="4763291"/>
            <a:ext cx="6173041" cy="285130"/>
          </a:xfrm>
          <a:prstGeom prst="rect">
            <a:avLst/>
          </a:prstGeom>
          <a:solidFill>
            <a:srgbClr val="CC99FF"/>
          </a:solidFill>
        </p:spPr>
      </p:pic>
    </p:spTree>
    <p:extLst>
      <p:ext uri="{BB962C8B-B14F-4D97-AF65-F5344CB8AC3E}">
        <p14:creationId xmlns:p14="http://schemas.microsoft.com/office/powerpoint/2010/main" val="2526679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&lt;sub&gt; &amp; &lt;sup&gt; tag: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EXAMPLE:</a:t>
            </a:r>
          </a:p>
          <a:p>
            <a:pPr lvl="1"/>
            <a:r>
              <a:rPr lang="en-US" dirty="0"/>
              <a:t>&lt;!DOCTYPE html&gt;</a:t>
            </a:r>
          </a:p>
          <a:p>
            <a:pPr lvl="1"/>
            <a:r>
              <a:rPr lang="en-US" dirty="0"/>
              <a:t>&lt;html&gt;</a:t>
            </a:r>
          </a:p>
          <a:p>
            <a:pPr lvl="1"/>
            <a:r>
              <a:rPr lang="en-US" dirty="0"/>
              <a:t>&lt;body&gt;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&lt;h1&gt;The sub and sup elements&lt;/h1&gt;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&lt;p&gt;This text contains &lt;sub&gt;subscript&lt;/sub&gt; text.&lt;/p&gt;</a:t>
            </a:r>
          </a:p>
          <a:p>
            <a:pPr lvl="1"/>
            <a:r>
              <a:rPr lang="en-US" dirty="0"/>
              <a:t>&lt;p&gt;This text contains &lt;sup&gt;superscript&lt;/sup&gt; text.&lt;/p&gt;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&lt;/body&gt;</a:t>
            </a:r>
          </a:p>
          <a:p>
            <a:pPr lvl="1"/>
            <a:r>
              <a:rPr lang="en-US" dirty="0"/>
              <a:t>&lt;/html&gt;</a:t>
            </a:r>
          </a:p>
          <a:p>
            <a:pPr lvl="1"/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73296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3" y="1648496"/>
            <a:ext cx="5877675" cy="2160443"/>
          </a:xfrm>
        </p:spPr>
      </p:pic>
    </p:spTree>
    <p:extLst>
      <p:ext uri="{BB962C8B-B14F-4D97-AF65-F5344CB8AC3E}">
        <p14:creationId xmlns:p14="http://schemas.microsoft.com/office/powerpoint/2010/main" val="3466025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6721"/>
            <a:ext cx="8596668" cy="81995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2) What </a:t>
            </a:r>
            <a:r>
              <a:rPr lang="en-US" b="1" dirty="0"/>
              <a:t>are Tags and </a:t>
            </a:r>
            <a:r>
              <a:rPr lang="en-US" b="1" dirty="0" smtClean="0"/>
              <a:t>Attributes in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677"/>
            <a:ext cx="8596668" cy="3876540"/>
          </a:xfrm>
        </p:spPr>
        <p:txBody>
          <a:bodyPr>
            <a:normAutofit/>
          </a:bodyPr>
          <a:lstStyle/>
          <a:p>
            <a:r>
              <a:rPr lang="en-US" dirty="0"/>
              <a:t>Tags and attributes are the basis of HTML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work together but perform different functions.</a:t>
            </a: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What are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HTML Tags?</a:t>
            </a:r>
          </a:p>
          <a:p>
            <a:r>
              <a:rPr lang="en-US" dirty="0"/>
              <a:t>Tags are used to mark up the start of an HTML element and they are usually enclosed in angle brackets. An Example of the tags is :&lt;h1&gt;</a:t>
            </a:r>
          </a:p>
          <a:p>
            <a:pPr fontAlgn="base"/>
            <a:r>
              <a:rPr lang="en-US" dirty="0"/>
              <a:t>Most tags must be opened &lt;h1&gt; and closed &lt;/h1&gt; in order to function</a:t>
            </a:r>
            <a:r>
              <a:rPr lang="en-US" dirty="0" smtClean="0"/>
              <a:t>.</a:t>
            </a:r>
          </a:p>
          <a:p>
            <a:pPr fontAlgn="base"/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What are HTML Attributes? 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Attributes contain additional pieces of </a:t>
            </a:r>
            <a:r>
              <a:rPr lang="en-US" dirty="0" smtClean="0"/>
              <a:t>information.</a:t>
            </a:r>
          </a:p>
          <a:p>
            <a:pPr fontAlgn="base"/>
            <a:r>
              <a:rPr lang="en-US" dirty="0" smtClean="0"/>
              <a:t>Attributes </a:t>
            </a:r>
            <a:r>
              <a:rPr lang="en-US" dirty="0"/>
              <a:t>take the form of an opening tag and additional info is placed inside</a:t>
            </a:r>
            <a:r>
              <a:rPr lang="en-US" dirty="0" smtClean="0"/>
              <a:t>. For Example </a:t>
            </a:r>
          </a:p>
        </p:txBody>
      </p:sp>
    </p:spTree>
    <p:extLst>
      <p:ext uri="{BB962C8B-B14F-4D97-AF65-F5344CB8AC3E}">
        <p14:creationId xmlns:p14="http://schemas.microsoft.com/office/powerpoint/2010/main" val="2730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 smtClean="0"/>
              <a:t>Example of HTML TAGS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: &lt;h1&gt;&lt;/h1&gt; and &lt;p&gt;&lt;/p&gt; </a:t>
            </a:r>
          </a:p>
          <a:p>
            <a:r>
              <a:rPr lang="en-US" dirty="0" smtClean="0"/>
              <a:t>ATTRIBUTES 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86" y="2624822"/>
            <a:ext cx="5039932" cy="1708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06" y="4600317"/>
            <a:ext cx="6717005" cy="17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What are void elements in HTML?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Most of the </a:t>
            </a:r>
            <a:r>
              <a:rPr lang="en-US" u="sng" dirty="0">
                <a:hlinkClick r:id="rId2"/>
              </a:rPr>
              <a:t>HTML elements</a:t>
            </a:r>
            <a:r>
              <a:rPr lang="en-US" dirty="0"/>
              <a:t> are surrounded by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tags to specify the starting and end of the element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There is a special group of elements that only have start tags and does not contain any content within it, these elements are called void elements.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Void elements does not have ending tags and can only have attributes but do not contain any kind of content.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of such elements are </a:t>
            </a:r>
            <a:r>
              <a:rPr lang="en-US" u="sng" dirty="0">
                <a:hlinkClick r:id="rId3"/>
              </a:rPr>
              <a:t>&lt;</a:t>
            </a:r>
            <a:r>
              <a:rPr lang="en-US" u="sng" dirty="0" err="1">
                <a:hlinkClick r:id="rId3"/>
              </a:rPr>
              <a:t>br</a:t>
            </a:r>
            <a:r>
              <a:rPr lang="en-US" u="sng" dirty="0">
                <a:hlinkClick r:id="rId3"/>
              </a:rPr>
              <a:t>&gt;</a:t>
            </a:r>
            <a:r>
              <a:rPr lang="en-US" dirty="0"/>
              <a:t>, </a:t>
            </a:r>
            <a:r>
              <a:rPr lang="en-US" u="sng" dirty="0">
                <a:hlinkClick r:id="rId4"/>
              </a:rPr>
              <a:t>&lt;</a:t>
            </a:r>
            <a:r>
              <a:rPr lang="en-US" u="sng" dirty="0" err="1">
                <a:hlinkClick r:id="rId4"/>
              </a:rPr>
              <a:t>hr</a:t>
            </a:r>
            <a:r>
              <a:rPr lang="en-US" u="sng" dirty="0">
                <a:hlinkClick r:id="rId4"/>
              </a:rPr>
              <a:t>&gt;</a:t>
            </a:r>
            <a:r>
              <a:rPr lang="en-US" dirty="0"/>
              <a:t>, </a:t>
            </a:r>
            <a:r>
              <a:rPr lang="en-US" u="sng" dirty="0">
                <a:hlinkClick r:id="rId5"/>
              </a:rPr>
              <a:t>&lt;</a:t>
            </a:r>
            <a:r>
              <a:rPr lang="en-US" u="sng" dirty="0" err="1">
                <a:hlinkClick r:id="rId5"/>
              </a:rPr>
              <a:t>img</a:t>
            </a:r>
            <a:r>
              <a:rPr lang="en-US" u="sng" dirty="0">
                <a:hlinkClick r:id="rId5"/>
              </a:rPr>
              <a:t>&gt;</a:t>
            </a:r>
            <a:r>
              <a:rPr lang="en-US" dirty="0"/>
              <a:t>, </a:t>
            </a:r>
            <a:r>
              <a:rPr lang="en-US" u="sng" dirty="0">
                <a:hlinkClick r:id="rId6"/>
              </a:rPr>
              <a:t>&lt;input&gt;</a:t>
            </a:r>
            <a:r>
              <a:rPr lang="en-US" dirty="0"/>
              <a:t>, </a:t>
            </a:r>
            <a:r>
              <a:rPr lang="en-US" u="sng" dirty="0">
                <a:hlinkClick r:id="rId7"/>
              </a:rPr>
              <a:t>&lt;link&gt;</a:t>
            </a:r>
            <a:r>
              <a:rPr lang="en-US" dirty="0"/>
              <a:t>, </a:t>
            </a:r>
            <a:r>
              <a:rPr lang="en-US" u="sng" dirty="0">
                <a:hlinkClick r:id="rId8"/>
              </a:rPr>
              <a:t>&lt;base&gt;</a:t>
            </a:r>
            <a:r>
              <a:rPr lang="en-US" dirty="0"/>
              <a:t>, </a:t>
            </a:r>
            <a:r>
              <a:rPr lang="en-US" u="sng" dirty="0">
                <a:hlinkClick r:id="rId9"/>
              </a:rPr>
              <a:t>&lt;meta&gt;</a:t>
            </a:r>
            <a:r>
              <a:rPr lang="en-US" dirty="0"/>
              <a:t>,</a:t>
            </a:r>
            <a:r>
              <a:rPr lang="en-US" u="sng" dirty="0">
                <a:hlinkClick r:id="rId10"/>
              </a:rPr>
              <a:t> &lt;</a:t>
            </a:r>
            <a:r>
              <a:rPr lang="en-US" u="sng" dirty="0" err="1">
                <a:hlinkClick r:id="rId10"/>
              </a:rPr>
              <a:t>param</a:t>
            </a:r>
            <a:r>
              <a:rPr lang="en-US" u="sng" dirty="0">
                <a:hlinkClick r:id="rId10"/>
              </a:rPr>
              <a:t>&gt;</a:t>
            </a:r>
            <a:r>
              <a:rPr lang="en-US" dirty="0"/>
              <a:t>, </a:t>
            </a:r>
            <a:r>
              <a:rPr lang="en-US" u="sng" dirty="0">
                <a:hlinkClick r:id="rId11"/>
              </a:rPr>
              <a:t>&lt;area&gt;</a:t>
            </a:r>
            <a:r>
              <a:rPr lang="en-US" dirty="0"/>
              <a:t>, </a:t>
            </a:r>
            <a:r>
              <a:rPr lang="en-US" u="sng" dirty="0">
                <a:hlinkClick r:id="rId12"/>
              </a:rPr>
              <a:t>&lt;embed&gt;</a:t>
            </a:r>
            <a:r>
              <a:rPr lang="en-US" dirty="0"/>
              <a:t>, </a:t>
            </a:r>
            <a:r>
              <a:rPr lang="en-US" u="sng" dirty="0">
                <a:hlinkClick r:id="rId13"/>
              </a:rPr>
              <a:t>&lt;col&gt;</a:t>
            </a:r>
            <a:r>
              <a:rPr lang="en-US" dirty="0"/>
              <a:t>, </a:t>
            </a:r>
            <a:r>
              <a:rPr lang="en-US" u="sng" dirty="0">
                <a:hlinkClick r:id="rId14"/>
              </a:rPr>
              <a:t>&lt;track&gt;</a:t>
            </a:r>
            <a:r>
              <a:rPr lang="en-US" dirty="0"/>
              <a:t>, </a:t>
            </a:r>
            <a:r>
              <a:rPr lang="en-US" u="sng" dirty="0">
                <a:hlinkClick r:id="rId15"/>
              </a:rPr>
              <a:t>&lt;source&gt;</a:t>
            </a:r>
            <a:r>
              <a:rPr lang="en-US" dirty="0"/>
              <a:t> etc.</a:t>
            </a:r>
          </a:p>
        </p:txBody>
      </p:sp>
    </p:spTree>
    <p:extLst>
      <p:ext uri="{BB962C8B-B14F-4D97-AF65-F5344CB8AC3E}">
        <p14:creationId xmlns:p14="http://schemas.microsoft.com/office/powerpoint/2010/main" val="31590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Characteristics of void elements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Void elements do not have end tags.</a:t>
            </a:r>
          </a:p>
          <a:p>
            <a:pPr>
              <a:lnSpc>
                <a:spcPct val="150000"/>
              </a:lnSpc>
            </a:pPr>
            <a:r>
              <a:rPr lang="en-US" dirty="0"/>
              <a:t>Void elements cannot have content inside it.</a:t>
            </a:r>
          </a:p>
          <a:p>
            <a:pPr>
              <a:lnSpc>
                <a:spcPct val="150000"/>
              </a:lnSpc>
            </a:pPr>
            <a:r>
              <a:rPr lang="en-US" dirty="0"/>
              <a:t>Void elements have attributes.</a:t>
            </a:r>
          </a:p>
          <a:p>
            <a:pPr>
              <a:lnSpc>
                <a:spcPct val="150000"/>
              </a:lnSpc>
            </a:pPr>
            <a:r>
              <a:rPr lang="en-US" dirty="0"/>
              <a:t>Void elements cannot be nested.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</a:t>
            </a:r>
            <a:r>
              <a:rPr lang="en-US" dirty="0" smtClean="0"/>
              <a:t>What </a:t>
            </a:r>
            <a:r>
              <a:rPr lang="en-US" dirty="0"/>
              <a:t>are HTML Entities?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Some characters are reserved in HTML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use the less than (&lt;) or greater than (&gt;) signs in your text, </a:t>
            </a:r>
            <a:r>
              <a:rPr lang="en-US" dirty="0" smtClean="0"/>
              <a:t>the </a:t>
            </a:r>
            <a:r>
              <a:rPr lang="en-US" dirty="0"/>
              <a:t>browser might mix them with tags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Character entities are used to display reserved characters in HTML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A character entity looks like this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Example: &amp;entity_name; OR &amp;#entity_number;</a:t>
            </a:r>
          </a:p>
          <a:p>
            <a:pPr>
              <a:lnSpc>
                <a:spcPct val="150000"/>
              </a:lnSpc>
            </a:pPr>
            <a:r>
              <a:rPr lang="en-US" dirty="0"/>
              <a:t>To display a less than sign (&lt;) we must write: </a:t>
            </a:r>
            <a:r>
              <a:rPr lang="en-US" b="1" dirty="0"/>
              <a:t>&amp;lt;</a:t>
            </a:r>
            <a:r>
              <a:rPr lang="en-US" dirty="0"/>
              <a:t> or </a:t>
            </a:r>
            <a:r>
              <a:rPr lang="en-US" b="1" dirty="0"/>
              <a:t>&amp;#60;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55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2200</TotalTime>
  <Words>1831</Words>
  <Application>Microsoft Office PowerPoint</Application>
  <PresentationFormat>Widescreen</PresentationFormat>
  <Paragraphs>340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Trebuchet MS</vt:lpstr>
      <vt:lpstr>Wingdings 3</vt:lpstr>
      <vt:lpstr>Facet</vt:lpstr>
      <vt:lpstr>ASSIGNMENT:MODULE-1 HTML</vt:lpstr>
      <vt:lpstr>1) Are the HTML tags and elements the same thing?</vt:lpstr>
      <vt:lpstr>EXAMPLE OF HTML TAGS </vt:lpstr>
      <vt:lpstr>EXAMPLE OF HTML ELEMENTS</vt:lpstr>
      <vt:lpstr>2) What are Tags and Attributes in HTML?</vt:lpstr>
      <vt:lpstr>Example of HTML TAGS and ATTRIBUTES</vt:lpstr>
      <vt:lpstr>3) What are void elements in HTML? </vt:lpstr>
      <vt:lpstr>Characteristics of void elements </vt:lpstr>
      <vt:lpstr>4) What are HTML Entities?</vt:lpstr>
      <vt:lpstr>Pros And Cons</vt:lpstr>
      <vt:lpstr>11) How to create a Hyperlink in HTML?  </vt:lpstr>
      <vt:lpstr>Example of Hyperlink</vt:lpstr>
      <vt:lpstr>PowerPoint Presentation</vt:lpstr>
      <vt:lpstr>OUTPUT :</vt:lpstr>
      <vt:lpstr>12) What is the use of an iframe tag?</vt:lpstr>
      <vt:lpstr>SYNTAX OF IFRAME</vt:lpstr>
      <vt:lpstr>EXAMPLE OF iframe TAG </vt:lpstr>
      <vt:lpstr>SET height and weight in IFRAME</vt:lpstr>
      <vt:lpstr>Iframe - Remove the Border </vt:lpstr>
      <vt:lpstr>Iframe Target for a link </vt:lpstr>
      <vt:lpstr>5) Different Types of lists in HTML?</vt:lpstr>
      <vt:lpstr>For a better understanding, look at the below image.</vt:lpstr>
      <vt:lpstr>ORDER LIST</vt:lpstr>
      <vt:lpstr>PowerPoint Presentation</vt:lpstr>
      <vt:lpstr>PowerPoint Presentation</vt:lpstr>
      <vt:lpstr>Output:</vt:lpstr>
      <vt:lpstr>UNORDER LIST</vt:lpstr>
      <vt:lpstr>PowerPoint Presentation</vt:lpstr>
      <vt:lpstr>PowerPoint Presentation</vt:lpstr>
      <vt:lpstr>Output:</vt:lpstr>
      <vt:lpstr>NESTED LIST</vt:lpstr>
      <vt:lpstr>Start Attribute in HTML Lists </vt:lpstr>
      <vt:lpstr>Output:</vt:lpstr>
      <vt:lpstr>Reversed Attribute in HTML Lists </vt:lpstr>
      <vt:lpstr>Output:</vt:lpstr>
      <vt:lpstr>7) What are the various formatting tags in HTML?  </vt:lpstr>
      <vt:lpstr>&lt;b&gt; tag: </vt:lpstr>
      <vt:lpstr>&lt;strong&gt; Tag:</vt:lpstr>
      <vt:lpstr>&lt;i&gt; and &lt;em&gt; tag:</vt:lpstr>
      <vt:lpstr>&lt;mark&gt; Tag: </vt:lpstr>
      <vt:lpstr>&lt;u&gt; tag:</vt:lpstr>
      <vt:lpstr>&lt;small&gt;Tag:   This tag is used to reduce the font size to one to the  previous one.</vt:lpstr>
      <vt:lpstr>&lt;del&gt; Tag:</vt:lpstr>
      <vt:lpstr>&lt;ins&gt; Tag: This tag is defines text has been inserted into a document, browser will usually underline inserted text. </vt:lpstr>
      <vt:lpstr>Subscript tag:</vt:lpstr>
      <vt:lpstr>&lt;sub&gt; &amp; &lt;sup&gt; tag: </vt:lpstr>
      <vt:lpstr>Output: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ASSIGNMENT:MODULE 1 HTML</dc:title>
  <dc:creator>Microsoft</dc:creator>
  <cp:lastModifiedBy>Microsoft</cp:lastModifiedBy>
  <cp:revision>205</cp:revision>
  <dcterms:created xsi:type="dcterms:W3CDTF">2022-11-18T09:19:43Z</dcterms:created>
  <dcterms:modified xsi:type="dcterms:W3CDTF">2022-11-27T17:38:16Z</dcterms:modified>
</cp:coreProperties>
</file>