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1" r:id="rId35"/>
    <p:sldId id="292" r:id="rId36"/>
    <p:sldId id="293" r:id="rId37"/>
    <p:sldId id="289" r:id="rId38"/>
    <p:sldId id="290"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00" autoAdjust="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676CE-FC98-40E4-B65B-0D23C2035C90}" type="datetimeFigureOut">
              <a:rPr lang="en-GB" smtClean="0"/>
              <a:t>18/08/2020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D6A84-813E-4045-B711-3849A7E53B02}" type="slidenum">
              <a:rPr lang="en-GB" smtClean="0"/>
              <a:t>‹#›</a:t>
            </a:fld>
            <a:endParaRPr lang="en-GB"/>
          </a:p>
        </p:txBody>
      </p:sp>
    </p:spTree>
    <p:extLst>
      <p:ext uri="{BB962C8B-B14F-4D97-AF65-F5344CB8AC3E}">
        <p14:creationId xmlns:p14="http://schemas.microsoft.com/office/powerpoint/2010/main" val="2019090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   &lt;head&gt;</a:t>
            </a:r>
          </a:p>
          <a:p>
            <a:r>
              <a:rPr lang="en-GB" dirty="0"/>
              <a:t>      &lt;style type = "text/</a:t>
            </a:r>
            <a:r>
              <a:rPr lang="en-GB" dirty="0" err="1"/>
              <a:t>css</a:t>
            </a:r>
            <a:r>
              <a:rPr lang="en-GB" dirty="0"/>
              <a:t>" media = "all"&gt;</a:t>
            </a:r>
          </a:p>
          <a:p>
            <a:r>
              <a:rPr lang="en-GB" dirty="0"/>
              <a:t>         body {</a:t>
            </a:r>
          </a:p>
          <a:p>
            <a:r>
              <a:rPr lang="en-GB" dirty="0"/>
              <a:t>            background-</a:t>
            </a:r>
            <a:r>
              <a:rPr lang="en-GB" dirty="0" err="1"/>
              <a:t>color</a:t>
            </a:r>
            <a:r>
              <a:rPr lang="en-GB" dirty="0"/>
              <a:t>: linen;</a:t>
            </a:r>
          </a:p>
          <a:p>
            <a:r>
              <a:rPr lang="en-GB" dirty="0"/>
              <a:t>         }</a:t>
            </a:r>
          </a:p>
          <a:p>
            <a:r>
              <a:rPr lang="en-GB" dirty="0"/>
              <a:t>         h1 {</a:t>
            </a:r>
          </a:p>
          <a:p>
            <a:r>
              <a:rPr lang="en-GB" dirty="0"/>
              <a:t>            </a:t>
            </a:r>
            <a:r>
              <a:rPr lang="en-GB" dirty="0" err="1"/>
              <a:t>color</a:t>
            </a:r>
            <a:r>
              <a:rPr lang="en-GB" dirty="0"/>
              <a:t>: maroon;</a:t>
            </a:r>
          </a:p>
          <a:p>
            <a:r>
              <a:rPr lang="en-GB" dirty="0"/>
              <a:t>            margin-left: 40px;</a:t>
            </a:r>
          </a:p>
          <a:p>
            <a:r>
              <a:rPr lang="en-GB" dirty="0"/>
              <a:t>         }</a:t>
            </a:r>
          </a:p>
          <a:p>
            <a:r>
              <a:rPr lang="en-GB" dirty="0"/>
              <a:t>      &lt;/style&gt;</a:t>
            </a:r>
          </a:p>
          <a:p>
            <a:r>
              <a:rPr lang="en-GB" dirty="0"/>
              <a:t>   &lt;/head&gt;   </a:t>
            </a:r>
          </a:p>
          <a:p>
            <a:r>
              <a:rPr lang="en-GB" dirty="0"/>
              <a:t>   &lt;body&gt;</a:t>
            </a:r>
          </a:p>
          <a:p>
            <a:r>
              <a:rPr lang="en-GB" dirty="0"/>
              <a:t>      &lt;h1&gt;This is a heading&lt;/h1&gt;</a:t>
            </a:r>
          </a:p>
          <a:p>
            <a:r>
              <a:rPr lang="en-GB" dirty="0"/>
              <a:t>      &lt;p&gt;This is a paragraph.&lt;/p&gt;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11</a:t>
            </a:fld>
            <a:endParaRPr lang="en-GB"/>
          </a:p>
        </p:txBody>
      </p:sp>
    </p:spTree>
    <p:extLst>
      <p:ext uri="{BB962C8B-B14F-4D97-AF65-F5344CB8AC3E}">
        <p14:creationId xmlns:p14="http://schemas.microsoft.com/office/powerpoint/2010/main" val="2505239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&lt;/head&gt;</a:t>
            </a:r>
          </a:p>
          <a:p>
            <a:r>
              <a:rPr lang="en-GB" dirty="0"/>
              <a:t>   </a:t>
            </a:r>
          </a:p>
          <a:p>
            <a:r>
              <a:rPr lang="en-GB" dirty="0"/>
              <a:t>   &lt;body&gt;</a:t>
            </a:r>
          </a:p>
          <a:p>
            <a:r>
              <a:rPr lang="en-GB" dirty="0"/>
              <a:t>      &lt;p&gt;Move the mouse over the words to see the cursor change:&lt;/p&gt;</a:t>
            </a:r>
          </a:p>
          <a:p>
            <a:r>
              <a:rPr lang="en-GB" dirty="0"/>
              <a:t>      </a:t>
            </a:r>
          </a:p>
          <a:p>
            <a:r>
              <a:rPr lang="en-GB" dirty="0"/>
              <a:t>      &lt;div style = "</a:t>
            </a:r>
            <a:r>
              <a:rPr lang="en-GB" dirty="0" err="1"/>
              <a:t>cursor:auto</a:t>
            </a:r>
            <a:r>
              <a:rPr lang="en-GB" dirty="0"/>
              <a:t>"&gt;Auto&lt;/div&gt;</a:t>
            </a:r>
          </a:p>
          <a:p>
            <a:r>
              <a:rPr lang="en-GB" dirty="0"/>
              <a:t>      &lt;div style = "</a:t>
            </a:r>
            <a:r>
              <a:rPr lang="en-GB" dirty="0" err="1"/>
              <a:t>cursor:crosshair</a:t>
            </a:r>
            <a:r>
              <a:rPr lang="en-GB" dirty="0"/>
              <a:t>"&gt;Crosshair&lt;/div&gt;</a:t>
            </a:r>
          </a:p>
          <a:p>
            <a:r>
              <a:rPr lang="en-GB" dirty="0"/>
              <a:t>      &lt;div style = "</a:t>
            </a:r>
            <a:r>
              <a:rPr lang="en-GB" dirty="0" err="1"/>
              <a:t>cursor:default</a:t>
            </a:r>
            <a:r>
              <a:rPr lang="en-GB" dirty="0"/>
              <a:t>"&gt;Default&lt;/div&gt;</a:t>
            </a:r>
          </a:p>
          <a:p>
            <a:r>
              <a:rPr lang="en-GB" dirty="0"/>
              <a:t>      </a:t>
            </a:r>
          </a:p>
          <a:p>
            <a:r>
              <a:rPr lang="en-GB" dirty="0"/>
              <a:t>      &lt;div style = "</a:t>
            </a:r>
            <a:r>
              <a:rPr lang="en-GB" dirty="0" err="1"/>
              <a:t>cursor:pointer</a:t>
            </a:r>
            <a:r>
              <a:rPr lang="en-GB" dirty="0"/>
              <a:t>"&gt;Pointer&lt;/div&gt;</a:t>
            </a:r>
          </a:p>
          <a:p>
            <a:r>
              <a:rPr lang="en-GB" dirty="0"/>
              <a:t>      &lt;div style = "</a:t>
            </a:r>
            <a:r>
              <a:rPr lang="en-GB" dirty="0" err="1"/>
              <a:t>cursor:move</a:t>
            </a:r>
            <a:r>
              <a:rPr lang="en-GB" dirty="0"/>
              <a:t>"&gt;Move&lt;/div&gt;</a:t>
            </a:r>
          </a:p>
          <a:p>
            <a:r>
              <a:rPr lang="en-GB" dirty="0"/>
              <a:t>      &lt;div style = "</a:t>
            </a:r>
            <a:r>
              <a:rPr lang="en-GB" dirty="0" err="1"/>
              <a:t>cursor:e-resize</a:t>
            </a:r>
            <a:r>
              <a:rPr lang="en-GB" dirty="0"/>
              <a:t>"&gt;e-resize&lt;/div&gt;</a:t>
            </a:r>
          </a:p>
          <a:p>
            <a:r>
              <a:rPr lang="en-GB" dirty="0"/>
              <a:t>      &lt;div style = "</a:t>
            </a:r>
            <a:r>
              <a:rPr lang="en-GB" dirty="0" err="1"/>
              <a:t>cursor:ne-resize</a:t>
            </a:r>
            <a:r>
              <a:rPr lang="en-GB" dirty="0"/>
              <a:t>"&gt;ne-resize&lt;/div&gt;</a:t>
            </a:r>
          </a:p>
          <a:p>
            <a:r>
              <a:rPr lang="en-GB" dirty="0"/>
              <a:t>      &lt;div style = "</a:t>
            </a:r>
            <a:r>
              <a:rPr lang="en-GB" dirty="0" err="1"/>
              <a:t>cursor:nw-resize</a:t>
            </a:r>
            <a:r>
              <a:rPr lang="en-GB" dirty="0"/>
              <a:t>"&gt;</a:t>
            </a:r>
            <a:r>
              <a:rPr lang="en-GB" dirty="0" err="1"/>
              <a:t>nw</a:t>
            </a:r>
            <a:r>
              <a:rPr lang="en-GB" dirty="0"/>
              <a:t>-resize&lt;/div&gt;</a:t>
            </a:r>
          </a:p>
          <a:p>
            <a:r>
              <a:rPr lang="en-GB" dirty="0"/>
              <a:t>      </a:t>
            </a:r>
          </a:p>
          <a:p>
            <a:r>
              <a:rPr lang="en-GB" dirty="0"/>
              <a:t>      &lt;div style = "</a:t>
            </a:r>
            <a:r>
              <a:rPr lang="en-GB" dirty="0" err="1"/>
              <a:t>cursor:n-resize</a:t>
            </a:r>
            <a:r>
              <a:rPr lang="en-GB" dirty="0"/>
              <a:t>"&gt;n-resize&lt;/div&gt;</a:t>
            </a:r>
          </a:p>
          <a:p>
            <a:r>
              <a:rPr lang="en-GB" dirty="0"/>
              <a:t>      &lt;div style = "</a:t>
            </a:r>
            <a:r>
              <a:rPr lang="en-GB" dirty="0" err="1"/>
              <a:t>cursor:se-resize</a:t>
            </a:r>
            <a:r>
              <a:rPr lang="en-GB" dirty="0"/>
              <a:t>"&gt;se-resize&lt;/div&gt;</a:t>
            </a:r>
          </a:p>
          <a:p>
            <a:r>
              <a:rPr lang="en-GB" dirty="0"/>
              <a:t>      &lt;div style = "</a:t>
            </a:r>
            <a:r>
              <a:rPr lang="en-GB" dirty="0" err="1"/>
              <a:t>cursor:sw-resize</a:t>
            </a:r>
            <a:r>
              <a:rPr lang="en-GB" dirty="0"/>
              <a:t>"&gt;</a:t>
            </a:r>
            <a:r>
              <a:rPr lang="en-GB" dirty="0" err="1"/>
              <a:t>sw</a:t>
            </a:r>
            <a:r>
              <a:rPr lang="en-GB" dirty="0"/>
              <a:t>-resize&lt;/div&gt;</a:t>
            </a:r>
          </a:p>
          <a:p>
            <a:r>
              <a:rPr lang="en-GB" dirty="0"/>
              <a:t>      &lt;div style = "</a:t>
            </a:r>
            <a:r>
              <a:rPr lang="en-GB" dirty="0" err="1"/>
              <a:t>cursor:s-resize</a:t>
            </a:r>
            <a:r>
              <a:rPr lang="en-GB" dirty="0"/>
              <a:t>"&gt;s-resize&lt;/div&gt;</a:t>
            </a:r>
          </a:p>
          <a:p>
            <a:r>
              <a:rPr lang="en-GB" dirty="0"/>
              <a:t>      &lt;div style = "</a:t>
            </a:r>
            <a:r>
              <a:rPr lang="en-GB" dirty="0" err="1"/>
              <a:t>cursor:w-resize</a:t>
            </a:r>
            <a:r>
              <a:rPr lang="en-GB" dirty="0"/>
              <a:t>"&gt;w-resize&lt;/div&gt;</a:t>
            </a:r>
          </a:p>
          <a:p>
            <a:r>
              <a:rPr lang="en-GB" dirty="0"/>
              <a:t>      </a:t>
            </a:r>
          </a:p>
          <a:p>
            <a:r>
              <a:rPr lang="en-GB" dirty="0"/>
              <a:t>      &lt;div style = "</a:t>
            </a:r>
            <a:r>
              <a:rPr lang="en-GB" dirty="0" err="1"/>
              <a:t>cursor:text</a:t>
            </a:r>
            <a:r>
              <a:rPr lang="en-GB" dirty="0"/>
              <a:t>"&gt;text&lt;/div&gt;</a:t>
            </a:r>
          </a:p>
          <a:p>
            <a:r>
              <a:rPr lang="en-GB" dirty="0"/>
              <a:t>      &lt;div style = "</a:t>
            </a:r>
            <a:r>
              <a:rPr lang="en-GB" dirty="0" err="1"/>
              <a:t>cursor:wait</a:t>
            </a:r>
            <a:r>
              <a:rPr lang="en-GB" dirty="0"/>
              <a:t>"&gt;wait&lt;/div&gt;</a:t>
            </a:r>
          </a:p>
          <a:p>
            <a:r>
              <a:rPr lang="en-GB" dirty="0"/>
              <a:t>      &lt;div style = "</a:t>
            </a:r>
            <a:r>
              <a:rPr lang="en-GB" dirty="0" err="1"/>
              <a:t>cursor:help</a:t>
            </a:r>
            <a:r>
              <a:rPr lang="en-GB" dirty="0"/>
              <a:t>"&gt;help&lt;/div&gt;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32</a:t>
            </a:fld>
            <a:endParaRPr lang="en-GB"/>
          </a:p>
        </p:txBody>
      </p:sp>
    </p:spTree>
    <p:extLst>
      <p:ext uri="{BB962C8B-B14F-4D97-AF65-F5344CB8AC3E}">
        <p14:creationId xmlns:p14="http://schemas.microsoft.com/office/powerpoint/2010/main" val="499005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#rcorners1 {</a:t>
            </a:r>
          </a:p>
          <a:p>
            <a:r>
              <a:rPr lang="en-GB" dirty="0"/>
              <a:t>  border-radius: 25px;</a:t>
            </a:r>
          </a:p>
          <a:p>
            <a:r>
              <a:rPr lang="en-GB" dirty="0"/>
              <a:t>  background: #73AD21;</a:t>
            </a:r>
          </a:p>
          <a:p>
            <a:r>
              <a:rPr lang="en-GB" dirty="0"/>
              <a:t>  padding: 20px; </a:t>
            </a:r>
          </a:p>
          <a:p>
            <a:r>
              <a:rPr lang="en-GB" dirty="0"/>
              <a:t>  width: 200px;</a:t>
            </a:r>
          </a:p>
          <a:p>
            <a:r>
              <a:rPr lang="en-GB" dirty="0"/>
              <a:t>  height: 150px;  </a:t>
            </a:r>
          </a:p>
          <a:p>
            <a:r>
              <a:rPr lang="en-GB" dirty="0"/>
              <a:t>}</a:t>
            </a:r>
          </a:p>
          <a:p>
            <a:endParaRPr lang="en-GB" dirty="0"/>
          </a:p>
          <a:p>
            <a:r>
              <a:rPr lang="en-GB" dirty="0"/>
              <a:t>#rcorners2 {</a:t>
            </a:r>
          </a:p>
          <a:p>
            <a:r>
              <a:rPr lang="en-GB" dirty="0"/>
              <a:t>  border-radius: 25px;</a:t>
            </a:r>
          </a:p>
          <a:p>
            <a:r>
              <a:rPr lang="en-GB" dirty="0"/>
              <a:t>  border: 2px solid #73AD21;</a:t>
            </a:r>
          </a:p>
          <a:p>
            <a:r>
              <a:rPr lang="en-GB" dirty="0"/>
              <a:t>  padding: 20px; </a:t>
            </a:r>
          </a:p>
          <a:p>
            <a:r>
              <a:rPr lang="en-GB" dirty="0"/>
              <a:t>  width: 200px;</a:t>
            </a:r>
          </a:p>
          <a:p>
            <a:r>
              <a:rPr lang="en-GB" dirty="0"/>
              <a:t>  height: 150px;  </a:t>
            </a:r>
          </a:p>
          <a:p>
            <a:r>
              <a:rPr lang="en-GB" dirty="0"/>
              <a:t>}</a:t>
            </a:r>
          </a:p>
          <a:p>
            <a:endParaRPr lang="en-GB" dirty="0"/>
          </a:p>
          <a:p>
            <a:r>
              <a:rPr lang="en-GB" dirty="0"/>
              <a:t>#rcorners3 {</a:t>
            </a:r>
          </a:p>
          <a:p>
            <a:r>
              <a:rPr lang="en-GB" dirty="0"/>
              <a:t>  border-radius: 25px;</a:t>
            </a:r>
          </a:p>
          <a:p>
            <a:r>
              <a:rPr lang="en-GB" dirty="0"/>
              <a:t>  background: </a:t>
            </a:r>
            <a:r>
              <a:rPr lang="en-GB" dirty="0" err="1"/>
              <a:t>url</a:t>
            </a:r>
            <a:r>
              <a:rPr lang="en-GB" dirty="0"/>
              <a:t>(paper.gif);</a:t>
            </a:r>
          </a:p>
          <a:p>
            <a:r>
              <a:rPr lang="en-GB" dirty="0"/>
              <a:t>  background-position: left top;</a:t>
            </a:r>
          </a:p>
          <a:p>
            <a:r>
              <a:rPr lang="en-GB" dirty="0"/>
              <a:t>  background-repeat: repeat;</a:t>
            </a:r>
          </a:p>
          <a:p>
            <a:r>
              <a:rPr lang="en-GB" dirty="0"/>
              <a:t>  padding: 20px; </a:t>
            </a:r>
          </a:p>
          <a:p>
            <a:r>
              <a:rPr lang="en-GB" dirty="0"/>
              <a:t>  width: 200px;</a:t>
            </a:r>
          </a:p>
          <a:p>
            <a:r>
              <a:rPr lang="en-GB" dirty="0"/>
              <a:t>  height: 150px;  </a:t>
            </a:r>
          </a:p>
          <a:p>
            <a:r>
              <a:rPr lang="en-GB" dirty="0"/>
              <a:t>}</a:t>
            </a:r>
          </a:p>
          <a:p>
            <a:r>
              <a:rPr lang="en-GB" dirty="0"/>
              <a:t>&lt;/style&gt;</a:t>
            </a:r>
          </a:p>
          <a:p>
            <a:r>
              <a:rPr lang="en-GB" dirty="0"/>
              <a:t>&lt;/head&gt;</a:t>
            </a:r>
          </a:p>
          <a:p>
            <a:r>
              <a:rPr lang="en-GB" dirty="0"/>
              <a:t>&lt;body&gt;</a:t>
            </a:r>
          </a:p>
          <a:p>
            <a:endParaRPr lang="en-GB" dirty="0"/>
          </a:p>
          <a:p>
            <a:r>
              <a:rPr lang="en-GB" dirty="0"/>
              <a:t>&lt;h1&gt;The border-radius Property&lt;/h1&gt;</a:t>
            </a:r>
          </a:p>
          <a:p>
            <a:endParaRPr lang="en-GB" dirty="0"/>
          </a:p>
          <a:p>
            <a:r>
              <a:rPr lang="en-GB" dirty="0"/>
              <a:t>&lt;p&gt;Rounded corners for an element with a specified background </a:t>
            </a:r>
            <a:r>
              <a:rPr lang="en-GB" dirty="0" err="1"/>
              <a:t>color</a:t>
            </a:r>
            <a:r>
              <a:rPr lang="en-GB" dirty="0"/>
              <a:t>:&lt;/p&gt;</a:t>
            </a:r>
          </a:p>
          <a:p>
            <a:r>
              <a:rPr lang="en-GB" dirty="0"/>
              <a:t>&lt;p id="rcorners1"&gt;Rounded corners!&lt;/p&gt;</a:t>
            </a:r>
          </a:p>
          <a:p>
            <a:r>
              <a:rPr lang="en-GB" dirty="0"/>
              <a:t>&lt;p&gt;Rounded corners for an element with a border:&lt;/p&gt;</a:t>
            </a:r>
          </a:p>
          <a:p>
            <a:r>
              <a:rPr lang="en-GB" dirty="0"/>
              <a:t>&lt;p id="rcorners2"&gt;Rounded corners!&lt;/p&gt;</a:t>
            </a:r>
          </a:p>
          <a:p>
            <a:r>
              <a:rPr lang="en-GB" dirty="0"/>
              <a:t>&lt;p&gt;Rounded corners for an element with a background image:&lt;/p&gt;</a:t>
            </a:r>
          </a:p>
          <a:p>
            <a:r>
              <a:rPr lang="en-GB" dirty="0"/>
              <a:t>&lt;p id="rcorners3"&gt;Rounded corners!&lt;/p&gt;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33</a:t>
            </a:fld>
            <a:endParaRPr lang="en-GB"/>
          </a:p>
        </p:txBody>
      </p:sp>
    </p:spTree>
    <p:extLst>
      <p:ext uri="{BB962C8B-B14F-4D97-AF65-F5344CB8AC3E}">
        <p14:creationId xmlns:p14="http://schemas.microsoft.com/office/powerpoint/2010/main" val="2401145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r>
              <a:rPr lang="en-IN" dirty="0"/>
              <a:t>&lt;head&gt;</a:t>
            </a:r>
          </a:p>
          <a:p>
            <a:r>
              <a:rPr lang="en-IN" dirty="0"/>
              <a:t>&lt;style&gt;</a:t>
            </a:r>
          </a:p>
          <a:p>
            <a:r>
              <a:rPr lang="en-IN" dirty="0"/>
              <a:t>#grad1 {</a:t>
            </a:r>
          </a:p>
          <a:p>
            <a:r>
              <a:rPr lang="en-IN" dirty="0"/>
              <a:t>  height: 200px;</a:t>
            </a:r>
          </a:p>
          <a:p>
            <a:r>
              <a:rPr lang="en-IN" dirty="0"/>
              <a:t>  background-</a:t>
            </a:r>
            <a:r>
              <a:rPr lang="en-IN" dirty="0" err="1"/>
              <a:t>color</a:t>
            </a:r>
            <a:r>
              <a:rPr lang="en-IN" dirty="0"/>
              <a:t>: red; /* For browsers that do not support gradients */</a:t>
            </a:r>
          </a:p>
          <a:p>
            <a:r>
              <a:rPr lang="en-IN" dirty="0"/>
              <a:t>  background-image: linear-gradient(red, yellow); /* Standard syntax (must be last) */</a:t>
            </a:r>
          </a:p>
          <a:p>
            <a:r>
              <a:rPr lang="en-IN" dirty="0"/>
              <a:t>}</a:t>
            </a:r>
          </a:p>
          <a:p>
            <a:r>
              <a:rPr lang="en-IN" dirty="0"/>
              <a:t>&lt;/style&gt;</a:t>
            </a:r>
          </a:p>
          <a:p>
            <a:r>
              <a:rPr lang="en-IN" dirty="0"/>
              <a:t>&lt;/head&gt;</a:t>
            </a:r>
          </a:p>
          <a:p>
            <a:r>
              <a:rPr lang="en-IN" dirty="0"/>
              <a:t>&lt;body&gt;</a:t>
            </a:r>
          </a:p>
          <a:p>
            <a:endParaRPr lang="en-IN" dirty="0"/>
          </a:p>
          <a:p>
            <a:r>
              <a:rPr lang="en-IN" dirty="0"/>
              <a:t>&lt;h1&gt;Linear Gradient - Top to Bottom&lt;/h1&gt;</a:t>
            </a:r>
          </a:p>
          <a:p>
            <a:r>
              <a:rPr lang="en-IN" dirty="0"/>
              <a:t>&lt;p&gt;This linear gradient starts at the top. It starts red, transitioning to yellow:&lt;/p&gt;</a:t>
            </a:r>
          </a:p>
          <a:p>
            <a:endParaRPr lang="en-IN" dirty="0"/>
          </a:p>
          <a:p>
            <a:r>
              <a:rPr lang="en-IN" dirty="0"/>
              <a:t>&lt;div id="grad1"&gt;&lt;/div&gt;</a:t>
            </a:r>
          </a:p>
          <a:p>
            <a:endParaRPr lang="en-IN" dirty="0"/>
          </a:p>
          <a:p>
            <a:r>
              <a:rPr lang="en-IN" dirty="0"/>
              <a:t>&lt;p&gt;&lt;strong&gt;Note:&lt;/strong&gt; Internet Explorer 9 and earlier versions do not support gradients.&lt;/p&gt;</a:t>
            </a:r>
          </a:p>
          <a:p>
            <a:endParaRPr lang="en-IN" dirty="0"/>
          </a:p>
          <a:p>
            <a:r>
              <a:rPr lang="en-IN" dirty="0"/>
              <a:t>&lt;/body&gt;</a:t>
            </a:r>
          </a:p>
          <a:p>
            <a:r>
              <a:rPr lang="en-IN"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35</a:t>
            </a:fld>
            <a:endParaRPr lang="en-GB"/>
          </a:p>
        </p:txBody>
      </p:sp>
    </p:spTree>
    <p:extLst>
      <p:ext uri="{BB962C8B-B14F-4D97-AF65-F5344CB8AC3E}">
        <p14:creationId xmlns:p14="http://schemas.microsoft.com/office/powerpoint/2010/main" val="1010648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a:t>#grad1 {</a:t>
            </a:r>
          </a:p>
          <a:p>
            <a:r>
              <a:rPr lang="en-GB" dirty="0"/>
              <a:t>  height: 150px;</a:t>
            </a:r>
          </a:p>
          <a:p>
            <a:r>
              <a:rPr lang="en-GB" dirty="0"/>
              <a:t>  width: 200px;</a:t>
            </a:r>
          </a:p>
          <a:p>
            <a:r>
              <a:rPr lang="en-GB" dirty="0"/>
              <a:t>  background-</a:t>
            </a:r>
            <a:r>
              <a:rPr lang="en-GB" dirty="0" err="1"/>
              <a:t>color</a:t>
            </a:r>
            <a:r>
              <a:rPr lang="en-GB" dirty="0"/>
              <a:t>: red; /* For browsers that do not support gradients */</a:t>
            </a:r>
          </a:p>
          <a:p>
            <a:r>
              <a:rPr lang="en-GB" dirty="0"/>
              <a:t>  background-image: radial-gradient(red, yellow, green); /* Standard syntax (must be last) */</a:t>
            </a:r>
          </a:p>
          <a:p>
            <a:r>
              <a:rPr lang="en-GB" dirty="0"/>
              <a:t>}</a:t>
            </a:r>
          </a:p>
          <a:p>
            <a:r>
              <a:rPr lang="en-GB" dirty="0"/>
              <a:t>&lt;/style&gt;</a:t>
            </a:r>
          </a:p>
          <a:p>
            <a:r>
              <a:rPr lang="en-GB" dirty="0"/>
              <a:t>&lt;/head&gt;</a:t>
            </a:r>
          </a:p>
          <a:p>
            <a:r>
              <a:rPr lang="en-GB" dirty="0"/>
              <a:t>&lt;body&gt;</a:t>
            </a:r>
          </a:p>
          <a:p>
            <a:endParaRPr lang="en-GB" dirty="0"/>
          </a:p>
          <a:p>
            <a:r>
              <a:rPr lang="en-GB" dirty="0"/>
              <a:t>&lt;h1&gt;Radial Gradient - Evenly Spaced </a:t>
            </a:r>
            <a:r>
              <a:rPr lang="en-GB" dirty="0" err="1"/>
              <a:t>Color</a:t>
            </a:r>
            <a:r>
              <a:rPr lang="en-GB" dirty="0"/>
              <a:t> Stops&lt;/h1&gt;</a:t>
            </a:r>
          </a:p>
          <a:p>
            <a:endParaRPr lang="en-GB" dirty="0"/>
          </a:p>
          <a:p>
            <a:r>
              <a:rPr lang="en-GB" dirty="0"/>
              <a:t>&lt;div id="grad1"&gt;&lt;/div&gt;</a:t>
            </a:r>
          </a:p>
          <a:p>
            <a:endParaRPr lang="en-GB" dirty="0"/>
          </a:p>
          <a:p>
            <a:r>
              <a:rPr lang="en-GB" dirty="0"/>
              <a:t>&lt;p&gt;&lt;strong&gt;Note:&lt;/strong&gt; Internet Explorer 9 and earlier versions do not support gradients.&lt;/p&gt;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36</a:t>
            </a:fld>
            <a:endParaRPr lang="en-GB"/>
          </a:p>
        </p:txBody>
      </p:sp>
    </p:spTree>
    <p:extLst>
      <p:ext uri="{BB962C8B-B14F-4D97-AF65-F5344CB8AC3E}">
        <p14:creationId xmlns:p14="http://schemas.microsoft.com/office/powerpoint/2010/main" val="151492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p.test1 {</a:t>
            </a:r>
          </a:p>
          <a:p>
            <a:r>
              <a:rPr lang="en-GB" dirty="0"/>
              <a:t>  white-space: </a:t>
            </a:r>
            <a:r>
              <a:rPr lang="en-GB" dirty="0" err="1"/>
              <a:t>nowrap</a:t>
            </a:r>
            <a:r>
              <a:rPr lang="en-GB" dirty="0"/>
              <a:t>; </a:t>
            </a:r>
          </a:p>
          <a:p>
            <a:r>
              <a:rPr lang="en-GB" dirty="0"/>
              <a:t>  width: 200px; </a:t>
            </a:r>
          </a:p>
          <a:p>
            <a:r>
              <a:rPr lang="en-GB" dirty="0"/>
              <a:t>  border: 1px solid #000000;</a:t>
            </a:r>
          </a:p>
          <a:p>
            <a:r>
              <a:rPr lang="en-GB" dirty="0"/>
              <a:t>  overflow: hidden;</a:t>
            </a:r>
          </a:p>
          <a:p>
            <a:r>
              <a:rPr lang="en-GB" dirty="0"/>
              <a:t>  text-overflow: clip;</a:t>
            </a:r>
          </a:p>
          <a:p>
            <a:r>
              <a:rPr lang="en-GB" dirty="0"/>
              <a:t>}</a:t>
            </a:r>
          </a:p>
          <a:p>
            <a:endParaRPr lang="en-GB" dirty="0"/>
          </a:p>
          <a:p>
            <a:r>
              <a:rPr lang="en-GB" dirty="0"/>
              <a:t>p.test2 {</a:t>
            </a:r>
          </a:p>
          <a:p>
            <a:r>
              <a:rPr lang="en-GB" dirty="0"/>
              <a:t>  white-space: </a:t>
            </a:r>
            <a:r>
              <a:rPr lang="en-GB" dirty="0" err="1"/>
              <a:t>nowrap</a:t>
            </a:r>
            <a:r>
              <a:rPr lang="en-GB" dirty="0"/>
              <a:t>; </a:t>
            </a:r>
          </a:p>
          <a:p>
            <a:r>
              <a:rPr lang="en-GB" dirty="0"/>
              <a:t>  width: 200px; </a:t>
            </a:r>
          </a:p>
          <a:p>
            <a:r>
              <a:rPr lang="en-GB" dirty="0"/>
              <a:t>  border: 1px solid #000000;</a:t>
            </a:r>
          </a:p>
          <a:p>
            <a:r>
              <a:rPr lang="en-GB" dirty="0"/>
              <a:t>  overflow: hidden;</a:t>
            </a:r>
          </a:p>
          <a:p>
            <a:r>
              <a:rPr lang="en-GB" dirty="0"/>
              <a:t>  text-overflow: ellipsis;</a:t>
            </a:r>
          </a:p>
          <a:p>
            <a:r>
              <a:rPr lang="en-GB" dirty="0"/>
              <a:t>}</a:t>
            </a:r>
          </a:p>
          <a:p>
            <a:r>
              <a:rPr lang="en-GB" dirty="0"/>
              <a:t>&lt;/style&gt;</a:t>
            </a:r>
          </a:p>
          <a:p>
            <a:r>
              <a:rPr lang="en-GB" dirty="0"/>
              <a:t>&lt;/head&gt;</a:t>
            </a:r>
          </a:p>
          <a:p>
            <a:r>
              <a:rPr lang="en-GB" dirty="0"/>
              <a:t>&lt;body&gt;</a:t>
            </a:r>
          </a:p>
          <a:p>
            <a:endParaRPr lang="en-GB" dirty="0"/>
          </a:p>
          <a:p>
            <a:r>
              <a:rPr lang="en-GB" dirty="0"/>
              <a:t>&lt;h1&gt;The text-overflow Property&lt;/h1&gt;</a:t>
            </a:r>
          </a:p>
          <a:p>
            <a:r>
              <a:rPr lang="en-GB" dirty="0"/>
              <a:t>&lt;p&gt;The following two paragraphs contains a long text that will not fit in the box.&lt;/p&gt;</a:t>
            </a:r>
          </a:p>
          <a:p>
            <a:endParaRPr lang="en-GB" dirty="0"/>
          </a:p>
          <a:p>
            <a:r>
              <a:rPr lang="en-GB" dirty="0"/>
              <a:t>&lt;h2&gt;text-overflow: clip:&lt;/h2&gt;</a:t>
            </a:r>
          </a:p>
          <a:p>
            <a:r>
              <a:rPr lang="en-GB" dirty="0"/>
              <a:t>&lt;p class="test1"&gt;This is some long text that will not fit in the box&lt;/p&gt;</a:t>
            </a:r>
          </a:p>
          <a:p>
            <a:endParaRPr lang="en-GB" dirty="0"/>
          </a:p>
          <a:p>
            <a:r>
              <a:rPr lang="en-GB" dirty="0"/>
              <a:t>&lt;h2&gt;text-overflow: ellipsis:&lt;/h2&gt;</a:t>
            </a:r>
          </a:p>
          <a:p>
            <a:r>
              <a:rPr lang="en-GB" dirty="0"/>
              <a:t>&lt;p class="test2"&gt;This is some long text that will not fit in the box&lt;/p&gt;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37</a:t>
            </a:fld>
            <a:endParaRPr lang="en-GB"/>
          </a:p>
        </p:txBody>
      </p:sp>
    </p:spTree>
    <p:extLst>
      <p:ext uri="{BB962C8B-B14F-4D97-AF65-F5344CB8AC3E}">
        <p14:creationId xmlns:p14="http://schemas.microsoft.com/office/powerpoint/2010/main" val="16770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err="1"/>
              <a:t>p.test</a:t>
            </a:r>
            <a:r>
              <a:rPr lang="en-GB" dirty="0"/>
              <a:t> {</a:t>
            </a:r>
          </a:p>
          <a:p>
            <a:r>
              <a:rPr lang="en-GB" dirty="0"/>
              <a:t>  width: 11em; </a:t>
            </a:r>
          </a:p>
          <a:p>
            <a:r>
              <a:rPr lang="en-GB" dirty="0"/>
              <a:t>  border: 1px solid #000000;</a:t>
            </a:r>
          </a:p>
          <a:p>
            <a:r>
              <a:rPr lang="en-GB" dirty="0"/>
              <a:t>  word-wrap: break-word;</a:t>
            </a:r>
          </a:p>
          <a:p>
            <a:r>
              <a:rPr lang="en-GB" dirty="0"/>
              <a:t>}</a:t>
            </a:r>
          </a:p>
          <a:p>
            <a:r>
              <a:rPr lang="en-GB" dirty="0"/>
              <a:t>&lt;/style&gt;</a:t>
            </a:r>
          </a:p>
          <a:p>
            <a:r>
              <a:rPr lang="en-GB" dirty="0"/>
              <a:t>&lt;/head&gt;</a:t>
            </a:r>
          </a:p>
          <a:p>
            <a:r>
              <a:rPr lang="en-GB" dirty="0"/>
              <a:t>&lt;body&gt;</a:t>
            </a:r>
          </a:p>
          <a:p>
            <a:endParaRPr lang="en-GB" dirty="0"/>
          </a:p>
          <a:p>
            <a:r>
              <a:rPr lang="en-GB" dirty="0"/>
              <a:t>&lt;h1&gt;The word-wrap Property&lt;/h1&gt;</a:t>
            </a:r>
          </a:p>
          <a:p>
            <a:endParaRPr lang="en-GB" dirty="0"/>
          </a:p>
          <a:p>
            <a:r>
              <a:rPr lang="en-GB" dirty="0"/>
              <a:t>&lt;p class="test"&gt; This paragraph contains a very long word: </a:t>
            </a:r>
            <a:r>
              <a:rPr lang="en-GB" dirty="0" err="1"/>
              <a:t>thisisaveryveryveryveryveryverylongword</a:t>
            </a:r>
            <a:r>
              <a:rPr lang="en-GB" dirty="0"/>
              <a:t>. The long word will break and wrap to the next line.&lt;/p&gt;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38</a:t>
            </a:fld>
            <a:endParaRPr lang="en-GB"/>
          </a:p>
        </p:txBody>
      </p:sp>
    </p:spTree>
    <p:extLst>
      <p:ext uri="{BB962C8B-B14F-4D97-AF65-F5344CB8AC3E}">
        <p14:creationId xmlns:p14="http://schemas.microsoft.com/office/powerpoint/2010/main" val="168832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a:t>h1 {</a:t>
            </a:r>
          </a:p>
          <a:p>
            <a:r>
              <a:rPr lang="en-GB" dirty="0"/>
              <a:t>  text-shadow: 2px </a:t>
            </a:r>
            <a:r>
              <a:rPr lang="en-GB" dirty="0" err="1"/>
              <a:t>2px</a:t>
            </a:r>
            <a:r>
              <a:rPr lang="en-GB" dirty="0"/>
              <a:t>;</a:t>
            </a:r>
          </a:p>
          <a:p>
            <a:r>
              <a:rPr lang="en-GB" dirty="0"/>
              <a:t>}</a:t>
            </a:r>
          </a:p>
          <a:p>
            <a:r>
              <a:rPr lang="en-GB" dirty="0"/>
              <a:t>&lt;/style&gt;</a:t>
            </a:r>
          </a:p>
          <a:p>
            <a:r>
              <a:rPr lang="en-GB" dirty="0"/>
              <a:t>&lt;/head&gt;</a:t>
            </a:r>
          </a:p>
          <a:p>
            <a:r>
              <a:rPr lang="en-GB" dirty="0"/>
              <a:t>&lt;body&gt;</a:t>
            </a:r>
          </a:p>
          <a:p>
            <a:endParaRPr lang="en-GB" dirty="0"/>
          </a:p>
          <a:p>
            <a:r>
              <a:rPr lang="en-GB" dirty="0"/>
              <a:t>&lt;h1&gt;Text-shadow effect!&lt;/h1&gt;</a:t>
            </a:r>
          </a:p>
          <a:p>
            <a:endParaRPr lang="en-GB" dirty="0"/>
          </a:p>
          <a:p>
            <a:r>
              <a:rPr lang="en-GB" dirty="0"/>
              <a:t>&lt;p&gt;&lt;b&gt;Note:&lt;/b&gt; Internet Explorer 9 and earlier versions, do not support the text-shadow property.&lt;/p&gt;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40</a:t>
            </a:fld>
            <a:endParaRPr lang="en-GB"/>
          </a:p>
        </p:txBody>
      </p:sp>
    </p:spTree>
    <p:extLst>
      <p:ext uri="{BB962C8B-B14F-4D97-AF65-F5344CB8AC3E}">
        <p14:creationId xmlns:p14="http://schemas.microsoft.com/office/powerpoint/2010/main" val="902594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a:t>h1 {</a:t>
            </a:r>
          </a:p>
          <a:p>
            <a:r>
              <a:rPr lang="en-GB" dirty="0"/>
              <a:t>  </a:t>
            </a:r>
            <a:r>
              <a:rPr lang="en-GB" dirty="0" err="1"/>
              <a:t>color</a:t>
            </a:r>
            <a:r>
              <a:rPr lang="en-GB" dirty="0"/>
              <a:t>: white;</a:t>
            </a:r>
          </a:p>
          <a:p>
            <a:r>
              <a:rPr lang="en-GB" dirty="0"/>
              <a:t>  text-shadow: 1px </a:t>
            </a:r>
            <a:r>
              <a:rPr lang="en-GB" dirty="0" err="1"/>
              <a:t>1px</a:t>
            </a:r>
            <a:r>
              <a:rPr lang="en-GB" dirty="0"/>
              <a:t> 2px black, 0 0 25px blue, 0 0 5px </a:t>
            </a:r>
            <a:r>
              <a:rPr lang="en-GB" dirty="0" err="1"/>
              <a:t>darkblue</a:t>
            </a:r>
            <a:r>
              <a:rPr lang="en-GB" dirty="0"/>
              <a:t>;</a:t>
            </a:r>
          </a:p>
          <a:p>
            <a:r>
              <a:rPr lang="en-GB" dirty="0"/>
              <a:t>}</a:t>
            </a:r>
          </a:p>
          <a:p>
            <a:r>
              <a:rPr lang="en-GB" dirty="0"/>
              <a:t>&lt;/style&gt;</a:t>
            </a:r>
          </a:p>
          <a:p>
            <a:r>
              <a:rPr lang="en-GB" dirty="0"/>
              <a:t>&lt;/head&gt;</a:t>
            </a:r>
          </a:p>
          <a:p>
            <a:r>
              <a:rPr lang="en-GB" dirty="0"/>
              <a:t>&lt;body&gt;</a:t>
            </a:r>
          </a:p>
          <a:p>
            <a:endParaRPr lang="en-GB" dirty="0"/>
          </a:p>
          <a:p>
            <a:r>
              <a:rPr lang="en-GB" dirty="0"/>
              <a:t>&lt;h1&gt;Text-shadow effect!&lt;/h1&gt;</a:t>
            </a:r>
          </a:p>
          <a:p>
            <a:endParaRPr lang="en-GB" dirty="0"/>
          </a:p>
          <a:p>
            <a:r>
              <a:rPr lang="en-GB" dirty="0"/>
              <a:t>&lt;p&gt;&lt;b&gt;Note:&lt;/b&gt; Internet Explorer 9 and earlier versions, do not support the text-shadow property.&lt;/p&gt;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41</a:t>
            </a:fld>
            <a:endParaRPr lang="en-GB"/>
          </a:p>
        </p:txBody>
      </p:sp>
    </p:spTree>
    <p:extLst>
      <p:ext uri="{BB962C8B-B14F-4D97-AF65-F5344CB8AC3E}">
        <p14:creationId xmlns:p14="http://schemas.microsoft.com/office/powerpoint/2010/main" val="4024276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div {</a:t>
            </a:r>
          </a:p>
          <a:p>
            <a:r>
              <a:rPr lang="en-GB" dirty="0"/>
              <a:t>  width: 300px;</a:t>
            </a:r>
          </a:p>
          <a:p>
            <a:r>
              <a:rPr lang="en-GB" dirty="0"/>
              <a:t>  height: 100px;</a:t>
            </a:r>
          </a:p>
          <a:p>
            <a:r>
              <a:rPr lang="en-GB" dirty="0"/>
              <a:t>  padding: 15px;</a:t>
            </a:r>
          </a:p>
          <a:p>
            <a:r>
              <a:rPr lang="en-GB" dirty="0"/>
              <a:t>  background-</a:t>
            </a:r>
            <a:r>
              <a:rPr lang="en-GB" dirty="0" err="1"/>
              <a:t>color</a:t>
            </a:r>
            <a:r>
              <a:rPr lang="en-GB" dirty="0"/>
              <a:t>: yellow;</a:t>
            </a:r>
          </a:p>
          <a:p>
            <a:r>
              <a:rPr lang="en-GB" dirty="0"/>
              <a:t>  box-shadow: 10px </a:t>
            </a:r>
            <a:r>
              <a:rPr lang="en-GB" dirty="0" err="1"/>
              <a:t>10px</a:t>
            </a:r>
            <a:r>
              <a:rPr lang="en-GB" dirty="0"/>
              <a:t> grey;</a:t>
            </a:r>
          </a:p>
          <a:p>
            <a:r>
              <a:rPr lang="en-GB" dirty="0"/>
              <a:t>}</a:t>
            </a:r>
          </a:p>
          <a:p>
            <a:r>
              <a:rPr lang="en-GB" dirty="0"/>
              <a:t>&lt;/style&gt;</a:t>
            </a:r>
          </a:p>
          <a:p>
            <a:r>
              <a:rPr lang="en-GB" dirty="0"/>
              <a:t>&lt;/head&gt;</a:t>
            </a:r>
          </a:p>
          <a:p>
            <a:r>
              <a:rPr lang="en-GB" dirty="0"/>
              <a:t>&lt;body&gt;</a:t>
            </a:r>
          </a:p>
          <a:p>
            <a:endParaRPr lang="en-GB" dirty="0"/>
          </a:p>
          <a:p>
            <a:r>
              <a:rPr lang="en-GB" dirty="0"/>
              <a:t>&lt;div&gt;This is a div element with a box-shadow&lt;/div&gt;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42</a:t>
            </a:fld>
            <a:endParaRPr lang="en-GB"/>
          </a:p>
        </p:txBody>
      </p:sp>
    </p:spTree>
    <p:extLst>
      <p:ext uri="{BB962C8B-B14F-4D97-AF65-F5344CB8AC3E}">
        <p14:creationId xmlns:p14="http://schemas.microsoft.com/office/powerpoint/2010/main" val="107252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err="1"/>
              <a:t>div.card</a:t>
            </a:r>
            <a:r>
              <a:rPr lang="en-GB" dirty="0"/>
              <a:t> {</a:t>
            </a:r>
          </a:p>
          <a:p>
            <a:r>
              <a:rPr lang="en-GB" dirty="0"/>
              <a:t>  width: 250px;</a:t>
            </a:r>
          </a:p>
          <a:p>
            <a:r>
              <a:rPr lang="en-GB" dirty="0"/>
              <a:t>  box-shadow: 0 4px 8px 0 </a:t>
            </a:r>
            <a:r>
              <a:rPr lang="en-GB" dirty="0" err="1"/>
              <a:t>rgba</a:t>
            </a:r>
            <a:r>
              <a:rPr lang="en-GB" dirty="0"/>
              <a:t>(0, 0, 0, 0.2), 0 6px 20px 0 </a:t>
            </a:r>
            <a:r>
              <a:rPr lang="en-GB" dirty="0" err="1"/>
              <a:t>rgba</a:t>
            </a:r>
            <a:r>
              <a:rPr lang="en-GB" dirty="0"/>
              <a:t>(0, 0, 0, 0.19);</a:t>
            </a:r>
          </a:p>
          <a:p>
            <a:r>
              <a:rPr lang="en-GB" dirty="0"/>
              <a:t>  text-align: </a:t>
            </a:r>
            <a:r>
              <a:rPr lang="en-GB" dirty="0" err="1"/>
              <a:t>center</a:t>
            </a:r>
            <a:r>
              <a:rPr lang="en-GB" dirty="0"/>
              <a:t>;</a:t>
            </a:r>
          </a:p>
          <a:p>
            <a:r>
              <a:rPr lang="en-GB" dirty="0"/>
              <a:t>}</a:t>
            </a:r>
          </a:p>
          <a:p>
            <a:endParaRPr lang="en-GB" dirty="0"/>
          </a:p>
          <a:p>
            <a:r>
              <a:rPr lang="en-GB" dirty="0" err="1"/>
              <a:t>div.header</a:t>
            </a:r>
            <a:r>
              <a:rPr lang="en-GB" dirty="0"/>
              <a:t> {</a:t>
            </a:r>
          </a:p>
          <a:p>
            <a:r>
              <a:rPr lang="en-GB" dirty="0"/>
              <a:t>  background-</a:t>
            </a:r>
            <a:r>
              <a:rPr lang="en-GB" dirty="0" err="1"/>
              <a:t>color</a:t>
            </a:r>
            <a:r>
              <a:rPr lang="en-GB" dirty="0"/>
              <a:t>: #4CAF50;</a:t>
            </a:r>
          </a:p>
          <a:p>
            <a:r>
              <a:rPr lang="en-GB" dirty="0"/>
              <a:t>  </a:t>
            </a:r>
            <a:r>
              <a:rPr lang="en-GB" dirty="0" err="1"/>
              <a:t>color</a:t>
            </a:r>
            <a:r>
              <a:rPr lang="en-GB" dirty="0"/>
              <a:t>: white;</a:t>
            </a:r>
          </a:p>
          <a:p>
            <a:r>
              <a:rPr lang="en-GB" dirty="0"/>
              <a:t>  padding: 10px;</a:t>
            </a:r>
          </a:p>
          <a:p>
            <a:r>
              <a:rPr lang="en-GB" dirty="0"/>
              <a:t>  font-size: 40px;</a:t>
            </a:r>
          </a:p>
          <a:p>
            <a:r>
              <a:rPr lang="en-GB" dirty="0"/>
              <a:t>}</a:t>
            </a:r>
          </a:p>
          <a:p>
            <a:endParaRPr lang="en-GB" dirty="0"/>
          </a:p>
          <a:p>
            <a:r>
              <a:rPr lang="en-GB" dirty="0" err="1"/>
              <a:t>div.container</a:t>
            </a:r>
            <a:r>
              <a:rPr lang="en-GB" dirty="0"/>
              <a:t> {</a:t>
            </a:r>
          </a:p>
          <a:p>
            <a:r>
              <a:rPr lang="en-GB" dirty="0"/>
              <a:t>  padding: 10px;</a:t>
            </a:r>
          </a:p>
          <a:p>
            <a:r>
              <a:rPr lang="en-GB" dirty="0"/>
              <a:t>}</a:t>
            </a:r>
          </a:p>
          <a:p>
            <a:r>
              <a:rPr lang="en-GB" dirty="0"/>
              <a:t>&lt;/style&gt;</a:t>
            </a:r>
          </a:p>
          <a:p>
            <a:r>
              <a:rPr lang="en-GB" dirty="0"/>
              <a:t>&lt;/head&gt;</a:t>
            </a:r>
          </a:p>
          <a:p>
            <a:r>
              <a:rPr lang="en-GB" dirty="0"/>
              <a:t>&lt;body&gt;</a:t>
            </a:r>
          </a:p>
          <a:p>
            <a:endParaRPr lang="en-GB" dirty="0"/>
          </a:p>
          <a:p>
            <a:r>
              <a:rPr lang="en-GB" dirty="0"/>
              <a:t>&lt;h2&gt;Cards&lt;/h2&gt;</a:t>
            </a:r>
          </a:p>
          <a:p>
            <a:endParaRPr lang="en-GB" dirty="0"/>
          </a:p>
          <a:p>
            <a:r>
              <a:rPr lang="en-GB" dirty="0"/>
              <a:t>&lt;p&gt;The box-shadow property can be used to create paper-like cards:&lt;/p&gt;</a:t>
            </a:r>
          </a:p>
          <a:p>
            <a:endParaRPr lang="en-GB" dirty="0"/>
          </a:p>
          <a:p>
            <a:r>
              <a:rPr lang="en-GB" dirty="0"/>
              <a:t>&lt;div class="card"&gt;</a:t>
            </a:r>
          </a:p>
          <a:p>
            <a:r>
              <a:rPr lang="en-GB" dirty="0"/>
              <a:t>  &lt;div class="header"&gt;</a:t>
            </a:r>
          </a:p>
          <a:p>
            <a:r>
              <a:rPr lang="en-GB" dirty="0"/>
              <a:t>    &lt;h1&gt;1&lt;/h1&gt;</a:t>
            </a:r>
          </a:p>
          <a:p>
            <a:r>
              <a:rPr lang="en-GB" dirty="0"/>
              <a:t>  &lt;/div&gt;</a:t>
            </a:r>
          </a:p>
          <a:p>
            <a:endParaRPr lang="en-GB" dirty="0"/>
          </a:p>
          <a:p>
            <a:r>
              <a:rPr lang="en-GB" dirty="0"/>
              <a:t>  &lt;div class="container"&gt;</a:t>
            </a:r>
          </a:p>
          <a:p>
            <a:r>
              <a:rPr lang="en-GB" dirty="0"/>
              <a:t>    &lt;p&gt;January 1, 2016&lt;/p&gt;</a:t>
            </a:r>
          </a:p>
          <a:p>
            <a:r>
              <a:rPr lang="en-GB" dirty="0"/>
              <a:t>  &lt;/div&gt;</a:t>
            </a:r>
          </a:p>
          <a:p>
            <a:r>
              <a:rPr lang="en-GB" dirty="0"/>
              <a:t>&lt;/div&gt;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43</a:t>
            </a:fld>
            <a:endParaRPr lang="en-GB"/>
          </a:p>
        </p:txBody>
      </p:sp>
    </p:spTree>
    <p:extLst>
      <p:ext uri="{BB962C8B-B14F-4D97-AF65-F5344CB8AC3E}">
        <p14:creationId xmlns:p14="http://schemas.microsoft.com/office/powerpoint/2010/main" val="56648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 &lt;head&gt; &lt;/head&gt; &lt;body&gt; &lt;h1 style = "</a:t>
            </a:r>
            <a:r>
              <a:rPr lang="en-IN" dirty="0" err="1"/>
              <a:t>color</a:t>
            </a:r>
            <a:r>
              <a:rPr lang="en-IN" dirty="0"/>
              <a:t>:#36C;"&gt; This is inline CSS &lt;/h1&gt; &lt;/body&gt; &lt;/html&gt;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12</a:t>
            </a:fld>
            <a:endParaRPr lang="en-GB"/>
          </a:p>
        </p:txBody>
      </p:sp>
    </p:spTree>
    <p:extLst>
      <p:ext uri="{BB962C8B-B14F-4D97-AF65-F5344CB8AC3E}">
        <p14:creationId xmlns:p14="http://schemas.microsoft.com/office/powerpoint/2010/main" val="3704522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err="1"/>
              <a:t>div.polaroid</a:t>
            </a:r>
            <a:r>
              <a:rPr lang="en-GB" dirty="0"/>
              <a:t> {</a:t>
            </a:r>
          </a:p>
          <a:p>
            <a:r>
              <a:rPr lang="en-GB" dirty="0"/>
              <a:t>  width: 250px;</a:t>
            </a:r>
          </a:p>
          <a:p>
            <a:r>
              <a:rPr lang="en-GB" dirty="0"/>
              <a:t>  box-shadow: 0 4px 8px 0 </a:t>
            </a:r>
            <a:r>
              <a:rPr lang="en-GB" dirty="0" err="1"/>
              <a:t>rgba</a:t>
            </a:r>
            <a:r>
              <a:rPr lang="en-GB" dirty="0"/>
              <a:t>(0, 0, 0, 0.2), 0 6px 20px 0 </a:t>
            </a:r>
            <a:r>
              <a:rPr lang="en-GB" dirty="0" err="1"/>
              <a:t>rgba</a:t>
            </a:r>
            <a:r>
              <a:rPr lang="en-GB" dirty="0"/>
              <a:t>(0, 0, 0, 0.19);</a:t>
            </a:r>
          </a:p>
          <a:p>
            <a:r>
              <a:rPr lang="en-GB" dirty="0"/>
              <a:t>  text-align: </a:t>
            </a:r>
            <a:r>
              <a:rPr lang="en-GB" dirty="0" err="1"/>
              <a:t>center</a:t>
            </a:r>
            <a:r>
              <a:rPr lang="en-GB" dirty="0"/>
              <a:t>;</a:t>
            </a:r>
          </a:p>
          <a:p>
            <a:r>
              <a:rPr lang="en-GB" dirty="0"/>
              <a:t>}</a:t>
            </a:r>
          </a:p>
          <a:p>
            <a:endParaRPr lang="en-GB" dirty="0"/>
          </a:p>
          <a:p>
            <a:r>
              <a:rPr lang="en-GB" dirty="0" err="1"/>
              <a:t>div.container</a:t>
            </a:r>
            <a:r>
              <a:rPr lang="en-GB" dirty="0"/>
              <a:t> {</a:t>
            </a:r>
          </a:p>
          <a:p>
            <a:r>
              <a:rPr lang="en-GB" dirty="0"/>
              <a:t>  padding: 10px;</a:t>
            </a:r>
          </a:p>
          <a:p>
            <a:r>
              <a:rPr lang="en-GB" dirty="0"/>
              <a:t>}</a:t>
            </a:r>
          </a:p>
          <a:p>
            <a:r>
              <a:rPr lang="en-GB" dirty="0"/>
              <a:t>&lt;/style&gt;</a:t>
            </a:r>
          </a:p>
          <a:p>
            <a:r>
              <a:rPr lang="en-GB" dirty="0"/>
              <a:t>&lt;/head&gt;</a:t>
            </a:r>
          </a:p>
          <a:p>
            <a:r>
              <a:rPr lang="en-GB" dirty="0"/>
              <a:t>&lt;body&gt;</a:t>
            </a:r>
          </a:p>
          <a:p>
            <a:endParaRPr lang="en-GB" dirty="0"/>
          </a:p>
          <a:p>
            <a:r>
              <a:rPr lang="en-GB" dirty="0"/>
              <a:t>&lt;h2&gt;Polaroid Images / Cards&lt;/h2&gt;</a:t>
            </a:r>
          </a:p>
          <a:p>
            <a:endParaRPr lang="en-GB" dirty="0"/>
          </a:p>
          <a:p>
            <a:r>
              <a:rPr lang="en-GB" dirty="0"/>
              <a:t>&lt;p&gt;The box-shadow property can be used to create paper-like cards:&lt;/p&gt;</a:t>
            </a:r>
          </a:p>
          <a:p>
            <a:endParaRPr lang="en-GB" dirty="0"/>
          </a:p>
          <a:p>
            <a:r>
              <a:rPr lang="en-GB" dirty="0"/>
              <a:t>&lt;div class="polaroid"&gt;</a:t>
            </a:r>
          </a:p>
          <a:p>
            <a:r>
              <a:rPr lang="en-GB" dirty="0"/>
              <a:t>  &lt;</a:t>
            </a:r>
            <a:r>
              <a:rPr lang="en-GB" dirty="0" err="1"/>
              <a:t>img</a:t>
            </a:r>
            <a:r>
              <a:rPr lang="en-GB" dirty="0"/>
              <a:t> </a:t>
            </a:r>
            <a:r>
              <a:rPr lang="en-GB" dirty="0" err="1"/>
              <a:t>src</a:t>
            </a:r>
            <a:r>
              <a:rPr lang="en-GB" dirty="0"/>
              <a:t>="rock600x400.jpg" alt="Norway" style="width:100%"&gt;</a:t>
            </a:r>
          </a:p>
          <a:p>
            <a:r>
              <a:rPr lang="en-GB" dirty="0"/>
              <a:t>  &lt;div class="container"&gt;</a:t>
            </a:r>
          </a:p>
          <a:p>
            <a:r>
              <a:rPr lang="en-GB" dirty="0"/>
              <a:t>    &lt;p&gt;Hardanger, Norway&lt;/p&gt;</a:t>
            </a:r>
          </a:p>
          <a:p>
            <a:r>
              <a:rPr lang="en-GB" dirty="0"/>
              <a:t>  &lt;/div&gt;</a:t>
            </a:r>
          </a:p>
          <a:p>
            <a:r>
              <a:rPr lang="en-GB" dirty="0"/>
              <a:t>&lt;/div&gt;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44</a:t>
            </a:fld>
            <a:endParaRPr lang="en-GB"/>
          </a:p>
        </p:txBody>
      </p:sp>
    </p:spTree>
    <p:extLst>
      <p:ext uri="{BB962C8B-B14F-4D97-AF65-F5344CB8AC3E}">
        <p14:creationId xmlns:p14="http://schemas.microsoft.com/office/powerpoint/2010/main" val="273441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@font-face {</a:t>
            </a:r>
          </a:p>
          <a:p>
            <a:r>
              <a:rPr lang="en-GB" dirty="0"/>
              <a:t>   font-family: </a:t>
            </a:r>
            <a:r>
              <a:rPr lang="en-GB" dirty="0" err="1"/>
              <a:t>myFirstFont</a:t>
            </a:r>
            <a:r>
              <a:rPr lang="en-GB" dirty="0"/>
              <a:t>;</a:t>
            </a:r>
          </a:p>
          <a:p>
            <a:r>
              <a:rPr lang="en-GB" dirty="0"/>
              <a:t>   </a:t>
            </a:r>
            <a:r>
              <a:rPr lang="en-GB" dirty="0" err="1"/>
              <a:t>src</a:t>
            </a:r>
            <a:r>
              <a:rPr lang="en-GB" dirty="0"/>
              <a:t>: </a:t>
            </a:r>
            <a:r>
              <a:rPr lang="en-GB" dirty="0" err="1"/>
              <a:t>url</a:t>
            </a:r>
            <a:r>
              <a:rPr lang="en-GB" dirty="0"/>
              <a:t>(</a:t>
            </a:r>
            <a:r>
              <a:rPr lang="en-GB" dirty="0" err="1"/>
              <a:t>sansation_light.woff</a:t>
            </a:r>
            <a:r>
              <a:rPr lang="en-GB" dirty="0"/>
              <a:t>);</a:t>
            </a:r>
          </a:p>
          <a:p>
            <a:r>
              <a:rPr lang="en-GB" dirty="0"/>
              <a:t>}</a:t>
            </a:r>
          </a:p>
          <a:p>
            <a:endParaRPr lang="en-GB" dirty="0"/>
          </a:p>
          <a:p>
            <a:r>
              <a:rPr lang="en-GB" dirty="0"/>
              <a:t>* {</a:t>
            </a:r>
          </a:p>
          <a:p>
            <a:r>
              <a:rPr lang="en-GB" dirty="0"/>
              <a:t>   font-family: </a:t>
            </a:r>
            <a:r>
              <a:rPr lang="en-GB" dirty="0" err="1"/>
              <a:t>myFirstFont</a:t>
            </a:r>
            <a:r>
              <a:rPr lang="en-GB" dirty="0"/>
              <a:t>;</a:t>
            </a:r>
          </a:p>
          <a:p>
            <a:r>
              <a:rPr lang="en-GB" dirty="0"/>
              <a:t>}</a:t>
            </a:r>
          </a:p>
          <a:p>
            <a:r>
              <a:rPr lang="en-GB" dirty="0"/>
              <a:t>&lt;/style&gt;</a:t>
            </a:r>
          </a:p>
          <a:p>
            <a:r>
              <a:rPr lang="en-GB" dirty="0"/>
              <a:t>&lt;/head&gt;</a:t>
            </a:r>
          </a:p>
          <a:p>
            <a:r>
              <a:rPr lang="en-GB" dirty="0"/>
              <a:t>&lt;body&gt;</a:t>
            </a:r>
          </a:p>
          <a:p>
            <a:endParaRPr lang="en-GB" dirty="0"/>
          </a:p>
          <a:p>
            <a:r>
              <a:rPr lang="en-GB" dirty="0"/>
              <a:t>&lt;h1&gt;The @font-face Rule&lt;/h1&gt;</a:t>
            </a:r>
          </a:p>
          <a:p>
            <a:endParaRPr lang="en-GB" dirty="0"/>
          </a:p>
          <a:p>
            <a:r>
              <a:rPr lang="en-GB" dirty="0"/>
              <a:t>&lt;div&gt;</a:t>
            </a:r>
          </a:p>
          <a:p>
            <a:r>
              <a:rPr lang="en-GB" dirty="0"/>
              <a:t>With CSS, websites can use fonts other than the pre-selected "web-safe" fonts.</a:t>
            </a:r>
          </a:p>
          <a:p>
            <a:r>
              <a:rPr lang="en-GB" dirty="0"/>
              <a:t>&lt;/div&gt;</a:t>
            </a:r>
          </a:p>
          <a:p>
            <a:endParaRPr lang="en-GB" dirty="0"/>
          </a:p>
          <a:p>
            <a:r>
              <a:rPr lang="en-GB" dirty="0"/>
              <a:t>&lt;p&gt;&lt;b&gt;Note:&lt;/b&gt; Internet Explorer 8 and earlier, do not support the @font-face rule.&lt;/p&gt;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45</a:t>
            </a:fld>
            <a:endParaRPr lang="en-GB"/>
          </a:p>
        </p:txBody>
      </p:sp>
    </p:spTree>
    <p:extLst>
      <p:ext uri="{BB962C8B-B14F-4D97-AF65-F5344CB8AC3E}">
        <p14:creationId xmlns:p14="http://schemas.microsoft.com/office/powerpoint/2010/main" val="2647244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@font-face {</a:t>
            </a:r>
          </a:p>
          <a:p>
            <a:r>
              <a:rPr lang="en-GB" dirty="0"/>
              <a:t>   font-family: </a:t>
            </a:r>
            <a:r>
              <a:rPr lang="en-GB" dirty="0" err="1"/>
              <a:t>myFirstFont</a:t>
            </a:r>
            <a:r>
              <a:rPr lang="en-GB" dirty="0"/>
              <a:t>;</a:t>
            </a:r>
          </a:p>
          <a:p>
            <a:r>
              <a:rPr lang="en-GB" dirty="0"/>
              <a:t>   </a:t>
            </a:r>
            <a:r>
              <a:rPr lang="en-GB" dirty="0" err="1"/>
              <a:t>src</a:t>
            </a:r>
            <a:r>
              <a:rPr lang="en-GB" dirty="0"/>
              <a:t>: </a:t>
            </a:r>
            <a:r>
              <a:rPr lang="en-GB" dirty="0" err="1"/>
              <a:t>url</a:t>
            </a:r>
            <a:r>
              <a:rPr lang="en-GB" dirty="0"/>
              <a:t>(</a:t>
            </a:r>
            <a:r>
              <a:rPr lang="en-GB" dirty="0" err="1"/>
              <a:t>sansation_light.woff</a:t>
            </a:r>
            <a:r>
              <a:rPr lang="en-GB" dirty="0"/>
              <a:t>);</a:t>
            </a:r>
          </a:p>
          <a:p>
            <a:r>
              <a:rPr lang="en-GB" dirty="0"/>
              <a:t>}</a:t>
            </a:r>
          </a:p>
          <a:p>
            <a:endParaRPr lang="en-GB" dirty="0"/>
          </a:p>
          <a:p>
            <a:r>
              <a:rPr lang="en-GB" dirty="0"/>
              <a:t>@font-face {</a:t>
            </a:r>
          </a:p>
          <a:p>
            <a:r>
              <a:rPr lang="en-GB" dirty="0"/>
              <a:t>   font-family: </a:t>
            </a:r>
            <a:r>
              <a:rPr lang="en-GB" dirty="0" err="1"/>
              <a:t>myFirstFont</a:t>
            </a:r>
            <a:r>
              <a:rPr lang="en-GB" dirty="0"/>
              <a:t>;</a:t>
            </a:r>
          </a:p>
          <a:p>
            <a:r>
              <a:rPr lang="en-GB" dirty="0"/>
              <a:t>   </a:t>
            </a:r>
            <a:r>
              <a:rPr lang="en-GB" dirty="0" err="1"/>
              <a:t>src</a:t>
            </a:r>
            <a:r>
              <a:rPr lang="en-GB" dirty="0"/>
              <a:t>: </a:t>
            </a:r>
            <a:r>
              <a:rPr lang="en-GB" dirty="0" err="1"/>
              <a:t>url</a:t>
            </a:r>
            <a:r>
              <a:rPr lang="en-GB" dirty="0"/>
              <a:t>(</a:t>
            </a:r>
            <a:r>
              <a:rPr lang="en-GB" dirty="0" err="1"/>
              <a:t>sansation_bold.woff</a:t>
            </a:r>
            <a:r>
              <a:rPr lang="en-GB" dirty="0"/>
              <a:t>);</a:t>
            </a:r>
          </a:p>
          <a:p>
            <a:r>
              <a:rPr lang="en-GB" dirty="0"/>
              <a:t>   font-weight: bold;</a:t>
            </a:r>
          </a:p>
          <a:p>
            <a:r>
              <a:rPr lang="en-GB" dirty="0"/>
              <a:t>}</a:t>
            </a:r>
          </a:p>
          <a:p>
            <a:endParaRPr lang="en-GB" dirty="0"/>
          </a:p>
          <a:p>
            <a:r>
              <a:rPr lang="en-GB" dirty="0"/>
              <a:t>* {</a:t>
            </a:r>
          </a:p>
          <a:p>
            <a:r>
              <a:rPr lang="en-GB" dirty="0"/>
              <a:t>   font-family: </a:t>
            </a:r>
            <a:r>
              <a:rPr lang="en-GB" dirty="0" err="1"/>
              <a:t>myFirstFont</a:t>
            </a:r>
            <a:r>
              <a:rPr lang="en-GB" dirty="0"/>
              <a:t>;</a:t>
            </a:r>
          </a:p>
          <a:p>
            <a:r>
              <a:rPr lang="en-GB" dirty="0"/>
              <a:t>}</a:t>
            </a:r>
          </a:p>
          <a:p>
            <a:r>
              <a:rPr lang="en-GB" dirty="0"/>
              <a:t>&lt;/style&gt;</a:t>
            </a:r>
          </a:p>
          <a:p>
            <a:r>
              <a:rPr lang="en-GB" dirty="0"/>
              <a:t>&lt;/head&gt;</a:t>
            </a:r>
          </a:p>
          <a:p>
            <a:r>
              <a:rPr lang="en-GB" dirty="0"/>
              <a:t>&lt;body&gt;</a:t>
            </a:r>
          </a:p>
          <a:p>
            <a:endParaRPr lang="en-GB" dirty="0"/>
          </a:p>
          <a:p>
            <a:r>
              <a:rPr lang="en-GB" dirty="0"/>
              <a:t>&lt;h1&gt;The @font-face Rule&lt;/h1&gt;</a:t>
            </a:r>
          </a:p>
          <a:p>
            <a:endParaRPr lang="en-GB" dirty="0"/>
          </a:p>
          <a:p>
            <a:r>
              <a:rPr lang="en-GB" dirty="0"/>
              <a:t>&lt;div&gt;</a:t>
            </a:r>
          </a:p>
          <a:p>
            <a:r>
              <a:rPr lang="en-GB" dirty="0"/>
              <a:t>With CSS, websites can use &lt;b&gt;fonts other than the pre-selected "web-safe" fonts&lt;/b&gt;.</a:t>
            </a:r>
          </a:p>
          <a:p>
            <a:r>
              <a:rPr lang="en-GB" dirty="0"/>
              <a:t>&lt;/div&gt;</a:t>
            </a:r>
          </a:p>
          <a:p>
            <a:endParaRPr lang="en-GB" dirty="0"/>
          </a:p>
          <a:p>
            <a:r>
              <a:rPr lang="en-GB" dirty="0"/>
              <a:t>&lt;p&gt;&lt;b&gt;Note:&lt;/b&gt; Internet Explorer 8 and earlier, do not support the @font-face rule.&lt;/p&gt;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46</a:t>
            </a:fld>
            <a:endParaRPr lang="en-GB"/>
          </a:p>
        </p:txBody>
      </p:sp>
    </p:spTree>
    <p:extLst>
      <p:ext uri="{BB962C8B-B14F-4D97-AF65-F5344CB8AC3E}">
        <p14:creationId xmlns:p14="http://schemas.microsoft.com/office/powerpoint/2010/main" val="166652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div {</a:t>
            </a:r>
          </a:p>
          <a:p>
            <a:r>
              <a:rPr lang="en-GB" dirty="0"/>
              <a:t>  width: 100px;</a:t>
            </a:r>
          </a:p>
          <a:p>
            <a:r>
              <a:rPr lang="en-GB" dirty="0"/>
              <a:t>  height: 100px;</a:t>
            </a:r>
          </a:p>
          <a:p>
            <a:r>
              <a:rPr lang="en-GB" dirty="0"/>
              <a:t>  background: red;</a:t>
            </a:r>
          </a:p>
          <a:p>
            <a:r>
              <a:rPr lang="en-GB" dirty="0"/>
              <a:t>  -</a:t>
            </a:r>
            <a:r>
              <a:rPr lang="en-GB" dirty="0" err="1"/>
              <a:t>webkit</a:t>
            </a:r>
            <a:r>
              <a:rPr lang="en-GB" dirty="0"/>
              <a:t>-transition: width 2s; /* For Safari 3.1 to 6.0 */</a:t>
            </a:r>
          </a:p>
          <a:p>
            <a:r>
              <a:rPr lang="en-GB" dirty="0"/>
              <a:t>  transition: width 2s;</a:t>
            </a:r>
          </a:p>
          <a:p>
            <a:r>
              <a:rPr lang="en-GB" dirty="0"/>
              <a:t>}</a:t>
            </a:r>
          </a:p>
          <a:p>
            <a:endParaRPr lang="en-GB" dirty="0"/>
          </a:p>
          <a:p>
            <a:r>
              <a:rPr lang="en-GB" dirty="0" err="1"/>
              <a:t>div:hover</a:t>
            </a:r>
            <a:r>
              <a:rPr lang="en-GB" dirty="0"/>
              <a:t> {</a:t>
            </a:r>
          </a:p>
          <a:p>
            <a:r>
              <a:rPr lang="en-GB" dirty="0"/>
              <a:t>  width: 300px;</a:t>
            </a:r>
          </a:p>
          <a:p>
            <a:r>
              <a:rPr lang="en-GB" dirty="0"/>
              <a:t>}</a:t>
            </a:r>
          </a:p>
          <a:p>
            <a:r>
              <a:rPr lang="en-GB" dirty="0"/>
              <a:t>&lt;/style&gt;</a:t>
            </a:r>
          </a:p>
          <a:p>
            <a:r>
              <a:rPr lang="en-GB" dirty="0"/>
              <a:t>&lt;/head&gt;</a:t>
            </a:r>
          </a:p>
          <a:p>
            <a:r>
              <a:rPr lang="en-GB" dirty="0"/>
              <a:t>&lt;body&gt;</a:t>
            </a:r>
          </a:p>
          <a:p>
            <a:endParaRPr lang="en-GB" dirty="0"/>
          </a:p>
          <a:p>
            <a:r>
              <a:rPr lang="en-GB" dirty="0"/>
              <a:t>&lt;h1&gt;The transition Property&lt;/h1&gt;</a:t>
            </a:r>
          </a:p>
          <a:p>
            <a:endParaRPr lang="en-GB" dirty="0"/>
          </a:p>
          <a:p>
            <a:r>
              <a:rPr lang="en-GB" dirty="0"/>
              <a:t>&lt;p&gt;Hover over the div element below, to see the transition effect:&lt;/p&gt;</a:t>
            </a:r>
          </a:p>
          <a:p>
            <a:r>
              <a:rPr lang="en-GB" dirty="0"/>
              <a:t>&lt;div&gt;&lt;/div&gt;</a:t>
            </a:r>
          </a:p>
          <a:p>
            <a:endParaRPr lang="en-GB" dirty="0"/>
          </a:p>
          <a:p>
            <a:r>
              <a:rPr lang="en-GB" dirty="0"/>
              <a:t>&lt;p&gt;&lt;b&gt;Note:&lt;/b&gt; This example does not work in Internet Explorer 9 and earlier versions.&lt;/p&gt;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48</a:t>
            </a:fld>
            <a:endParaRPr lang="en-GB"/>
          </a:p>
        </p:txBody>
      </p:sp>
    </p:spTree>
    <p:extLst>
      <p:ext uri="{BB962C8B-B14F-4D97-AF65-F5344CB8AC3E}">
        <p14:creationId xmlns:p14="http://schemas.microsoft.com/office/powerpoint/2010/main" val="1876694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div {</a:t>
            </a:r>
          </a:p>
          <a:p>
            <a:r>
              <a:rPr lang="en-GB" dirty="0"/>
              <a:t>  width: 100px;</a:t>
            </a:r>
          </a:p>
          <a:p>
            <a:r>
              <a:rPr lang="en-GB" dirty="0"/>
              <a:t>  height: 100px;</a:t>
            </a:r>
          </a:p>
          <a:p>
            <a:r>
              <a:rPr lang="en-GB" dirty="0"/>
              <a:t>  background: red;</a:t>
            </a:r>
          </a:p>
          <a:p>
            <a:r>
              <a:rPr lang="en-GB" dirty="0"/>
              <a:t>  -</a:t>
            </a:r>
            <a:r>
              <a:rPr lang="en-GB" dirty="0" err="1"/>
              <a:t>webkit</a:t>
            </a:r>
            <a:r>
              <a:rPr lang="en-GB" dirty="0"/>
              <a:t>-transition: width 2s; /* Safari */</a:t>
            </a:r>
          </a:p>
          <a:p>
            <a:r>
              <a:rPr lang="en-GB" dirty="0"/>
              <a:t>  transition: width 2s;</a:t>
            </a:r>
          </a:p>
          <a:p>
            <a:r>
              <a:rPr lang="en-GB" dirty="0"/>
              <a:t>}</a:t>
            </a:r>
          </a:p>
          <a:p>
            <a:endParaRPr lang="en-GB" dirty="0"/>
          </a:p>
          <a:p>
            <a:r>
              <a:rPr lang="en-GB" dirty="0"/>
              <a:t>/* For Safari 3.1 to 6.0 */</a:t>
            </a:r>
          </a:p>
          <a:p>
            <a:r>
              <a:rPr lang="en-GB" dirty="0"/>
              <a:t>#div1 {-</a:t>
            </a:r>
            <a:r>
              <a:rPr lang="en-GB" dirty="0" err="1"/>
              <a:t>webkit</a:t>
            </a:r>
            <a:r>
              <a:rPr lang="en-GB" dirty="0"/>
              <a:t>-transition-timing-function: linear;}</a:t>
            </a:r>
          </a:p>
          <a:p>
            <a:r>
              <a:rPr lang="en-GB" dirty="0"/>
              <a:t>#div2 {-</a:t>
            </a:r>
            <a:r>
              <a:rPr lang="en-GB" dirty="0" err="1"/>
              <a:t>webkit</a:t>
            </a:r>
            <a:r>
              <a:rPr lang="en-GB" dirty="0"/>
              <a:t>-transition-timing-function: ease;}</a:t>
            </a:r>
          </a:p>
          <a:p>
            <a:r>
              <a:rPr lang="en-GB" dirty="0"/>
              <a:t>#div3 {-</a:t>
            </a:r>
            <a:r>
              <a:rPr lang="en-GB" dirty="0" err="1"/>
              <a:t>webkit</a:t>
            </a:r>
            <a:r>
              <a:rPr lang="en-GB" dirty="0"/>
              <a:t>-transition-timing-function: ease-in;}</a:t>
            </a:r>
          </a:p>
          <a:p>
            <a:r>
              <a:rPr lang="en-GB" dirty="0"/>
              <a:t>#div4 {-</a:t>
            </a:r>
            <a:r>
              <a:rPr lang="en-GB" dirty="0" err="1"/>
              <a:t>webkit</a:t>
            </a:r>
            <a:r>
              <a:rPr lang="en-GB" dirty="0"/>
              <a:t>-transition-timing-function: ease-out;}</a:t>
            </a:r>
          </a:p>
          <a:p>
            <a:r>
              <a:rPr lang="en-GB" dirty="0"/>
              <a:t>#div5 {-</a:t>
            </a:r>
            <a:r>
              <a:rPr lang="en-GB" dirty="0" err="1"/>
              <a:t>webkit</a:t>
            </a:r>
            <a:r>
              <a:rPr lang="en-GB" dirty="0"/>
              <a:t>-transition-timing-function: ease-in-out;}</a:t>
            </a:r>
          </a:p>
          <a:p>
            <a:endParaRPr lang="en-GB" dirty="0"/>
          </a:p>
          <a:p>
            <a:r>
              <a:rPr lang="en-GB" dirty="0"/>
              <a:t>/* Standard syntax */</a:t>
            </a:r>
          </a:p>
          <a:p>
            <a:r>
              <a:rPr lang="en-GB" dirty="0"/>
              <a:t>#div1 {transition-timing-function: linear;}</a:t>
            </a:r>
          </a:p>
          <a:p>
            <a:r>
              <a:rPr lang="en-GB" dirty="0"/>
              <a:t>#div2 {transition-timing-function: ease;}</a:t>
            </a:r>
          </a:p>
          <a:p>
            <a:r>
              <a:rPr lang="en-GB" dirty="0"/>
              <a:t>#div3 {transition-timing-function: ease-in;}</a:t>
            </a:r>
          </a:p>
          <a:p>
            <a:r>
              <a:rPr lang="en-GB" dirty="0"/>
              <a:t>#div4 {transition-timing-function: ease-out;}</a:t>
            </a:r>
          </a:p>
          <a:p>
            <a:r>
              <a:rPr lang="en-GB" dirty="0"/>
              <a:t>#div5 {transition-timing-function: ease-in-out;}</a:t>
            </a:r>
          </a:p>
          <a:p>
            <a:endParaRPr lang="en-GB" dirty="0"/>
          </a:p>
          <a:p>
            <a:r>
              <a:rPr lang="en-GB" dirty="0" err="1"/>
              <a:t>div:hover</a:t>
            </a:r>
            <a:r>
              <a:rPr lang="en-GB" dirty="0"/>
              <a:t> {</a:t>
            </a:r>
          </a:p>
          <a:p>
            <a:r>
              <a:rPr lang="en-GB" dirty="0"/>
              <a:t>  width: 300px;</a:t>
            </a:r>
          </a:p>
          <a:p>
            <a:r>
              <a:rPr lang="en-GB" dirty="0"/>
              <a:t>}</a:t>
            </a:r>
          </a:p>
          <a:p>
            <a:r>
              <a:rPr lang="en-GB" dirty="0"/>
              <a:t>&lt;/style&gt;</a:t>
            </a:r>
          </a:p>
          <a:p>
            <a:r>
              <a:rPr lang="en-GB" dirty="0"/>
              <a:t>&lt;/head&gt;</a:t>
            </a:r>
          </a:p>
          <a:p>
            <a:r>
              <a:rPr lang="en-GB" dirty="0"/>
              <a:t>&lt;body&gt;</a:t>
            </a:r>
          </a:p>
          <a:p>
            <a:endParaRPr lang="en-GB" dirty="0"/>
          </a:p>
          <a:p>
            <a:r>
              <a:rPr lang="en-GB" dirty="0"/>
              <a:t>&lt;h1&gt;The transition-timing-function Property&lt;/h1&gt;</a:t>
            </a:r>
          </a:p>
          <a:p>
            <a:endParaRPr lang="en-GB" dirty="0"/>
          </a:p>
          <a:p>
            <a:r>
              <a:rPr lang="en-GB" dirty="0"/>
              <a:t>&lt;p&gt;Hover over the div elements below, to see the different speed curves:&lt;/p&gt;</a:t>
            </a:r>
          </a:p>
          <a:p>
            <a:endParaRPr lang="en-GB" dirty="0"/>
          </a:p>
          <a:p>
            <a:r>
              <a:rPr lang="en-GB" dirty="0"/>
              <a:t>&lt;div id="div1"&gt;linear&lt;/div&gt;&lt;</a:t>
            </a:r>
            <a:r>
              <a:rPr lang="en-GB" dirty="0" err="1"/>
              <a:t>br</a:t>
            </a:r>
            <a:r>
              <a:rPr lang="en-GB" dirty="0"/>
              <a:t>&gt;</a:t>
            </a:r>
          </a:p>
          <a:p>
            <a:r>
              <a:rPr lang="en-GB" dirty="0"/>
              <a:t>&lt;div id="div2"&gt;ease&lt;/div&gt;&lt;</a:t>
            </a:r>
            <a:r>
              <a:rPr lang="en-GB" dirty="0" err="1"/>
              <a:t>br</a:t>
            </a:r>
            <a:r>
              <a:rPr lang="en-GB" dirty="0"/>
              <a:t>&gt;</a:t>
            </a:r>
          </a:p>
          <a:p>
            <a:r>
              <a:rPr lang="en-GB" dirty="0"/>
              <a:t>&lt;div id="div3"&gt;ease-in&lt;/div&gt;&lt;</a:t>
            </a:r>
            <a:r>
              <a:rPr lang="en-GB" dirty="0" err="1"/>
              <a:t>br</a:t>
            </a:r>
            <a:r>
              <a:rPr lang="en-GB" dirty="0"/>
              <a:t>&gt;</a:t>
            </a:r>
          </a:p>
          <a:p>
            <a:r>
              <a:rPr lang="en-GB" dirty="0"/>
              <a:t>&lt;div id="div4"&gt;ease-out&lt;/div&gt;&lt;</a:t>
            </a:r>
            <a:r>
              <a:rPr lang="en-GB" dirty="0" err="1"/>
              <a:t>br</a:t>
            </a:r>
            <a:r>
              <a:rPr lang="en-GB" dirty="0"/>
              <a:t>&gt;</a:t>
            </a:r>
          </a:p>
          <a:p>
            <a:r>
              <a:rPr lang="en-GB" dirty="0"/>
              <a:t>&lt;div id="div5"&gt;ease-in-out&lt;/div&gt;&lt;</a:t>
            </a:r>
            <a:r>
              <a:rPr lang="en-GB" dirty="0" err="1"/>
              <a:t>br</a:t>
            </a:r>
            <a:r>
              <a:rPr lang="en-GB" dirty="0"/>
              <a:t>&gt;</a:t>
            </a:r>
          </a:p>
          <a:p>
            <a:endParaRPr lang="en-GB" dirty="0"/>
          </a:p>
          <a:p>
            <a:r>
              <a:rPr lang="en-GB" dirty="0"/>
              <a:t>&lt;p&gt;&lt;b&gt;Note:&lt;/b&gt; This example does not work in Internet Explorer 9 and earlier versions.&lt;/p&gt;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49</a:t>
            </a:fld>
            <a:endParaRPr lang="en-GB"/>
          </a:p>
        </p:txBody>
      </p:sp>
    </p:spTree>
    <p:extLst>
      <p:ext uri="{BB962C8B-B14F-4D97-AF65-F5344CB8AC3E}">
        <p14:creationId xmlns:p14="http://schemas.microsoft.com/office/powerpoint/2010/main" val="196509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 &lt;head&gt; &lt;style&gt; body { background-image: </a:t>
            </a:r>
            <a:r>
              <a:rPr lang="en-GB" dirty="0" err="1"/>
              <a:t>url</a:t>
            </a:r>
            <a:r>
              <a:rPr lang="en-GB" dirty="0"/>
              <a:t>("/</a:t>
            </a:r>
            <a:r>
              <a:rPr lang="en-GB" dirty="0" err="1"/>
              <a:t>css</a:t>
            </a:r>
            <a:r>
              <a:rPr lang="en-GB" dirty="0"/>
              <a:t>/images/css.jpg"); background-</a:t>
            </a:r>
            <a:r>
              <a:rPr lang="en-GB" dirty="0" err="1"/>
              <a:t>color</a:t>
            </a:r>
            <a:r>
              <a:rPr lang="en-GB" dirty="0"/>
              <a:t>: #</a:t>
            </a:r>
            <a:r>
              <a:rPr lang="en-GB" dirty="0" err="1"/>
              <a:t>cccccc</a:t>
            </a:r>
            <a:r>
              <a:rPr lang="en-GB" dirty="0"/>
              <a:t>; } &lt;/style&gt; &lt;/head&gt; &lt;body&gt; &lt;h1&gt;Hello World!&lt;/h1&gt; &lt;/body&gt; &lt;html&gt;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17</a:t>
            </a:fld>
            <a:endParaRPr lang="en-GB"/>
          </a:p>
        </p:txBody>
      </p:sp>
    </p:spTree>
    <p:extLst>
      <p:ext uri="{BB962C8B-B14F-4D97-AF65-F5344CB8AC3E}">
        <p14:creationId xmlns:p14="http://schemas.microsoft.com/office/powerpoint/2010/main" val="3007734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a:t>
            </a:r>
          </a:p>
          <a:p>
            <a:r>
              <a:rPr lang="en-IN" dirty="0"/>
              <a:t>   &lt;head&gt;</a:t>
            </a:r>
          </a:p>
          <a:p>
            <a:r>
              <a:rPr lang="en-IN" dirty="0"/>
              <a:t>   &lt;/head&gt;</a:t>
            </a:r>
          </a:p>
          <a:p>
            <a:endParaRPr lang="en-IN" dirty="0"/>
          </a:p>
          <a:p>
            <a:r>
              <a:rPr lang="en-IN" dirty="0"/>
              <a:t>   &lt;body&gt;</a:t>
            </a:r>
          </a:p>
          <a:p>
            <a:r>
              <a:rPr lang="en-IN" dirty="0"/>
              <a:t>      &lt;p style = "</a:t>
            </a:r>
            <a:r>
              <a:rPr lang="en-IN" dirty="0" err="1"/>
              <a:t>font-family:georgia,garamond,serif</a:t>
            </a:r>
            <a:r>
              <a:rPr lang="en-IN" dirty="0"/>
              <a:t>;"&gt;</a:t>
            </a:r>
          </a:p>
          <a:p>
            <a:r>
              <a:rPr lang="en-IN" dirty="0"/>
              <a:t>         This text is rendered in either </a:t>
            </a:r>
            <a:r>
              <a:rPr lang="en-IN" dirty="0" err="1"/>
              <a:t>georgia</a:t>
            </a:r>
            <a:r>
              <a:rPr lang="en-IN" dirty="0"/>
              <a:t>, </a:t>
            </a:r>
            <a:r>
              <a:rPr lang="en-IN" dirty="0" err="1"/>
              <a:t>garamond</a:t>
            </a:r>
            <a:r>
              <a:rPr lang="en-IN" dirty="0"/>
              <a:t>, or the </a:t>
            </a:r>
          </a:p>
          <a:p>
            <a:r>
              <a:rPr lang="en-IN" dirty="0"/>
              <a:t>         default serif font depending on which font  you have at your system.</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18</a:t>
            </a:fld>
            <a:endParaRPr lang="en-GB"/>
          </a:p>
        </p:txBody>
      </p:sp>
    </p:spTree>
    <p:extLst>
      <p:ext uri="{BB962C8B-B14F-4D97-AF65-F5344CB8AC3E}">
        <p14:creationId xmlns:p14="http://schemas.microsoft.com/office/powerpoint/2010/main" val="2705945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a:t>
            </a:r>
          </a:p>
          <a:p>
            <a:r>
              <a:rPr lang="en-IN" dirty="0"/>
              <a:t>   &lt;head&gt;</a:t>
            </a:r>
          </a:p>
          <a:p>
            <a:r>
              <a:rPr lang="en-IN" dirty="0"/>
              <a:t>   &lt;/head&gt;</a:t>
            </a:r>
          </a:p>
          <a:p>
            <a:endParaRPr lang="en-IN" dirty="0"/>
          </a:p>
          <a:p>
            <a:r>
              <a:rPr lang="en-IN" dirty="0"/>
              <a:t>   &lt;body&gt;</a:t>
            </a:r>
          </a:p>
          <a:p>
            <a:r>
              <a:rPr lang="en-IN" dirty="0"/>
              <a:t>      &lt;p style = "</a:t>
            </a:r>
            <a:r>
              <a:rPr lang="en-IN" dirty="0" err="1"/>
              <a:t>font-style:italic</a:t>
            </a:r>
            <a:r>
              <a:rPr lang="en-IN" dirty="0"/>
              <a:t>;"&gt;</a:t>
            </a:r>
          </a:p>
          <a:p>
            <a:r>
              <a:rPr lang="en-IN" dirty="0"/>
              <a:t>         This text will be rendered in italic style</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19</a:t>
            </a:fld>
            <a:endParaRPr lang="en-GB"/>
          </a:p>
        </p:txBody>
      </p:sp>
    </p:spTree>
    <p:extLst>
      <p:ext uri="{BB962C8B-B14F-4D97-AF65-F5344CB8AC3E}">
        <p14:creationId xmlns:p14="http://schemas.microsoft.com/office/powerpoint/2010/main" val="2517460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a:t>
            </a:r>
          </a:p>
          <a:p>
            <a:r>
              <a:rPr lang="en-IN" dirty="0"/>
              <a:t>   &lt;head&gt;</a:t>
            </a:r>
          </a:p>
          <a:p>
            <a:r>
              <a:rPr lang="en-IN" dirty="0"/>
              <a:t>   &lt;/head&gt;</a:t>
            </a:r>
          </a:p>
          <a:p>
            <a:endParaRPr lang="en-IN" dirty="0"/>
          </a:p>
          <a:p>
            <a:r>
              <a:rPr lang="en-IN" dirty="0"/>
              <a:t>   &lt;body&gt;</a:t>
            </a:r>
          </a:p>
          <a:p>
            <a:r>
              <a:rPr lang="en-IN" dirty="0"/>
              <a:t>      &lt;p style = "</a:t>
            </a:r>
            <a:r>
              <a:rPr lang="en-IN" dirty="0" err="1"/>
              <a:t>font-variant:small-caps</a:t>
            </a:r>
            <a:r>
              <a:rPr lang="en-IN" dirty="0"/>
              <a:t>;"&gt;</a:t>
            </a:r>
          </a:p>
          <a:p>
            <a:r>
              <a:rPr lang="en-IN" dirty="0"/>
              <a:t>         This text will be rendered as small caps</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20</a:t>
            </a:fld>
            <a:endParaRPr lang="en-GB"/>
          </a:p>
        </p:txBody>
      </p:sp>
    </p:spTree>
    <p:extLst>
      <p:ext uri="{BB962C8B-B14F-4D97-AF65-F5344CB8AC3E}">
        <p14:creationId xmlns:p14="http://schemas.microsoft.com/office/powerpoint/2010/main" val="57639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a:t>
            </a:r>
          </a:p>
          <a:p>
            <a:r>
              <a:rPr lang="en-IN" dirty="0"/>
              <a:t>   &lt;head&gt;</a:t>
            </a:r>
          </a:p>
          <a:p>
            <a:r>
              <a:rPr lang="en-IN" dirty="0"/>
              <a:t>   &lt;/head&gt;</a:t>
            </a:r>
          </a:p>
          <a:p>
            <a:endParaRPr lang="en-IN" dirty="0"/>
          </a:p>
          <a:p>
            <a:r>
              <a:rPr lang="en-IN" dirty="0"/>
              <a:t>   &lt;body&gt;</a:t>
            </a:r>
          </a:p>
          <a:p>
            <a:r>
              <a:rPr lang="en-IN" dirty="0"/>
              <a:t>      &lt;p style = "</a:t>
            </a:r>
            <a:r>
              <a:rPr lang="en-IN" dirty="0" err="1"/>
              <a:t>font-weight:bold</a:t>
            </a:r>
            <a:r>
              <a:rPr lang="en-IN" dirty="0"/>
              <a:t>;"&gt;</a:t>
            </a:r>
          </a:p>
          <a:p>
            <a:r>
              <a:rPr lang="en-IN" dirty="0"/>
              <a:t>         This font is bold.</a:t>
            </a:r>
          </a:p>
          <a:p>
            <a:r>
              <a:rPr lang="en-IN" dirty="0"/>
              <a:t>      &lt;/p&gt;</a:t>
            </a:r>
          </a:p>
          <a:p>
            <a:r>
              <a:rPr lang="en-IN" dirty="0"/>
              <a:t>      </a:t>
            </a:r>
          </a:p>
          <a:p>
            <a:r>
              <a:rPr lang="en-IN" dirty="0"/>
              <a:t>      &lt;p style = "</a:t>
            </a:r>
            <a:r>
              <a:rPr lang="en-IN" dirty="0" err="1"/>
              <a:t>font-weight:bolder</a:t>
            </a:r>
            <a:r>
              <a:rPr lang="en-IN" dirty="0"/>
              <a:t>;"&gt;</a:t>
            </a:r>
          </a:p>
          <a:p>
            <a:r>
              <a:rPr lang="en-IN" dirty="0"/>
              <a:t>         This font is bolder.</a:t>
            </a:r>
          </a:p>
          <a:p>
            <a:r>
              <a:rPr lang="en-IN" dirty="0"/>
              <a:t>      &lt;/p&gt;</a:t>
            </a:r>
          </a:p>
          <a:p>
            <a:r>
              <a:rPr lang="en-IN" dirty="0"/>
              <a:t>      </a:t>
            </a:r>
          </a:p>
          <a:p>
            <a:r>
              <a:rPr lang="en-IN" dirty="0"/>
              <a:t>      &lt;p style = "font-weight:500;"&gt;</a:t>
            </a:r>
          </a:p>
          <a:p>
            <a:r>
              <a:rPr lang="en-IN" dirty="0"/>
              <a:t>         This font is 500 weight.</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21</a:t>
            </a:fld>
            <a:endParaRPr lang="en-GB"/>
          </a:p>
        </p:txBody>
      </p:sp>
    </p:spTree>
    <p:extLst>
      <p:ext uri="{BB962C8B-B14F-4D97-AF65-F5344CB8AC3E}">
        <p14:creationId xmlns:p14="http://schemas.microsoft.com/office/powerpoint/2010/main" val="194242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t>&lt;html&gt;</a:t>
            </a:r>
          </a:p>
          <a:p>
            <a:r>
              <a:rPr lang="en-IN" dirty="0"/>
              <a:t>   &lt;head&gt;</a:t>
            </a:r>
          </a:p>
          <a:p>
            <a:r>
              <a:rPr lang="en-IN" dirty="0"/>
              <a:t>   &lt;/head&gt;</a:t>
            </a:r>
          </a:p>
          <a:p>
            <a:endParaRPr lang="en-IN" dirty="0"/>
          </a:p>
          <a:p>
            <a:r>
              <a:rPr lang="en-IN" dirty="0"/>
              <a:t>   &lt;body&gt;</a:t>
            </a:r>
          </a:p>
          <a:p>
            <a:r>
              <a:rPr lang="en-IN" dirty="0"/>
              <a:t>      &lt;p style = "font-size:20px;"&gt;</a:t>
            </a:r>
          </a:p>
          <a:p>
            <a:r>
              <a:rPr lang="en-IN" dirty="0"/>
              <a:t>         This font size is 20 pixels</a:t>
            </a:r>
          </a:p>
          <a:p>
            <a:r>
              <a:rPr lang="en-IN" dirty="0"/>
              <a:t>      &lt;/p&gt;</a:t>
            </a:r>
          </a:p>
          <a:p>
            <a:r>
              <a:rPr lang="en-IN" dirty="0"/>
              <a:t>      </a:t>
            </a:r>
          </a:p>
          <a:p>
            <a:r>
              <a:rPr lang="en-IN" dirty="0"/>
              <a:t>      &lt;p style = "</a:t>
            </a:r>
            <a:r>
              <a:rPr lang="en-IN" dirty="0" err="1"/>
              <a:t>font-size:small</a:t>
            </a:r>
            <a:r>
              <a:rPr lang="en-IN" dirty="0"/>
              <a:t>;"&gt;</a:t>
            </a:r>
          </a:p>
          <a:p>
            <a:r>
              <a:rPr lang="en-IN" dirty="0"/>
              <a:t>         This font size is small</a:t>
            </a:r>
          </a:p>
          <a:p>
            <a:r>
              <a:rPr lang="en-IN" dirty="0"/>
              <a:t>      &lt;/p&gt;</a:t>
            </a:r>
          </a:p>
          <a:p>
            <a:r>
              <a:rPr lang="en-IN" dirty="0"/>
              <a:t>      </a:t>
            </a:r>
          </a:p>
          <a:p>
            <a:r>
              <a:rPr lang="en-IN" dirty="0"/>
              <a:t>      &lt;p style = "</a:t>
            </a:r>
            <a:r>
              <a:rPr lang="en-IN" dirty="0" err="1"/>
              <a:t>font-size:large</a:t>
            </a:r>
            <a:r>
              <a:rPr lang="en-IN" dirty="0"/>
              <a:t>;"&gt;</a:t>
            </a:r>
          </a:p>
          <a:p>
            <a:r>
              <a:rPr lang="en-IN" dirty="0"/>
              <a:t>         This font size is large</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22</a:t>
            </a:fld>
            <a:endParaRPr lang="en-GB"/>
          </a:p>
        </p:txBody>
      </p:sp>
    </p:spTree>
    <p:extLst>
      <p:ext uri="{BB962C8B-B14F-4D97-AF65-F5344CB8AC3E}">
        <p14:creationId xmlns:p14="http://schemas.microsoft.com/office/powerpoint/2010/main" val="169811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&lt;style type = "text/</a:t>
            </a:r>
            <a:r>
              <a:rPr lang="en-IN" dirty="0" err="1"/>
              <a:t>css</a:t>
            </a:r>
            <a:r>
              <a:rPr lang="en-IN" dirty="0"/>
              <a:t>"&gt;</a:t>
            </a:r>
          </a:p>
          <a:p>
            <a:r>
              <a:rPr lang="en-IN" dirty="0"/>
              <a:t>   a:link {</a:t>
            </a:r>
            <a:r>
              <a:rPr lang="en-IN" dirty="0" err="1"/>
              <a:t>color</a:t>
            </a:r>
            <a:r>
              <a:rPr lang="en-IN" dirty="0"/>
              <a:t>: #000000}</a:t>
            </a:r>
          </a:p>
          <a:p>
            <a:r>
              <a:rPr lang="en-IN" dirty="0"/>
              <a:t>   a:visited {</a:t>
            </a:r>
            <a:r>
              <a:rPr lang="en-IN" dirty="0" err="1"/>
              <a:t>color</a:t>
            </a:r>
            <a:r>
              <a:rPr lang="en-IN" dirty="0"/>
              <a:t>: #006600}</a:t>
            </a:r>
          </a:p>
          <a:p>
            <a:r>
              <a:rPr lang="en-IN" dirty="0"/>
              <a:t>   a:hover {</a:t>
            </a:r>
            <a:r>
              <a:rPr lang="en-IN" dirty="0" err="1"/>
              <a:t>color</a:t>
            </a:r>
            <a:r>
              <a:rPr lang="en-IN" dirty="0"/>
              <a:t>: #FFCC00}</a:t>
            </a:r>
          </a:p>
          <a:p>
            <a:r>
              <a:rPr lang="en-IN" dirty="0"/>
              <a:t>   a:active {</a:t>
            </a:r>
            <a:r>
              <a:rPr lang="en-IN" dirty="0" err="1"/>
              <a:t>color</a:t>
            </a:r>
            <a:r>
              <a:rPr lang="en-IN" dirty="0"/>
              <a:t>: #FF00CC}</a:t>
            </a:r>
          </a:p>
          <a:p>
            <a:r>
              <a:rPr lang="en-IN" dirty="0"/>
              <a:t>&lt;/style&gt;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25</a:t>
            </a:fld>
            <a:endParaRPr lang="en-GB"/>
          </a:p>
        </p:txBody>
      </p:sp>
    </p:spTree>
    <p:extLst>
      <p:ext uri="{BB962C8B-B14F-4D97-AF65-F5344CB8AC3E}">
        <p14:creationId xmlns:p14="http://schemas.microsoft.com/office/powerpoint/2010/main" val="114618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B425-1972-48DD-85FA-C0BB0FD60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49D1CF-D80E-4738-87EF-91720E139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6E116D7-C493-4C64-89C8-2EE587C76E6D}"/>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5" name="Footer Placeholder 4">
            <a:extLst>
              <a:ext uri="{FF2B5EF4-FFF2-40B4-BE49-F238E27FC236}">
                <a16:creationId xmlns:a16="http://schemas.microsoft.com/office/drawing/2014/main" id="{386ACF21-5F6C-4FB4-BF1D-1E2BA95E85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CA180D-0097-4D55-B368-488415FFA28F}"/>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272370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D889-8710-497D-8FC9-42AF04F9EB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8DAE12-213E-4D57-BF00-8996DAB425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62A9E2-98D4-492A-92EC-2ECA6148DDCE}"/>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5" name="Footer Placeholder 4">
            <a:extLst>
              <a:ext uri="{FF2B5EF4-FFF2-40B4-BE49-F238E27FC236}">
                <a16:creationId xmlns:a16="http://schemas.microsoft.com/office/drawing/2014/main" id="{39939DFB-7B29-4AC6-A44D-9023FD0AC6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60172C-58D0-49E6-855D-49DAFA796C4E}"/>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4432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3F44E-B52A-4305-8900-E15126D570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D6D329-9BC8-4484-B923-67D582BF7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F6E799-E5F5-4FEB-BF30-A35352FDB3DB}"/>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5" name="Footer Placeholder 4">
            <a:extLst>
              <a:ext uri="{FF2B5EF4-FFF2-40B4-BE49-F238E27FC236}">
                <a16:creationId xmlns:a16="http://schemas.microsoft.com/office/drawing/2014/main" id="{5E2E1E63-99D7-4DC4-B49F-72D082D419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E090AE-E3A1-4BE1-A2CC-A203220AE852}"/>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68351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0E5C-1589-4E9A-938A-821C5D56A5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1EA63E-EADA-462A-A5E4-876B55A124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313DE9-2C2B-4BF4-B082-6242E1321686}"/>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5" name="Footer Placeholder 4">
            <a:extLst>
              <a:ext uri="{FF2B5EF4-FFF2-40B4-BE49-F238E27FC236}">
                <a16:creationId xmlns:a16="http://schemas.microsoft.com/office/drawing/2014/main" id="{25F2F480-CF00-4DB1-BEC5-306CA35234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431501-83EA-45E9-A214-742BF2CF93D4}"/>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405247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A9B5-4C5C-4B77-8E5D-02BBAB8872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138980-B33A-4293-BB75-948D4EDF9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89BB6-4AA8-41E0-87AE-12EB38EECC6E}"/>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5" name="Footer Placeholder 4">
            <a:extLst>
              <a:ext uri="{FF2B5EF4-FFF2-40B4-BE49-F238E27FC236}">
                <a16:creationId xmlns:a16="http://schemas.microsoft.com/office/drawing/2014/main" id="{5EC6A2B0-E535-4C4D-A2FE-3643E57CC3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B74D36-CEC7-4AA0-9064-A209E1469DDB}"/>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25780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2BC3-EE6F-46BE-B7D0-CFF42F3DD8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725612-6556-40C9-A5B2-01B67F073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99F2AB-CB31-4A2A-B750-736C3D943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A9737B-3564-49F6-95D3-85CF309E272B}"/>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6" name="Footer Placeholder 5">
            <a:extLst>
              <a:ext uri="{FF2B5EF4-FFF2-40B4-BE49-F238E27FC236}">
                <a16:creationId xmlns:a16="http://schemas.microsoft.com/office/drawing/2014/main" id="{650DC4DF-612C-4B2C-88EA-14FEBF1293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BE4031-28AA-4031-BBEF-9F0DC9BFE07C}"/>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61419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7B09-2AC6-4D00-8F7E-194E82E271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B2C91B-E4F2-4B24-8ADB-C898276CC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D6F2C-8F65-4C6E-9F09-0105BD292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57A80F-7E29-46BE-8CEA-F71EB1DE2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19E87-94A4-4C8D-AC8F-01CF3266CB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AA710B7-F68E-4480-91B8-54F78D56DA51}"/>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8" name="Footer Placeholder 7">
            <a:extLst>
              <a:ext uri="{FF2B5EF4-FFF2-40B4-BE49-F238E27FC236}">
                <a16:creationId xmlns:a16="http://schemas.microsoft.com/office/drawing/2014/main" id="{D99CAE7A-8FB4-40B8-8085-9947AC9B75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D55FE89-82C7-4B2F-B28B-FB07A40E5F5C}"/>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214174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EDB8-F9DD-4DD2-BF26-C5E99C6F3A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4BFC742-1073-4D7F-B24D-9905E0CF2473}"/>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4" name="Footer Placeholder 3">
            <a:extLst>
              <a:ext uri="{FF2B5EF4-FFF2-40B4-BE49-F238E27FC236}">
                <a16:creationId xmlns:a16="http://schemas.microsoft.com/office/drawing/2014/main" id="{1BA69C49-9CF1-455F-9E94-14A7A7EC8A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D55D0EE-3D5A-4FBC-B94D-78645EAA4730}"/>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245527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57E47-A7FD-4A6F-A81C-D68D9253682E}"/>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3" name="Footer Placeholder 2">
            <a:extLst>
              <a:ext uri="{FF2B5EF4-FFF2-40B4-BE49-F238E27FC236}">
                <a16:creationId xmlns:a16="http://schemas.microsoft.com/office/drawing/2014/main" id="{F59ED724-4C64-4ECE-881E-08E3BE232E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598EEFA-80EB-48D0-88AC-83FF93463E10}"/>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64680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83C5-86EE-4EA9-926E-1A8EBD4E4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836178-7570-4AE3-973E-00609AC06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D7B726-EBA1-48B7-8EAD-91B6F226C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3B13E-223F-4066-92AA-137FE6447EA7}"/>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6" name="Footer Placeholder 5">
            <a:extLst>
              <a:ext uri="{FF2B5EF4-FFF2-40B4-BE49-F238E27FC236}">
                <a16:creationId xmlns:a16="http://schemas.microsoft.com/office/drawing/2014/main" id="{4DAE7BAA-71DA-4CEC-9C54-9683C098C0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2AB282-44CB-4600-8A6B-50C3696F90EE}"/>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263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6896-A2E8-48A8-A7E5-F5E5D26892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CBFBB00-AC4B-4205-9578-54020D528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94D6906-6D58-4147-A4D0-527C3F3E1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358F0-640E-42C4-A7B3-57DD2569D627}"/>
              </a:ext>
            </a:extLst>
          </p:cNvPr>
          <p:cNvSpPr>
            <a:spLocks noGrp="1"/>
          </p:cNvSpPr>
          <p:nvPr>
            <p:ph type="dt" sz="half" idx="10"/>
          </p:nvPr>
        </p:nvSpPr>
        <p:spPr/>
        <p:txBody>
          <a:bodyPr/>
          <a:lstStyle/>
          <a:p>
            <a:fld id="{4061FF35-5300-4E8A-B804-C9CC77FA45A0}" type="datetimeFigureOut">
              <a:rPr lang="en-GB" smtClean="0"/>
              <a:t>18/08/2020</a:t>
            </a:fld>
            <a:endParaRPr lang="en-GB"/>
          </a:p>
        </p:txBody>
      </p:sp>
      <p:sp>
        <p:nvSpPr>
          <p:cNvPr id="6" name="Footer Placeholder 5">
            <a:extLst>
              <a:ext uri="{FF2B5EF4-FFF2-40B4-BE49-F238E27FC236}">
                <a16:creationId xmlns:a16="http://schemas.microsoft.com/office/drawing/2014/main" id="{263B9825-84F1-46B6-987F-220C749909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9A8E63-0F65-45B0-B9AE-89EB41E4FACC}"/>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96057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2F657-78B3-4AE8-9294-ADA6D892B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64FEA3-8F5F-4ADA-87B2-7B4216A8D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173E-0C04-413C-B071-96AE0BD10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1FF35-5300-4E8A-B804-C9CC77FA45A0}" type="datetimeFigureOut">
              <a:rPr lang="en-GB" smtClean="0"/>
              <a:t>18/08/2020</a:t>
            </a:fld>
            <a:endParaRPr lang="en-GB"/>
          </a:p>
        </p:txBody>
      </p:sp>
      <p:sp>
        <p:nvSpPr>
          <p:cNvPr id="5" name="Footer Placeholder 4">
            <a:extLst>
              <a:ext uri="{FF2B5EF4-FFF2-40B4-BE49-F238E27FC236}">
                <a16:creationId xmlns:a16="http://schemas.microsoft.com/office/drawing/2014/main" id="{99B24308-C7E1-4F20-B7C3-7D0F4E19B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18B01EA-C77E-4909-863C-5B9D3C844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1C36B-4E93-4489-93DB-DD514C0AE34C}" type="slidenum">
              <a:rPr lang="en-GB" smtClean="0"/>
              <a:t>‹#›</a:t>
            </a:fld>
            <a:endParaRPr lang="en-GB"/>
          </a:p>
        </p:txBody>
      </p:sp>
    </p:spTree>
    <p:extLst>
      <p:ext uri="{BB962C8B-B14F-4D97-AF65-F5344CB8AC3E}">
        <p14:creationId xmlns:p14="http://schemas.microsoft.com/office/powerpoint/2010/main" val="6198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B0477-D1EB-47FA-815F-B88D689BA1E1}"/>
              </a:ext>
            </a:extLst>
          </p:cNvPr>
          <p:cNvSpPr>
            <a:spLocks noGrp="1"/>
          </p:cNvSpPr>
          <p:nvPr>
            <p:ph type="ctrTitle"/>
          </p:nvPr>
        </p:nvSpPr>
        <p:spPr/>
        <p:txBody>
          <a:bodyPr/>
          <a:lstStyle/>
          <a:p>
            <a:r>
              <a:rPr lang="en-GB" dirty="0"/>
              <a:t>CSS</a:t>
            </a:r>
          </a:p>
        </p:txBody>
      </p:sp>
      <p:sp>
        <p:nvSpPr>
          <p:cNvPr id="3" name="Subtitle 2">
            <a:extLst>
              <a:ext uri="{FF2B5EF4-FFF2-40B4-BE49-F238E27FC236}">
                <a16:creationId xmlns:a16="http://schemas.microsoft.com/office/drawing/2014/main" id="{5595E458-FD9B-47CB-9466-399C2DD1DF56}"/>
              </a:ext>
            </a:extLst>
          </p:cNvPr>
          <p:cNvSpPr>
            <a:spLocks noGrp="1"/>
          </p:cNvSpPr>
          <p:nvPr>
            <p:ph type="subTitle" idx="1"/>
          </p:nvPr>
        </p:nvSpPr>
        <p:spPr/>
        <p:txBody>
          <a:bodyPr/>
          <a:lstStyle/>
          <a:p>
            <a:r>
              <a:rPr lang="en-GB" dirty="0"/>
              <a:t>Cascading Style Sheets</a:t>
            </a:r>
          </a:p>
        </p:txBody>
      </p:sp>
    </p:spTree>
    <p:extLst>
      <p:ext uri="{BB962C8B-B14F-4D97-AF65-F5344CB8AC3E}">
        <p14:creationId xmlns:p14="http://schemas.microsoft.com/office/powerpoint/2010/main" val="1629485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45B0-5BC5-497F-9360-C90C2B0678B2}"/>
              </a:ext>
            </a:extLst>
          </p:cNvPr>
          <p:cNvSpPr>
            <a:spLocks noGrp="1"/>
          </p:cNvSpPr>
          <p:nvPr>
            <p:ph type="title"/>
          </p:nvPr>
        </p:nvSpPr>
        <p:spPr/>
        <p:txBody>
          <a:bodyPr/>
          <a:lstStyle/>
          <a:p>
            <a:r>
              <a:rPr lang="en-IN" dirty="0"/>
              <a:t>The Child Selectors</a:t>
            </a:r>
            <a:br>
              <a:rPr lang="en-IN" dirty="0"/>
            </a:br>
            <a:endParaRPr lang="en-GB" dirty="0"/>
          </a:p>
        </p:txBody>
      </p:sp>
      <p:sp>
        <p:nvSpPr>
          <p:cNvPr id="3" name="Content Placeholder 2">
            <a:extLst>
              <a:ext uri="{FF2B5EF4-FFF2-40B4-BE49-F238E27FC236}">
                <a16:creationId xmlns:a16="http://schemas.microsoft.com/office/drawing/2014/main" id="{F674A5A4-2F3A-4EFD-AD62-C7CA97C22C23}"/>
              </a:ext>
            </a:extLst>
          </p:cNvPr>
          <p:cNvSpPr>
            <a:spLocks noGrp="1"/>
          </p:cNvSpPr>
          <p:nvPr>
            <p:ph idx="1"/>
          </p:nvPr>
        </p:nvSpPr>
        <p:spPr/>
        <p:txBody>
          <a:bodyPr>
            <a:normAutofit fontScale="70000" lnSpcReduction="20000"/>
          </a:bodyPr>
          <a:lstStyle/>
          <a:p>
            <a:r>
              <a:rPr lang="en-IN" dirty="0"/>
              <a:t>You have seen the descendant selectors. There is one more type of selector, which is very similar to descendants but have different functionality. Consider the following example −</a:t>
            </a:r>
          </a:p>
          <a:p>
            <a:r>
              <a:rPr lang="en-IN" dirty="0"/>
              <a:t>body &gt; p {</a:t>
            </a:r>
          </a:p>
          <a:p>
            <a:r>
              <a:rPr lang="en-IN" dirty="0"/>
              <a:t>   </a:t>
            </a:r>
            <a:r>
              <a:rPr lang="en-IN" dirty="0" err="1"/>
              <a:t>color</a:t>
            </a:r>
            <a:r>
              <a:rPr lang="en-IN" dirty="0"/>
              <a:t>: #000000; </a:t>
            </a:r>
          </a:p>
          <a:p>
            <a:r>
              <a:rPr lang="en-IN" dirty="0"/>
              <a:t>}</a:t>
            </a:r>
          </a:p>
          <a:p>
            <a:r>
              <a:rPr lang="en-IN" dirty="0"/>
              <a:t>This rule will render all the paragraphs in black if they are direct child of &lt;body&gt; element. Other paragraphs put inside other elements like &lt;div&gt; or &lt;td&gt; would not have any effect of this rule.</a:t>
            </a:r>
          </a:p>
          <a:p>
            <a:r>
              <a:rPr lang="en-IN" b="1" u="sng" dirty="0"/>
              <a:t>The Attribute Selectors</a:t>
            </a:r>
          </a:p>
          <a:p>
            <a:r>
              <a:rPr lang="en-IN" dirty="0"/>
              <a:t>You can also apply styles to HTML elements with particular attributes. The style rule below will match all the input elements having a type attribute with a value of text −</a:t>
            </a:r>
          </a:p>
          <a:p>
            <a:endParaRPr lang="en-IN" dirty="0"/>
          </a:p>
          <a:p>
            <a:r>
              <a:rPr lang="en-IN" dirty="0"/>
              <a:t>input[type = "text"] {</a:t>
            </a:r>
          </a:p>
          <a:p>
            <a:r>
              <a:rPr lang="en-IN" dirty="0"/>
              <a:t>   </a:t>
            </a:r>
            <a:r>
              <a:rPr lang="en-IN" dirty="0" err="1"/>
              <a:t>color</a:t>
            </a:r>
            <a:r>
              <a:rPr lang="en-IN" dirty="0"/>
              <a:t>: #000000; </a:t>
            </a:r>
            <a:endParaRPr lang="en-GB" dirty="0"/>
          </a:p>
        </p:txBody>
      </p:sp>
    </p:spTree>
    <p:extLst>
      <p:ext uri="{BB962C8B-B14F-4D97-AF65-F5344CB8AC3E}">
        <p14:creationId xmlns:p14="http://schemas.microsoft.com/office/powerpoint/2010/main" val="202106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4381-1D80-4710-B873-414AE9FE6C6A}"/>
              </a:ext>
            </a:extLst>
          </p:cNvPr>
          <p:cNvSpPr>
            <a:spLocks noGrp="1"/>
          </p:cNvSpPr>
          <p:nvPr>
            <p:ph type="title"/>
          </p:nvPr>
        </p:nvSpPr>
        <p:spPr/>
        <p:txBody>
          <a:bodyPr/>
          <a:lstStyle/>
          <a:p>
            <a:r>
              <a:rPr lang="en-IN" dirty="0"/>
              <a:t>Embedded CSS - The &lt;style&gt; Element</a:t>
            </a:r>
            <a:endParaRPr lang="en-GB" dirty="0"/>
          </a:p>
        </p:txBody>
      </p:sp>
      <p:sp>
        <p:nvSpPr>
          <p:cNvPr id="3" name="Content Placeholder 2">
            <a:extLst>
              <a:ext uri="{FF2B5EF4-FFF2-40B4-BE49-F238E27FC236}">
                <a16:creationId xmlns:a16="http://schemas.microsoft.com/office/drawing/2014/main" id="{748D3B7C-E49C-4B49-8FBE-9721BF124957}"/>
              </a:ext>
            </a:extLst>
          </p:cNvPr>
          <p:cNvSpPr>
            <a:spLocks noGrp="1"/>
          </p:cNvSpPr>
          <p:nvPr>
            <p:ph idx="1"/>
          </p:nvPr>
        </p:nvSpPr>
        <p:spPr/>
        <p:txBody>
          <a:bodyPr/>
          <a:lstStyle/>
          <a:p>
            <a:r>
              <a:rPr lang="en-IN" dirty="0"/>
              <a:t>You can put your CSS rules into an HTML document using the &lt;style&gt; element. This tag is placed inside the &lt;head&gt;...&lt;/head&gt; tags. Rules defined using this syntax will be applied to all the elements available in the document</a:t>
            </a:r>
            <a:endParaRPr lang="en-GB" dirty="0"/>
          </a:p>
        </p:txBody>
      </p:sp>
    </p:spTree>
    <p:extLst>
      <p:ext uri="{BB962C8B-B14F-4D97-AF65-F5344CB8AC3E}">
        <p14:creationId xmlns:p14="http://schemas.microsoft.com/office/powerpoint/2010/main" val="328503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CBF2-368B-4124-845C-9365A729130D}"/>
              </a:ext>
            </a:extLst>
          </p:cNvPr>
          <p:cNvSpPr>
            <a:spLocks noGrp="1"/>
          </p:cNvSpPr>
          <p:nvPr>
            <p:ph type="title"/>
          </p:nvPr>
        </p:nvSpPr>
        <p:spPr/>
        <p:txBody>
          <a:bodyPr/>
          <a:lstStyle/>
          <a:p>
            <a:r>
              <a:rPr lang="en-IN" dirty="0"/>
              <a:t>Inline CSS - The style Attribute</a:t>
            </a:r>
            <a:endParaRPr lang="en-GB" dirty="0"/>
          </a:p>
        </p:txBody>
      </p:sp>
      <p:sp>
        <p:nvSpPr>
          <p:cNvPr id="3" name="Content Placeholder 2">
            <a:extLst>
              <a:ext uri="{FF2B5EF4-FFF2-40B4-BE49-F238E27FC236}">
                <a16:creationId xmlns:a16="http://schemas.microsoft.com/office/drawing/2014/main" id="{64712AD8-6AD4-4444-AAD8-F287F570878B}"/>
              </a:ext>
            </a:extLst>
          </p:cNvPr>
          <p:cNvSpPr>
            <a:spLocks noGrp="1"/>
          </p:cNvSpPr>
          <p:nvPr>
            <p:ph idx="1"/>
          </p:nvPr>
        </p:nvSpPr>
        <p:spPr/>
        <p:txBody>
          <a:bodyPr/>
          <a:lstStyle/>
          <a:p>
            <a:r>
              <a:rPr lang="en-IN" dirty="0"/>
              <a:t>You can use style attribute of any HTML element to define style rules. These rules will be applied to that element only. Here is the generic syntax −</a:t>
            </a:r>
          </a:p>
          <a:p>
            <a:endParaRPr lang="en-IN" dirty="0"/>
          </a:p>
          <a:p>
            <a:r>
              <a:rPr lang="en-IN" dirty="0"/>
              <a:t>&lt;element style = "...style rules...."&gt;</a:t>
            </a:r>
          </a:p>
          <a:p>
            <a:endParaRPr lang="en-GB" dirty="0"/>
          </a:p>
        </p:txBody>
      </p:sp>
    </p:spTree>
    <p:extLst>
      <p:ext uri="{BB962C8B-B14F-4D97-AF65-F5344CB8AC3E}">
        <p14:creationId xmlns:p14="http://schemas.microsoft.com/office/powerpoint/2010/main" val="248513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59EC-602B-4566-932F-3C1DAB03261D}"/>
              </a:ext>
            </a:extLst>
          </p:cNvPr>
          <p:cNvSpPr>
            <a:spLocks noGrp="1"/>
          </p:cNvSpPr>
          <p:nvPr>
            <p:ph type="title"/>
          </p:nvPr>
        </p:nvSpPr>
        <p:spPr/>
        <p:txBody>
          <a:bodyPr/>
          <a:lstStyle/>
          <a:p>
            <a:r>
              <a:rPr lang="en-IN" b="1" dirty="0"/>
              <a:t>External CSS - The &lt;link&gt; Element</a:t>
            </a:r>
            <a:br>
              <a:rPr lang="en-IN" b="1" dirty="0"/>
            </a:br>
            <a:endParaRPr lang="en-GB" dirty="0"/>
          </a:p>
        </p:txBody>
      </p:sp>
      <p:sp>
        <p:nvSpPr>
          <p:cNvPr id="3" name="Content Placeholder 2">
            <a:extLst>
              <a:ext uri="{FF2B5EF4-FFF2-40B4-BE49-F238E27FC236}">
                <a16:creationId xmlns:a16="http://schemas.microsoft.com/office/drawing/2014/main" id="{2BB76CC1-102B-415D-BD9B-300EEC4D9599}"/>
              </a:ext>
            </a:extLst>
          </p:cNvPr>
          <p:cNvSpPr>
            <a:spLocks noGrp="1"/>
          </p:cNvSpPr>
          <p:nvPr>
            <p:ph idx="1"/>
          </p:nvPr>
        </p:nvSpPr>
        <p:spPr/>
        <p:txBody>
          <a:bodyPr>
            <a:normAutofit fontScale="85000" lnSpcReduction="20000"/>
          </a:bodyPr>
          <a:lstStyle/>
          <a:p>
            <a:r>
              <a:rPr lang="en-IN" dirty="0"/>
              <a:t>The &lt;link&gt; element can be used to include an external stylesheet file in your HTML document.</a:t>
            </a:r>
          </a:p>
          <a:p>
            <a:endParaRPr lang="en-IN" dirty="0"/>
          </a:p>
          <a:p>
            <a:r>
              <a:rPr lang="en-IN" dirty="0"/>
              <a:t>An external style sheet is a separate text file with .</a:t>
            </a:r>
            <a:r>
              <a:rPr lang="en-IN" dirty="0" err="1"/>
              <a:t>css</a:t>
            </a:r>
            <a:r>
              <a:rPr lang="en-IN" dirty="0"/>
              <a:t> extension. You define all the Style rules within this text file and then you can include this file in any HTML document using &lt;link&gt; element.</a:t>
            </a:r>
          </a:p>
          <a:p>
            <a:endParaRPr lang="en-IN" dirty="0"/>
          </a:p>
          <a:p>
            <a:r>
              <a:rPr lang="en-IN" dirty="0"/>
              <a:t>Here is the generic syntax of including external CSS file −</a:t>
            </a:r>
          </a:p>
          <a:p>
            <a:endParaRPr lang="en-IN" dirty="0"/>
          </a:p>
          <a:p>
            <a:r>
              <a:rPr lang="en-IN" dirty="0"/>
              <a:t>&lt;head&gt;</a:t>
            </a:r>
          </a:p>
          <a:p>
            <a:r>
              <a:rPr lang="en-IN" dirty="0"/>
              <a:t>   &lt;link type = "text/</a:t>
            </a:r>
            <a:r>
              <a:rPr lang="en-IN" dirty="0" err="1"/>
              <a:t>css</a:t>
            </a:r>
            <a:r>
              <a:rPr lang="en-IN" dirty="0"/>
              <a:t>" </a:t>
            </a:r>
            <a:r>
              <a:rPr lang="en-IN" dirty="0" err="1"/>
              <a:t>href</a:t>
            </a:r>
            <a:r>
              <a:rPr lang="en-IN" dirty="0"/>
              <a:t> = "..." media = "..." /&gt;</a:t>
            </a:r>
          </a:p>
          <a:p>
            <a:r>
              <a:rPr lang="en-IN" dirty="0"/>
              <a:t>&lt;/head&gt;</a:t>
            </a:r>
          </a:p>
          <a:p>
            <a:endParaRPr lang="en-GB" dirty="0"/>
          </a:p>
        </p:txBody>
      </p:sp>
    </p:spTree>
    <p:extLst>
      <p:ext uri="{BB962C8B-B14F-4D97-AF65-F5344CB8AC3E}">
        <p14:creationId xmlns:p14="http://schemas.microsoft.com/office/powerpoint/2010/main" val="201445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A8E5-78B4-4FD0-99A2-CB9AB8B5D63E}"/>
              </a:ext>
            </a:extLst>
          </p:cNvPr>
          <p:cNvSpPr>
            <a:spLocks noGrp="1"/>
          </p:cNvSpPr>
          <p:nvPr>
            <p:ph type="title"/>
          </p:nvPr>
        </p:nvSpPr>
        <p:spPr/>
        <p:txBody>
          <a:bodyPr/>
          <a:lstStyle/>
          <a:p>
            <a:r>
              <a:rPr lang="en-IN" dirty="0"/>
              <a:t>Imported CSS - @import Rule</a:t>
            </a:r>
            <a:br>
              <a:rPr lang="en-IN" dirty="0"/>
            </a:br>
            <a:endParaRPr lang="en-GB" dirty="0"/>
          </a:p>
        </p:txBody>
      </p:sp>
      <p:sp>
        <p:nvSpPr>
          <p:cNvPr id="3" name="Content Placeholder 2">
            <a:extLst>
              <a:ext uri="{FF2B5EF4-FFF2-40B4-BE49-F238E27FC236}">
                <a16:creationId xmlns:a16="http://schemas.microsoft.com/office/drawing/2014/main" id="{0BAE240B-5FD0-4BD7-B521-43275DA4198A}"/>
              </a:ext>
            </a:extLst>
          </p:cNvPr>
          <p:cNvSpPr>
            <a:spLocks noGrp="1"/>
          </p:cNvSpPr>
          <p:nvPr>
            <p:ph idx="1"/>
          </p:nvPr>
        </p:nvSpPr>
        <p:spPr/>
        <p:txBody>
          <a:bodyPr>
            <a:normAutofit fontScale="70000" lnSpcReduction="20000"/>
          </a:bodyPr>
          <a:lstStyle/>
          <a:p>
            <a:r>
              <a:rPr lang="en-IN" dirty="0"/>
              <a:t>@import is used to import an external stylesheet in a manner similar to the &lt;link&gt; element. Here is the generic syntax of @import rule.</a:t>
            </a:r>
          </a:p>
          <a:p>
            <a:endParaRPr lang="en-IN" dirty="0"/>
          </a:p>
          <a:p>
            <a:r>
              <a:rPr lang="en-IN" dirty="0"/>
              <a:t>&lt;head&gt;</a:t>
            </a:r>
          </a:p>
          <a:p>
            <a:r>
              <a:rPr lang="en-IN" dirty="0"/>
              <a:t>   &lt;@import "URL";</a:t>
            </a:r>
          </a:p>
          <a:p>
            <a:r>
              <a:rPr lang="en-IN" dirty="0"/>
              <a:t>&lt;/head&gt;</a:t>
            </a:r>
          </a:p>
          <a:p>
            <a:endParaRPr lang="en-IN" dirty="0"/>
          </a:p>
          <a:p>
            <a:r>
              <a:rPr lang="en-IN" dirty="0"/>
              <a:t>Here URL is the URL of the style sheet file having style rules. You can use another syntax as well −</a:t>
            </a:r>
          </a:p>
          <a:p>
            <a:endParaRPr lang="en-IN" dirty="0"/>
          </a:p>
          <a:p>
            <a:r>
              <a:rPr lang="en-IN" dirty="0"/>
              <a:t>&lt;head&gt;</a:t>
            </a:r>
          </a:p>
          <a:p>
            <a:r>
              <a:rPr lang="en-IN" dirty="0"/>
              <a:t>   &lt;@import </a:t>
            </a:r>
            <a:r>
              <a:rPr lang="en-IN" dirty="0" err="1"/>
              <a:t>url</a:t>
            </a:r>
            <a:r>
              <a:rPr lang="en-IN" dirty="0"/>
              <a:t>("URL");</a:t>
            </a:r>
          </a:p>
          <a:p>
            <a:r>
              <a:rPr lang="en-IN" dirty="0"/>
              <a:t>&lt;/head&gt;</a:t>
            </a:r>
            <a:endParaRPr lang="en-GB" dirty="0"/>
          </a:p>
        </p:txBody>
      </p:sp>
    </p:spTree>
    <p:extLst>
      <p:ext uri="{BB962C8B-B14F-4D97-AF65-F5344CB8AC3E}">
        <p14:creationId xmlns:p14="http://schemas.microsoft.com/office/powerpoint/2010/main" val="186919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E4B4-B9D7-4E7C-A542-89919BFF42B0}"/>
              </a:ext>
            </a:extLst>
          </p:cNvPr>
          <p:cNvSpPr>
            <a:spLocks noGrp="1"/>
          </p:cNvSpPr>
          <p:nvPr>
            <p:ph type="title"/>
          </p:nvPr>
        </p:nvSpPr>
        <p:spPr/>
        <p:txBody>
          <a:bodyPr/>
          <a:lstStyle/>
          <a:p>
            <a:r>
              <a:rPr lang="en-IN" dirty="0"/>
              <a:t>Handling old Browsers</a:t>
            </a:r>
            <a:br>
              <a:rPr lang="en-IN" dirty="0"/>
            </a:br>
            <a:endParaRPr lang="en-GB" dirty="0"/>
          </a:p>
        </p:txBody>
      </p:sp>
      <p:sp>
        <p:nvSpPr>
          <p:cNvPr id="3" name="Content Placeholder 2">
            <a:extLst>
              <a:ext uri="{FF2B5EF4-FFF2-40B4-BE49-F238E27FC236}">
                <a16:creationId xmlns:a16="http://schemas.microsoft.com/office/drawing/2014/main" id="{9F83EE6E-05CE-47E0-9BF2-F99C978D4C77}"/>
              </a:ext>
            </a:extLst>
          </p:cNvPr>
          <p:cNvSpPr>
            <a:spLocks noGrp="1"/>
          </p:cNvSpPr>
          <p:nvPr>
            <p:ph idx="1"/>
          </p:nvPr>
        </p:nvSpPr>
        <p:spPr/>
        <p:txBody>
          <a:bodyPr>
            <a:normAutofit fontScale="85000" lnSpcReduction="20000"/>
          </a:bodyPr>
          <a:lstStyle/>
          <a:p>
            <a:endParaRPr lang="en-IN" dirty="0"/>
          </a:p>
          <a:p>
            <a:r>
              <a:rPr lang="en-IN" dirty="0"/>
              <a:t>There are still many old browsers who do not support CSS. So, we should take care while writing our Embedded CSS in an HTML document. The following snippet shows how you can use comment tags to hide CSS from older browsers −</a:t>
            </a:r>
          </a:p>
          <a:p>
            <a:endParaRPr lang="en-IN" dirty="0"/>
          </a:p>
          <a:p>
            <a:r>
              <a:rPr lang="en-IN" dirty="0"/>
              <a:t>&lt;style type = "text/</a:t>
            </a:r>
            <a:r>
              <a:rPr lang="en-IN" dirty="0" err="1"/>
              <a:t>css</a:t>
            </a:r>
            <a:r>
              <a:rPr lang="en-IN" dirty="0"/>
              <a:t>"&gt;</a:t>
            </a:r>
          </a:p>
          <a:p>
            <a:r>
              <a:rPr lang="en-IN" dirty="0"/>
              <a:t>   &lt;!--</a:t>
            </a:r>
          </a:p>
          <a:p>
            <a:r>
              <a:rPr lang="en-IN" dirty="0"/>
              <a:t>      body, td {</a:t>
            </a:r>
          </a:p>
          <a:p>
            <a:r>
              <a:rPr lang="en-IN" dirty="0"/>
              <a:t>         </a:t>
            </a:r>
            <a:r>
              <a:rPr lang="en-IN" dirty="0" err="1"/>
              <a:t>color</a:t>
            </a:r>
            <a:r>
              <a:rPr lang="en-IN" dirty="0"/>
              <a:t>: blue;</a:t>
            </a:r>
          </a:p>
          <a:p>
            <a:r>
              <a:rPr lang="en-IN" dirty="0"/>
              <a:t>      }</a:t>
            </a:r>
          </a:p>
          <a:p>
            <a:r>
              <a:rPr lang="en-IN" dirty="0"/>
              <a:t>   --&gt;</a:t>
            </a:r>
          </a:p>
          <a:p>
            <a:r>
              <a:rPr lang="en-IN" dirty="0"/>
              <a:t>&lt;/style&gt;</a:t>
            </a:r>
            <a:endParaRPr lang="en-GB" dirty="0"/>
          </a:p>
        </p:txBody>
      </p:sp>
    </p:spTree>
    <p:extLst>
      <p:ext uri="{BB962C8B-B14F-4D97-AF65-F5344CB8AC3E}">
        <p14:creationId xmlns:p14="http://schemas.microsoft.com/office/powerpoint/2010/main" val="260728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56FB-E7CB-4C45-A309-DF57DC2CB8AA}"/>
              </a:ext>
            </a:extLst>
          </p:cNvPr>
          <p:cNvSpPr>
            <a:spLocks noGrp="1"/>
          </p:cNvSpPr>
          <p:nvPr>
            <p:ph type="title"/>
          </p:nvPr>
        </p:nvSpPr>
        <p:spPr/>
        <p:txBody>
          <a:bodyPr/>
          <a:lstStyle/>
          <a:p>
            <a:r>
              <a:rPr lang="en-GB" dirty="0"/>
              <a:t>Measurement Units </a:t>
            </a:r>
          </a:p>
        </p:txBody>
      </p:sp>
      <p:graphicFrame>
        <p:nvGraphicFramePr>
          <p:cNvPr id="4" name="Content Placeholder 3">
            <a:extLst>
              <a:ext uri="{FF2B5EF4-FFF2-40B4-BE49-F238E27FC236}">
                <a16:creationId xmlns:a16="http://schemas.microsoft.com/office/drawing/2014/main" id="{9EBE0C1B-B896-4F9D-8A03-C13A742269A3}"/>
              </a:ext>
            </a:extLst>
          </p:cNvPr>
          <p:cNvGraphicFramePr>
            <a:graphicFrameLocks noGrp="1"/>
          </p:cNvGraphicFramePr>
          <p:nvPr>
            <p:ph idx="1"/>
            <p:extLst>
              <p:ext uri="{D42A27DB-BD31-4B8C-83A1-F6EECF244321}">
                <p14:modId xmlns:p14="http://schemas.microsoft.com/office/powerpoint/2010/main" val="1203049939"/>
              </p:ext>
            </p:extLst>
          </p:nvPr>
        </p:nvGraphicFramePr>
        <p:xfrm>
          <a:off x="2536724" y="1514168"/>
          <a:ext cx="7443018" cy="4817806"/>
        </p:xfrm>
        <a:graphic>
          <a:graphicData uri="http://schemas.openxmlformats.org/drawingml/2006/table">
            <a:tbl>
              <a:tblPr/>
              <a:tblGrid>
                <a:gridCol w="2481006">
                  <a:extLst>
                    <a:ext uri="{9D8B030D-6E8A-4147-A177-3AD203B41FA5}">
                      <a16:colId xmlns:a16="http://schemas.microsoft.com/office/drawing/2014/main" val="1181824001"/>
                    </a:ext>
                  </a:extLst>
                </a:gridCol>
                <a:gridCol w="2481006">
                  <a:extLst>
                    <a:ext uri="{9D8B030D-6E8A-4147-A177-3AD203B41FA5}">
                      <a16:colId xmlns:a16="http://schemas.microsoft.com/office/drawing/2014/main" val="3507391751"/>
                    </a:ext>
                  </a:extLst>
                </a:gridCol>
                <a:gridCol w="2481006">
                  <a:extLst>
                    <a:ext uri="{9D8B030D-6E8A-4147-A177-3AD203B41FA5}">
                      <a16:colId xmlns:a16="http://schemas.microsoft.com/office/drawing/2014/main" val="1948039631"/>
                    </a:ext>
                  </a:extLst>
                </a:gridCol>
              </a:tblGrid>
              <a:tr h="200936">
                <a:tc>
                  <a:txBody>
                    <a:bodyPr/>
                    <a:lstStyle/>
                    <a:p>
                      <a:pPr algn="ctr"/>
                      <a:r>
                        <a:rPr lang="en-GB" sz="900">
                          <a:effectLst/>
                        </a:rPr>
                        <a:t>Unit</a:t>
                      </a:r>
                    </a:p>
                  </a:txBody>
                  <a:tcPr marL="44859" marR="44859" marT="22430" marB="22430" anchor="ctr">
                    <a:lnL>
                      <a:noFill/>
                    </a:lnL>
                    <a:lnR>
                      <a:noFill/>
                    </a:lnR>
                    <a:lnT>
                      <a:noFill/>
                    </a:lnT>
                    <a:lnB>
                      <a:noFill/>
                    </a:lnB>
                  </a:tcPr>
                </a:tc>
                <a:tc>
                  <a:txBody>
                    <a:bodyPr/>
                    <a:lstStyle/>
                    <a:p>
                      <a:pPr algn="ctr"/>
                      <a:r>
                        <a:rPr lang="en-GB" sz="900">
                          <a:effectLst/>
                        </a:rPr>
                        <a:t>Description</a:t>
                      </a:r>
                    </a:p>
                  </a:txBody>
                  <a:tcPr marL="44859" marR="44859" marT="22430" marB="22430" anchor="ctr">
                    <a:lnL>
                      <a:noFill/>
                    </a:lnL>
                    <a:lnR>
                      <a:noFill/>
                    </a:lnR>
                    <a:lnT>
                      <a:noFill/>
                    </a:lnT>
                    <a:lnB>
                      <a:noFill/>
                    </a:lnB>
                  </a:tcPr>
                </a:tc>
                <a:tc>
                  <a:txBody>
                    <a:bodyPr/>
                    <a:lstStyle/>
                    <a:p>
                      <a:pPr algn="ctr"/>
                      <a:r>
                        <a:rPr lang="en-GB" sz="900">
                          <a:effectLst/>
                        </a:rPr>
                        <a:t>Example</a:t>
                      </a:r>
                    </a:p>
                  </a:txBody>
                  <a:tcPr marL="44859" marR="44859" marT="22430" marB="22430" anchor="ctr">
                    <a:lnL>
                      <a:noFill/>
                    </a:lnL>
                    <a:lnR>
                      <a:noFill/>
                    </a:lnR>
                    <a:lnT>
                      <a:noFill/>
                    </a:lnT>
                    <a:lnB>
                      <a:noFill/>
                    </a:lnB>
                  </a:tcPr>
                </a:tc>
                <a:extLst>
                  <a:ext uri="{0D108BD9-81ED-4DB2-BD59-A6C34878D82A}">
                    <a16:rowId xmlns:a16="http://schemas.microsoft.com/office/drawing/2014/main" val="2301988540"/>
                  </a:ext>
                </a:extLst>
              </a:tr>
              <a:tr h="643775">
                <a:tc>
                  <a:txBody>
                    <a:bodyPr/>
                    <a:lstStyle/>
                    <a:p>
                      <a:r>
                        <a:rPr lang="en-GB" sz="900" dirty="0"/>
                        <a:t>%</a:t>
                      </a:r>
                    </a:p>
                  </a:txBody>
                  <a:tcPr marL="44859" marR="44859" marT="22430" marB="22430" anchor="ctr">
                    <a:lnL>
                      <a:noFill/>
                    </a:lnL>
                    <a:lnR>
                      <a:noFill/>
                    </a:lnR>
                    <a:lnT>
                      <a:noFill/>
                    </a:lnT>
                    <a:lnB>
                      <a:noFill/>
                    </a:lnB>
                  </a:tcPr>
                </a:tc>
                <a:tc>
                  <a:txBody>
                    <a:bodyPr/>
                    <a:lstStyle/>
                    <a:p>
                      <a:r>
                        <a:rPr lang="en-IN" sz="900"/>
                        <a:t>Defines a measurement as a percentage relative to another value, typically an enclosing element.</a:t>
                      </a:r>
                    </a:p>
                  </a:txBody>
                  <a:tcPr marL="44859" marR="44859" marT="22430" marB="22430" anchor="ctr">
                    <a:lnL>
                      <a:noFill/>
                    </a:lnL>
                    <a:lnR>
                      <a:noFill/>
                    </a:lnR>
                    <a:lnT>
                      <a:noFill/>
                    </a:lnT>
                    <a:lnB>
                      <a:noFill/>
                    </a:lnB>
                  </a:tcPr>
                </a:tc>
                <a:tc>
                  <a:txBody>
                    <a:bodyPr/>
                    <a:lstStyle/>
                    <a:p>
                      <a:r>
                        <a:rPr lang="en-IN" sz="900"/>
                        <a:t>p {font-size: 16pt; line-height: 125%;}</a:t>
                      </a:r>
                    </a:p>
                  </a:txBody>
                  <a:tcPr marL="44859" marR="44859" marT="22430" marB="22430" anchor="ctr">
                    <a:lnL>
                      <a:noFill/>
                    </a:lnL>
                    <a:lnR>
                      <a:noFill/>
                    </a:lnR>
                    <a:lnT>
                      <a:noFill/>
                    </a:lnT>
                    <a:lnB>
                      <a:noFill/>
                    </a:lnB>
                  </a:tcPr>
                </a:tc>
                <a:extLst>
                  <a:ext uri="{0D108BD9-81ED-4DB2-BD59-A6C34878D82A}">
                    <a16:rowId xmlns:a16="http://schemas.microsoft.com/office/drawing/2014/main" val="3434304966"/>
                  </a:ext>
                </a:extLst>
              </a:tr>
              <a:tr h="346648">
                <a:tc>
                  <a:txBody>
                    <a:bodyPr/>
                    <a:lstStyle/>
                    <a:p>
                      <a:r>
                        <a:rPr lang="en-GB" sz="900"/>
                        <a:t>cm</a:t>
                      </a:r>
                    </a:p>
                  </a:txBody>
                  <a:tcPr marL="44859" marR="44859" marT="22430" marB="22430" anchor="ctr">
                    <a:lnL>
                      <a:noFill/>
                    </a:lnL>
                    <a:lnR>
                      <a:noFill/>
                    </a:lnR>
                    <a:lnT>
                      <a:noFill/>
                    </a:lnT>
                    <a:lnB>
                      <a:noFill/>
                    </a:lnB>
                  </a:tcPr>
                </a:tc>
                <a:tc>
                  <a:txBody>
                    <a:bodyPr/>
                    <a:lstStyle/>
                    <a:p>
                      <a:pPr fontAlgn="ctr"/>
                      <a:r>
                        <a:rPr lang="en-IN" sz="900">
                          <a:effectLst/>
                        </a:rPr>
                        <a:t>Defines a measurement in centimeters.</a:t>
                      </a:r>
                    </a:p>
                  </a:txBody>
                  <a:tcPr marL="44859" marR="44859" marT="22430" marB="22430" anchor="ctr">
                    <a:lnL>
                      <a:noFill/>
                    </a:lnL>
                    <a:lnR>
                      <a:noFill/>
                    </a:lnR>
                    <a:lnT>
                      <a:noFill/>
                    </a:lnT>
                    <a:lnB>
                      <a:noFill/>
                    </a:lnB>
                  </a:tcPr>
                </a:tc>
                <a:tc>
                  <a:txBody>
                    <a:bodyPr/>
                    <a:lstStyle/>
                    <a:p>
                      <a:r>
                        <a:rPr lang="en-GB" sz="900"/>
                        <a:t>div {margin-bottom: 2cm;}</a:t>
                      </a:r>
                    </a:p>
                  </a:txBody>
                  <a:tcPr marL="44859" marR="44859" marT="22430" marB="22430" anchor="ctr">
                    <a:lnL>
                      <a:noFill/>
                    </a:lnL>
                    <a:lnR>
                      <a:noFill/>
                    </a:lnR>
                    <a:lnT>
                      <a:noFill/>
                    </a:lnT>
                    <a:lnB>
                      <a:noFill/>
                    </a:lnB>
                  </a:tcPr>
                </a:tc>
                <a:extLst>
                  <a:ext uri="{0D108BD9-81ED-4DB2-BD59-A6C34878D82A}">
                    <a16:rowId xmlns:a16="http://schemas.microsoft.com/office/drawing/2014/main" val="2722486207"/>
                  </a:ext>
                </a:extLst>
              </a:tr>
              <a:tr h="1089464">
                <a:tc>
                  <a:txBody>
                    <a:bodyPr/>
                    <a:lstStyle/>
                    <a:p>
                      <a:r>
                        <a:rPr lang="en-GB" sz="900"/>
                        <a:t>em</a:t>
                      </a:r>
                    </a:p>
                  </a:txBody>
                  <a:tcPr marL="44859" marR="44859" marT="22430" marB="22430" anchor="ctr">
                    <a:lnL>
                      <a:noFill/>
                    </a:lnL>
                    <a:lnR>
                      <a:noFill/>
                    </a:lnR>
                    <a:lnT>
                      <a:noFill/>
                    </a:lnT>
                    <a:lnB>
                      <a:noFill/>
                    </a:lnB>
                  </a:tcPr>
                </a:tc>
                <a:tc>
                  <a:txBody>
                    <a:bodyPr/>
                    <a:lstStyle/>
                    <a:p>
                      <a:r>
                        <a:rPr lang="en-IN" sz="900"/>
                        <a:t>A relative measurement for the height of a font in em spaces. Because an em unit is equivalent to the size of a given font, if you assign a font to 12pt, each "em" unit would be 12pt; thus, 2em would be 24pt.</a:t>
                      </a:r>
                    </a:p>
                  </a:txBody>
                  <a:tcPr marL="44859" marR="44859" marT="22430" marB="22430" anchor="ctr">
                    <a:lnL>
                      <a:noFill/>
                    </a:lnL>
                    <a:lnR>
                      <a:noFill/>
                    </a:lnR>
                    <a:lnT>
                      <a:noFill/>
                    </a:lnT>
                    <a:lnB>
                      <a:noFill/>
                    </a:lnB>
                  </a:tcPr>
                </a:tc>
                <a:tc>
                  <a:txBody>
                    <a:bodyPr/>
                    <a:lstStyle/>
                    <a:p>
                      <a:pPr fontAlgn="ctr"/>
                      <a:r>
                        <a:rPr lang="en-GB" sz="900">
                          <a:effectLst/>
                        </a:rPr>
                        <a:t>p {letter-spacing: 7em;}</a:t>
                      </a:r>
                    </a:p>
                  </a:txBody>
                  <a:tcPr marL="44859" marR="44859" marT="22430" marB="22430" anchor="ctr">
                    <a:lnL>
                      <a:noFill/>
                    </a:lnL>
                    <a:lnR>
                      <a:noFill/>
                    </a:lnR>
                    <a:lnT>
                      <a:noFill/>
                    </a:lnT>
                    <a:lnB>
                      <a:noFill/>
                    </a:lnB>
                  </a:tcPr>
                </a:tc>
                <a:extLst>
                  <a:ext uri="{0D108BD9-81ED-4DB2-BD59-A6C34878D82A}">
                    <a16:rowId xmlns:a16="http://schemas.microsoft.com/office/drawing/2014/main" val="817786944"/>
                  </a:ext>
                </a:extLst>
              </a:tr>
              <a:tr h="643775">
                <a:tc>
                  <a:txBody>
                    <a:bodyPr/>
                    <a:lstStyle/>
                    <a:p>
                      <a:r>
                        <a:rPr lang="en-GB" sz="900"/>
                        <a:t>ex</a:t>
                      </a:r>
                    </a:p>
                  </a:txBody>
                  <a:tcPr marL="44859" marR="44859" marT="22430" marB="22430" anchor="ctr">
                    <a:lnL>
                      <a:noFill/>
                    </a:lnL>
                    <a:lnR>
                      <a:noFill/>
                    </a:lnR>
                    <a:lnT>
                      <a:noFill/>
                    </a:lnT>
                    <a:lnB>
                      <a:noFill/>
                    </a:lnB>
                  </a:tcPr>
                </a:tc>
                <a:tc>
                  <a:txBody>
                    <a:bodyPr/>
                    <a:lstStyle/>
                    <a:p>
                      <a:r>
                        <a:rPr lang="en-IN" sz="900"/>
                        <a:t>This value defines a measurement relative to a font's x-height. The x-height is determined by the height of the font's lowercase letter x.</a:t>
                      </a:r>
                    </a:p>
                  </a:txBody>
                  <a:tcPr marL="44859" marR="44859" marT="22430" marB="22430" anchor="ctr">
                    <a:lnL>
                      <a:noFill/>
                    </a:lnL>
                    <a:lnR>
                      <a:noFill/>
                    </a:lnR>
                    <a:lnT>
                      <a:noFill/>
                    </a:lnT>
                    <a:lnB>
                      <a:noFill/>
                    </a:lnB>
                  </a:tcPr>
                </a:tc>
                <a:tc>
                  <a:txBody>
                    <a:bodyPr/>
                    <a:lstStyle/>
                    <a:p>
                      <a:pPr fontAlgn="ctr"/>
                      <a:r>
                        <a:rPr lang="en-IN" sz="900">
                          <a:effectLst/>
                        </a:rPr>
                        <a:t>p {font-size: 24pt; line-height: 3ex;}</a:t>
                      </a:r>
                    </a:p>
                  </a:txBody>
                  <a:tcPr marL="44859" marR="44859" marT="22430" marB="22430" anchor="ctr">
                    <a:lnL>
                      <a:noFill/>
                    </a:lnL>
                    <a:lnR>
                      <a:noFill/>
                    </a:lnR>
                    <a:lnT>
                      <a:noFill/>
                    </a:lnT>
                    <a:lnB>
                      <a:noFill/>
                    </a:lnB>
                  </a:tcPr>
                </a:tc>
                <a:extLst>
                  <a:ext uri="{0D108BD9-81ED-4DB2-BD59-A6C34878D82A}">
                    <a16:rowId xmlns:a16="http://schemas.microsoft.com/office/drawing/2014/main" val="2084923122"/>
                  </a:ext>
                </a:extLst>
              </a:tr>
              <a:tr h="200936">
                <a:tc>
                  <a:txBody>
                    <a:bodyPr/>
                    <a:lstStyle/>
                    <a:p>
                      <a:r>
                        <a:rPr lang="en-GB" sz="900"/>
                        <a:t>in</a:t>
                      </a:r>
                    </a:p>
                  </a:txBody>
                  <a:tcPr marL="44859" marR="44859" marT="22430" marB="22430" anchor="ctr">
                    <a:lnL>
                      <a:noFill/>
                    </a:lnL>
                    <a:lnR>
                      <a:noFill/>
                    </a:lnR>
                    <a:lnT>
                      <a:noFill/>
                    </a:lnT>
                    <a:lnB>
                      <a:noFill/>
                    </a:lnB>
                  </a:tcPr>
                </a:tc>
                <a:tc>
                  <a:txBody>
                    <a:bodyPr/>
                    <a:lstStyle/>
                    <a:p>
                      <a:pPr fontAlgn="ctr"/>
                      <a:r>
                        <a:rPr lang="en-IN" sz="900">
                          <a:effectLst/>
                        </a:rPr>
                        <a:t>Defines a measurement in inches.</a:t>
                      </a:r>
                    </a:p>
                  </a:txBody>
                  <a:tcPr marL="44859" marR="44859" marT="22430" marB="22430" anchor="ctr">
                    <a:lnL>
                      <a:noFill/>
                    </a:lnL>
                    <a:lnR>
                      <a:noFill/>
                    </a:lnR>
                    <a:lnT>
                      <a:noFill/>
                    </a:lnT>
                    <a:lnB>
                      <a:noFill/>
                    </a:lnB>
                  </a:tcPr>
                </a:tc>
                <a:tc>
                  <a:txBody>
                    <a:bodyPr/>
                    <a:lstStyle/>
                    <a:p>
                      <a:r>
                        <a:rPr lang="en-GB" sz="900"/>
                        <a:t>p {word-spacing: .15in;}</a:t>
                      </a:r>
                    </a:p>
                  </a:txBody>
                  <a:tcPr marL="44859" marR="44859" marT="22430" marB="22430" anchor="ctr">
                    <a:lnL>
                      <a:noFill/>
                    </a:lnL>
                    <a:lnR>
                      <a:noFill/>
                    </a:lnR>
                    <a:lnT>
                      <a:noFill/>
                    </a:lnT>
                    <a:lnB>
                      <a:noFill/>
                    </a:lnB>
                  </a:tcPr>
                </a:tc>
                <a:extLst>
                  <a:ext uri="{0D108BD9-81ED-4DB2-BD59-A6C34878D82A}">
                    <a16:rowId xmlns:a16="http://schemas.microsoft.com/office/drawing/2014/main" val="3699813698"/>
                  </a:ext>
                </a:extLst>
              </a:tr>
              <a:tr h="346648">
                <a:tc>
                  <a:txBody>
                    <a:bodyPr/>
                    <a:lstStyle/>
                    <a:p>
                      <a:r>
                        <a:rPr lang="en-GB" sz="900"/>
                        <a:t>mm</a:t>
                      </a:r>
                    </a:p>
                  </a:txBody>
                  <a:tcPr marL="44859" marR="44859" marT="22430" marB="22430" anchor="ctr">
                    <a:lnL>
                      <a:noFill/>
                    </a:lnL>
                    <a:lnR>
                      <a:noFill/>
                    </a:lnR>
                    <a:lnT>
                      <a:noFill/>
                    </a:lnT>
                    <a:lnB>
                      <a:noFill/>
                    </a:lnB>
                  </a:tcPr>
                </a:tc>
                <a:tc>
                  <a:txBody>
                    <a:bodyPr/>
                    <a:lstStyle/>
                    <a:p>
                      <a:pPr fontAlgn="ctr"/>
                      <a:r>
                        <a:rPr lang="en-IN" sz="900">
                          <a:effectLst/>
                        </a:rPr>
                        <a:t>Defines a measurement in millimeters.</a:t>
                      </a:r>
                    </a:p>
                  </a:txBody>
                  <a:tcPr marL="44859" marR="44859" marT="22430" marB="22430" anchor="ctr">
                    <a:lnL>
                      <a:noFill/>
                    </a:lnL>
                    <a:lnR>
                      <a:noFill/>
                    </a:lnR>
                    <a:lnT>
                      <a:noFill/>
                    </a:lnT>
                    <a:lnB>
                      <a:noFill/>
                    </a:lnB>
                  </a:tcPr>
                </a:tc>
                <a:tc>
                  <a:txBody>
                    <a:bodyPr/>
                    <a:lstStyle/>
                    <a:p>
                      <a:r>
                        <a:rPr lang="en-GB" sz="900"/>
                        <a:t>p {word-spacing: 15mm;}</a:t>
                      </a:r>
                    </a:p>
                  </a:txBody>
                  <a:tcPr marL="44859" marR="44859" marT="22430" marB="22430" anchor="ctr">
                    <a:lnL>
                      <a:noFill/>
                    </a:lnL>
                    <a:lnR>
                      <a:noFill/>
                    </a:lnR>
                    <a:lnT>
                      <a:noFill/>
                    </a:lnT>
                    <a:lnB>
                      <a:noFill/>
                    </a:lnB>
                  </a:tcPr>
                </a:tc>
                <a:extLst>
                  <a:ext uri="{0D108BD9-81ED-4DB2-BD59-A6C34878D82A}">
                    <a16:rowId xmlns:a16="http://schemas.microsoft.com/office/drawing/2014/main" val="1900601341"/>
                  </a:ext>
                </a:extLst>
              </a:tr>
              <a:tr h="503765">
                <a:tc>
                  <a:txBody>
                    <a:bodyPr/>
                    <a:lstStyle/>
                    <a:p>
                      <a:r>
                        <a:rPr lang="en-GB" sz="900"/>
                        <a:t>pc</a:t>
                      </a:r>
                    </a:p>
                  </a:txBody>
                  <a:tcPr marL="44859" marR="44859" marT="22430" marB="22430" anchor="ctr">
                    <a:lnL>
                      <a:noFill/>
                    </a:lnL>
                    <a:lnR>
                      <a:noFill/>
                    </a:lnR>
                    <a:lnT>
                      <a:noFill/>
                    </a:lnT>
                    <a:lnB>
                      <a:noFill/>
                    </a:lnB>
                  </a:tcPr>
                </a:tc>
                <a:tc>
                  <a:txBody>
                    <a:bodyPr/>
                    <a:lstStyle/>
                    <a:p>
                      <a:r>
                        <a:rPr lang="en-IN" sz="900"/>
                        <a:t>Defines a measurement in picas. A pica is equivalent to 12 points; thus, there are 6 picas per inch.</a:t>
                      </a:r>
                    </a:p>
                  </a:txBody>
                  <a:tcPr marL="44859" marR="44859" marT="22430" marB="22430" anchor="ctr">
                    <a:lnL>
                      <a:noFill/>
                    </a:lnL>
                    <a:lnR>
                      <a:noFill/>
                    </a:lnR>
                    <a:lnT>
                      <a:noFill/>
                    </a:lnT>
                    <a:lnB>
                      <a:noFill/>
                    </a:lnB>
                  </a:tcPr>
                </a:tc>
                <a:tc>
                  <a:txBody>
                    <a:bodyPr/>
                    <a:lstStyle/>
                    <a:p>
                      <a:pPr fontAlgn="ctr"/>
                      <a:r>
                        <a:rPr lang="en-GB" sz="900">
                          <a:effectLst/>
                        </a:rPr>
                        <a:t>p {font-size: 20pc;}</a:t>
                      </a:r>
                    </a:p>
                  </a:txBody>
                  <a:tcPr marL="44859" marR="44859" marT="22430" marB="22430" anchor="ctr">
                    <a:lnL>
                      <a:noFill/>
                    </a:lnL>
                    <a:lnR>
                      <a:noFill/>
                    </a:lnR>
                    <a:lnT>
                      <a:noFill/>
                    </a:lnT>
                    <a:lnB>
                      <a:noFill/>
                    </a:lnB>
                  </a:tcPr>
                </a:tc>
                <a:extLst>
                  <a:ext uri="{0D108BD9-81ED-4DB2-BD59-A6C34878D82A}">
                    <a16:rowId xmlns:a16="http://schemas.microsoft.com/office/drawing/2014/main" val="21162236"/>
                  </a:ext>
                </a:extLst>
              </a:tr>
              <a:tr h="495211">
                <a:tc>
                  <a:txBody>
                    <a:bodyPr/>
                    <a:lstStyle/>
                    <a:p>
                      <a:r>
                        <a:rPr lang="en-GB" sz="900" dirty="0" err="1"/>
                        <a:t>pt</a:t>
                      </a:r>
                      <a:endParaRPr lang="en-GB" sz="900" dirty="0"/>
                    </a:p>
                  </a:txBody>
                  <a:tcPr marL="44859" marR="44859" marT="22430" marB="22430" anchor="ctr">
                    <a:lnL>
                      <a:noFill/>
                    </a:lnL>
                    <a:lnR>
                      <a:noFill/>
                    </a:lnR>
                    <a:lnT>
                      <a:noFill/>
                    </a:lnT>
                    <a:lnB>
                      <a:noFill/>
                    </a:lnB>
                  </a:tcPr>
                </a:tc>
                <a:tc>
                  <a:txBody>
                    <a:bodyPr/>
                    <a:lstStyle/>
                    <a:p>
                      <a:r>
                        <a:rPr lang="en-IN" sz="900"/>
                        <a:t>Defines a measurement in points. A point is defined as 1/72nd of an inch.</a:t>
                      </a:r>
                    </a:p>
                  </a:txBody>
                  <a:tcPr marL="44859" marR="44859" marT="22430" marB="22430" anchor="ctr">
                    <a:lnL>
                      <a:noFill/>
                    </a:lnL>
                    <a:lnR>
                      <a:noFill/>
                    </a:lnR>
                    <a:lnT>
                      <a:noFill/>
                    </a:lnT>
                    <a:lnB>
                      <a:noFill/>
                    </a:lnB>
                  </a:tcPr>
                </a:tc>
                <a:tc>
                  <a:txBody>
                    <a:bodyPr/>
                    <a:lstStyle/>
                    <a:p>
                      <a:r>
                        <a:rPr lang="en-GB" sz="900"/>
                        <a:t>body {font-size: 18pt;}</a:t>
                      </a:r>
                    </a:p>
                  </a:txBody>
                  <a:tcPr marL="44859" marR="44859" marT="22430" marB="22430" anchor="ctr">
                    <a:lnL>
                      <a:noFill/>
                    </a:lnL>
                    <a:lnR>
                      <a:noFill/>
                    </a:lnR>
                    <a:lnT>
                      <a:noFill/>
                    </a:lnT>
                    <a:lnB>
                      <a:noFill/>
                    </a:lnB>
                  </a:tcPr>
                </a:tc>
                <a:extLst>
                  <a:ext uri="{0D108BD9-81ED-4DB2-BD59-A6C34878D82A}">
                    <a16:rowId xmlns:a16="http://schemas.microsoft.com/office/drawing/2014/main" val="201123826"/>
                  </a:ext>
                </a:extLst>
              </a:tr>
              <a:tr h="346648">
                <a:tc>
                  <a:txBody>
                    <a:bodyPr/>
                    <a:lstStyle/>
                    <a:p>
                      <a:r>
                        <a:rPr lang="en-GB" sz="900" dirty="0"/>
                        <a:t>px</a:t>
                      </a:r>
                    </a:p>
                  </a:txBody>
                  <a:tcPr marL="44859" marR="44859" marT="22430" marB="22430" anchor="ctr">
                    <a:lnL>
                      <a:noFill/>
                    </a:lnL>
                    <a:lnR>
                      <a:noFill/>
                    </a:lnR>
                    <a:lnT>
                      <a:noFill/>
                    </a:lnT>
                    <a:lnB>
                      <a:noFill/>
                    </a:lnB>
                  </a:tcPr>
                </a:tc>
                <a:tc>
                  <a:txBody>
                    <a:bodyPr/>
                    <a:lstStyle/>
                    <a:p>
                      <a:r>
                        <a:rPr lang="en-IN" sz="900"/>
                        <a:t>Defines a measurement in screen pixels.</a:t>
                      </a:r>
                    </a:p>
                  </a:txBody>
                  <a:tcPr marL="44859" marR="44859" marT="22430" marB="22430" anchor="ctr">
                    <a:lnL>
                      <a:noFill/>
                    </a:lnL>
                    <a:lnR>
                      <a:noFill/>
                    </a:lnR>
                    <a:lnT>
                      <a:noFill/>
                    </a:lnT>
                    <a:lnB>
                      <a:noFill/>
                    </a:lnB>
                  </a:tcPr>
                </a:tc>
                <a:tc>
                  <a:txBody>
                    <a:bodyPr/>
                    <a:lstStyle/>
                    <a:p>
                      <a:r>
                        <a:rPr lang="en-GB" sz="900" dirty="0"/>
                        <a:t>p {padding: 25px;}</a:t>
                      </a:r>
                    </a:p>
                  </a:txBody>
                  <a:tcPr marL="44859" marR="44859" marT="22430" marB="22430" anchor="ctr">
                    <a:lnL>
                      <a:noFill/>
                    </a:lnL>
                    <a:lnR>
                      <a:noFill/>
                    </a:lnR>
                    <a:lnT>
                      <a:noFill/>
                    </a:lnT>
                    <a:lnB>
                      <a:noFill/>
                    </a:lnB>
                  </a:tcPr>
                </a:tc>
                <a:extLst>
                  <a:ext uri="{0D108BD9-81ED-4DB2-BD59-A6C34878D82A}">
                    <a16:rowId xmlns:a16="http://schemas.microsoft.com/office/drawing/2014/main" val="4187633232"/>
                  </a:ext>
                </a:extLst>
              </a:tr>
            </a:tbl>
          </a:graphicData>
        </a:graphic>
      </p:graphicFrame>
    </p:spTree>
    <p:extLst>
      <p:ext uri="{BB962C8B-B14F-4D97-AF65-F5344CB8AC3E}">
        <p14:creationId xmlns:p14="http://schemas.microsoft.com/office/powerpoint/2010/main" val="113291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8E01-AE2E-4254-96D3-99BF81D4599A}"/>
              </a:ext>
            </a:extLst>
          </p:cNvPr>
          <p:cNvSpPr>
            <a:spLocks noGrp="1"/>
          </p:cNvSpPr>
          <p:nvPr>
            <p:ph type="title"/>
          </p:nvPr>
        </p:nvSpPr>
        <p:spPr/>
        <p:txBody>
          <a:bodyPr/>
          <a:lstStyle/>
          <a:p>
            <a:r>
              <a:rPr lang="en-GB" dirty="0"/>
              <a:t>CSS Background</a:t>
            </a:r>
          </a:p>
        </p:txBody>
      </p:sp>
      <p:sp>
        <p:nvSpPr>
          <p:cNvPr id="3" name="Content Placeholder 2">
            <a:extLst>
              <a:ext uri="{FF2B5EF4-FFF2-40B4-BE49-F238E27FC236}">
                <a16:creationId xmlns:a16="http://schemas.microsoft.com/office/drawing/2014/main" id="{D6D52FC4-2B83-42DC-BC72-265F0CF43086}"/>
              </a:ext>
            </a:extLst>
          </p:cNvPr>
          <p:cNvSpPr>
            <a:spLocks noGrp="1"/>
          </p:cNvSpPr>
          <p:nvPr>
            <p:ph idx="1"/>
          </p:nvPr>
        </p:nvSpPr>
        <p:spPr/>
        <p:txBody>
          <a:bodyPr>
            <a:normAutofit fontScale="62500" lnSpcReduction="20000"/>
          </a:bodyPr>
          <a:lstStyle/>
          <a:p>
            <a:endParaRPr lang="en-IN" dirty="0"/>
          </a:p>
          <a:p>
            <a:endParaRPr lang="en-IN" dirty="0"/>
          </a:p>
          <a:p>
            <a:r>
              <a:rPr lang="en-IN" dirty="0"/>
              <a:t>    The background-</a:t>
            </a:r>
            <a:r>
              <a:rPr lang="en-IN" dirty="0" err="1"/>
              <a:t>color</a:t>
            </a:r>
            <a:r>
              <a:rPr lang="en-IN" dirty="0"/>
              <a:t> property is used to set the background </a:t>
            </a:r>
            <a:r>
              <a:rPr lang="en-IN" dirty="0" err="1"/>
              <a:t>color</a:t>
            </a:r>
            <a:r>
              <a:rPr lang="en-IN" dirty="0"/>
              <a:t> of an element.</a:t>
            </a:r>
          </a:p>
          <a:p>
            <a:endParaRPr lang="en-IN" dirty="0"/>
          </a:p>
          <a:p>
            <a:r>
              <a:rPr lang="en-IN" dirty="0"/>
              <a:t>    The background-image property is used to set the background image of an element.</a:t>
            </a:r>
          </a:p>
          <a:p>
            <a:endParaRPr lang="en-IN" dirty="0"/>
          </a:p>
          <a:p>
            <a:r>
              <a:rPr lang="en-IN" dirty="0"/>
              <a:t>    The background-repeat property is used to control the repetition of an image in the background.</a:t>
            </a:r>
          </a:p>
          <a:p>
            <a:endParaRPr lang="en-IN" dirty="0"/>
          </a:p>
          <a:p>
            <a:r>
              <a:rPr lang="en-IN" dirty="0"/>
              <a:t>    The background-position property is used to control the position of an image in the background.</a:t>
            </a:r>
          </a:p>
          <a:p>
            <a:endParaRPr lang="en-IN" dirty="0"/>
          </a:p>
          <a:p>
            <a:r>
              <a:rPr lang="en-IN" dirty="0"/>
              <a:t>    The background-attachment property is used to control the scrolling of an image in the background.</a:t>
            </a:r>
          </a:p>
          <a:p>
            <a:endParaRPr lang="en-IN" dirty="0"/>
          </a:p>
          <a:p>
            <a:r>
              <a:rPr lang="en-IN" dirty="0"/>
              <a:t>    The background property is used as a shorthand to specify a number of other background properties.</a:t>
            </a:r>
          </a:p>
          <a:p>
            <a:endParaRPr lang="en-GB" dirty="0"/>
          </a:p>
        </p:txBody>
      </p:sp>
    </p:spTree>
    <p:extLst>
      <p:ext uri="{BB962C8B-B14F-4D97-AF65-F5344CB8AC3E}">
        <p14:creationId xmlns:p14="http://schemas.microsoft.com/office/powerpoint/2010/main" val="423405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E53D-8BA7-465D-AC97-C3848C600544}"/>
              </a:ext>
            </a:extLst>
          </p:cNvPr>
          <p:cNvSpPr>
            <a:spLocks noGrp="1"/>
          </p:cNvSpPr>
          <p:nvPr>
            <p:ph type="title"/>
          </p:nvPr>
        </p:nvSpPr>
        <p:spPr/>
        <p:txBody>
          <a:bodyPr/>
          <a:lstStyle/>
          <a:p>
            <a:r>
              <a:rPr lang="en-GB" dirty="0"/>
              <a:t>CSS Fonts</a:t>
            </a:r>
          </a:p>
        </p:txBody>
      </p:sp>
      <p:sp>
        <p:nvSpPr>
          <p:cNvPr id="3" name="Content Placeholder 2">
            <a:extLst>
              <a:ext uri="{FF2B5EF4-FFF2-40B4-BE49-F238E27FC236}">
                <a16:creationId xmlns:a16="http://schemas.microsoft.com/office/drawing/2014/main" id="{02D43270-DD93-465F-A283-5722EE631FDD}"/>
              </a:ext>
            </a:extLst>
          </p:cNvPr>
          <p:cNvSpPr>
            <a:spLocks noGrp="1"/>
          </p:cNvSpPr>
          <p:nvPr>
            <p:ph idx="1"/>
          </p:nvPr>
        </p:nvSpPr>
        <p:spPr/>
        <p:txBody>
          <a:bodyPr/>
          <a:lstStyle/>
          <a:p>
            <a:r>
              <a:rPr lang="en-IN" dirty="0"/>
              <a:t>The </a:t>
            </a:r>
            <a:r>
              <a:rPr lang="en-IN" b="1" dirty="0"/>
              <a:t>font-family</a:t>
            </a:r>
            <a:r>
              <a:rPr lang="en-IN" dirty="0"/>
              <a:t> property is used to change the face of a font.</a:t>
            </a:r>
          </a:p>
          <a:p>
            <a:r>
              <a:rPr lang="en-IN" dirty="0"/>
              <a:t>The </a:t>
            </a:r>
            <a:r>
              <a:rPr lang="en-IN" b="1" dirty="0"/>
              <a:t>font-style</a:t>
            </a:r>
            <a:r>
              <a:rPr lang="en-IN" dirty="0"/>
              <a:t> property is used to make a font italic or oblique.</a:t>
            </a:r>
          </a:p>
          <a:p>
            <a:r>
              <a:rPr lang="en-IN" dirty="0"/>
              <a:t>The </a:t>
            </a:r>
            <a:r>
              <a:rPr lang="en-IN" b="1" dirty="0"/>
              <a:t>font-variant</a:t>
            </a:r>
            <a:r>
              <a:rPr lang="en-IN" dirty="0"/>
              <a:t> property is used to create a small-caps effect.</a:t>
            </a:r>
          </a:p>
          <a:p>
            <a:r>
              <a:rPr lang="en-IN" dirty="0"/>
              <a:t>The </a:t>
            </a:r>
            <a:r>
              <a:rPr lang="en-IN" b="1" dirty="0"/>
              <a:t>font-weight</a:t>
            </a:r>
            <a:r>
              <a:rPr lang="en-IN" dirty="0"/>
              <a:t> property is used to increase or decrease how bold or light a font appears.</a:t>
            </a:r>
          </a:p>
          <a:p>
            <a:r>
              <a:rPr lang="en-IN" dirty="0"/>
              <a:t>The </a:t>
            </a:r>
            <a:r>
              <a:rPr lang="en-IN" b="1" dirty="0"/>
              <a:t>font-size</a:t>
            </a:r>
            <a:r>
              <a:rPr lang="en-IN" dirty="0"/>
              <a:t> property is used to increase or decrease the size of a font.</a:t>
            </a:r>
          </a:p>
          <a:p>
            <a:r>
              <a:rPr lang="en-IN" dirty="0"/>
              <a:t>The </a:t>
            </a:r>
            <a:r>
              <a:rPr lang="en-IN" b="1" dirty="0"/>
              <a:t>font</a:t>
            </a:r>
            <a:r>
              <a:rPr lang="en-IN" dirty="0"/>
              <a:t> property is used as shorthand to specify a number of other font properties.</a:t>
            </a:r>
          </a:p>
        </p:txBody>
      </p:sp>
    </p:spTree>
    <p:extLst>
      <p:ext uri="{BB962C8B-B14F-4D97-AF65-F5344CB8AC3E}">
        <p14:creationId xmlns:p14="http://schemas.microsoft.com/office/powerpoint/2010/main" val="414895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8167-4B0B-491E-9C48-4137A34E4431}"/>
              </a:ext>
            </a:extLst>
          </p:cNvPr>
          <p:cNvSpPr>
            <a:spLocks noGrp="1"/>
          </p:cNvSpPr>
          <p:nvPr>
            <p:ph type="title"/>
          </p:nvPr>
        </p:nvSpPr>
        <p:spPr/>
        <p:txBody>
          <a:bodyPr/>
          <a:lstStyle/>
          <a:p>
            <a:r>
              <a:rPr lang="en-IN" b="1" dirty="0"/>
              <a:t>Set the Font Style</a:t>
            </a:r>
            <a:br>
              <a:rPr lang="en-IN" b="1" dirty="0"/>
            </a:br>
            <a:endParaRPr lang="en-GB" dirty="0"/>
          </a:p>
        </p:txBody>
      </p:sp>
      <p:sp>
        <p:nvSpPr>
          <p:cNvPr id="3" name="Content Placeholder 2">
            <a:extLst>
              <a:ext uri="{FF2B5EF4-FFF2-40B4-BE49-F238E27FC236}">
                <a16:creationId xmlns:a16="http://schemas.microsoft.com/office/drawing/2014/main" id="{BB7001D4-D40C-4ADF-8491-51821EADB05D}"/>
              </a:ext>
            </a:extLst>
          </p:cNvPr>
          <p:cNvSpPr>
            <a:spLocks noGrp="1"/>
          </p:cNvSpPr>
          <p:nvPr>
            <p:ph idx="1"/>
          </p:nvPr>
        </p:nvSpPr>
        <p:spPr/>
        <p:txBody>
          <a:bodyPr/>
          <a:lstStyle/>
          <a:p>
            <a:r>
              <a:rPr lang="en-IN" dirty="0"/>
              <a:t>Following is the example, which demonstrates how to set the font style of an element. Possible values are </a:t>
            </a:r>
            <a:r>
              <a:rPr lang="en-IN" i="1" dirty="0"/>
              <a:t>normal, italic and oblique</a:t>
            </a:r>
            <a:r>
              <a:rPr lang="en-IN" dirty="0"/>
              <a:t>.</a:t>
            </a:r>
          </a:p>
          <a:p>
            <a:endParaRPr lang="en-IN" dirty="0"/>
          </a:p>
          <a:p>
            <a:endParaRPr lang="en-GB" dirty="0"/>
          </a:p>
        </p:txBody>
      </p:sp>
    </p:spTree>
    <p:extLst>
      <p:ext uri="{BB962C8B-B14F-4D97-AF65-F5344CB8AC3E}">
        <p14:creationId xmlns:p14="http://schemas.microsoft.com/office/powerpoint/2010/main" val="191087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51DC-EAB8-4CBB-A972-685A982EAAF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46EDEC8-E135-408E-932C-D46D9C1F6329}"/>
              </a:ext>
            </a:extLst>
          </p:cNvPr>
          <p:cNvSpPr>
            <a:spLocks noGrp="1"/>
          </p:cNvSpPr>
          <p:nvPr>
            <p:ph idx="1"/>
          </p:nvPr>
        </p:nvSpPr>
        <p:spPr/>
        <p:txBody>
          <a:bodyPr/>
          <a:lstStyle/>
          <a:p>
            <a:r>
              <a:rPr lang="en-IN" b="1" dirty="0"/>
              <a:t>CSS</a:t>
            </a:r>
            <a:r>
              <a:rPr lang="en-IN" dirty="0"/>
              <a:t> is used to control the style of a web document in a simple and easy way.</a:t>
            </a:r>
          </a:p>
          <a:p>
            <a:r>
              <a:rPr lang="en-IN" b="1" dirty="0"/>
              <a:t>CSS</a:t>
            </a:r>
            <a:r>
              <a:rPr lang="en-IN" dirty="0"/>
              <a:t> is the acronym for </a:t>
            </a:r>
            <a:r>
              <a:rPr lang="en-IN" b="1" dirty="0"/>
              <a:t>"Cascading Style </a:t>
            </a:r>
            <a:r>
              <a:rPr lang="en-IN" b="1"/>
              <a:t>Sheet"</a:t>
            </a:r>
            <a:r>
              <a:rPr lang="en-IN"/>
              <a:t>.</a:t>
            </a:r>
            <a:endParaRPr lang="en-IN" dirty="0"/>
          </a:p>
          <a:p>
            <a:endParaRPr lang="en-GB" dirty="0"/>
          </a:p>
        </p:txBody>
      </p:sp>
    </p:spTree>
    <p:extLst>
      <p:ext uri="{BB962C8B-B14F-4D97-AF65-F5344CB8AC3E}">
        <p14:creationId xmlns:p14="http://schemas.microsoft.com/office/powerpoint/2010/main" val="364392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2A9E-B30B-496F-B737-57EDD31FC12C}"/>
              </a:ext>
            </a:extLst>
          </p:cNvPr>
          <p:cNvSpPr>
            <a:spLocks noGrp="1"/>
          </p:cNvSpPr>
          <p:nvPr>
            <p:ph type="title"/>
          </p:nvPr>
        </p:nvSpPr>
        <p:spPr/>
        <p:txBody>
          <a:bodyPr/>
          <a:lstStyle/>
          <a:p>
            <a:r>
              <a:rPr lang="en-IN" b="1" dirty="0"/>
              <a:t>Set the Font Variant</a:t>
            </a:r>
            <a:br>
              <a:rPr lang="en-IN" b="1" dirty="0"/>
            </a:br>
            <a:endParaRPr lang="en-GB" dirty="0"/>
          </a:p>
        </p:txBody>
      </p:sp>
      <p:sp>
        <p:nvSpPr>
          <p:cNvPr id="3" name="Content Placeholder 2">
            <a:extLst>
              <a:ext uri="{FF2B5EF4-FFF2-40B4-BE49-F238E27FC236}">
                <a16:creationId xmlns:a16="http://schemas.microsoft.com/office/drawing/2014/main" id="{4AE6E8C5-BEA5-48C5-9F7C-D56AD8E1DD97}"/>
              </a:ext>
            </a:extLst>
          </p:cNvPr>
          <p:cNvSpPr>
            <a:spLocks noGrp="1"/>
          </p:cNvSpPr>
          <p:nvPr>
            <p:ph idx="1"/>
          </p:nvPr>
        </p:nvSpPr>
        <p:spPr/>
        <p:txBody>
          <a:bodyPr/>
          <a:lstStyle/>
          <a:p>
            <a:r>
              <a:rPr lang="en-IN" dirty="0"/>
              <a:t>The following example demonstrates how to set the font variant of an element. Possible values are </a:t>
            </a:r>
            <a:r>
              <a:rPr lang="en-IN" i="1" dirty="0"/>
              <a:t>normal and small-caps</a:t>
            </a:r>
            <a:r>
              <a:rPr lang="en-IN" dirty="0"/>
              <a:t>.</a:t>
            </a:r>
          </a:p>
          <a:p>
            <a:endParaRPr lang="en-GB" dirty="0"/>
          </a:p>
        </p:txBody>
      </p:sp>
    </p:spTree>
    <p:extLst>
      <p:ext uri="{BB962C8B-B14F-4D97-AF65-F5344CB8AC3E}">
        <p14:creationId xmlns:p14="http://schemas.microsoft.com/office/powerpoint/2010/main" val="411936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4794-8CF9-4268-9DEC-0195C220523C}"/>
              </a:ext>
            </a:extLst>
          </p:cNvPr>
          <p:cNvSpPr>
            <a:spLocks noGrp="1"/>
          </p:cNvSpPr>
          <p:nvPr>
            <p:ph type="title"/>
          </p:nvPr>
        </p:nvSpPr>
        <p:spPr/>
        <p:txBody>
          <a:bodyPr/>
          <a:lstStyle/>
          <a:p>
            <a:r>
              <a:rPr lang="en-IN" dirty="0"/>
              <a:t>Set the Font Weight</a:t>
            </a:r>
            <a:br>
              <a:rPr lang="en-IN" dirty="0"/>
            </a:br>
            <a:endParaRPr lang="en-GB" dirty="0"/>
          </a:p>
        </p:txBody>
      </p:sp>
      <p:sp>
        <p:nvSpPr>
          <p:cNvPr id="3" name="Content Placeholder 2">
            <a:extLst>
              <a:ext uri="{FF2B5EF4-FFF2-40B4-BE49-F238E27FC236}">
                <a16:creationId xmlns:a16="http://schemas.microsoft.com/office/drawing/2014/main" id="{4094E0B2-94DA-4527-8C5C-8967EB321DD9}"/>
              </a:ext>
            </a:extLst>
          </p:cNvPr>
          <p:cNvSpPr>
            <a:spLocks noGrp="1"/>
          </p:cNvSpPr>
          <p:nvPr>
            <p:ph idx="1"/>
          </p:nvPr>
        </p:nvSpPr>
        <p:spPr/>
        <p:txBody>
          <a:bodyPr/>
          <a:lstStyle/>
          <a:p>
            <a:endParaRPr lang="en-IN" dirty="0"/>
          </a:p>
          <a:p>
            <a:r>
              <a:rPr lang="en-IN" dirty="0"/>
              <a:t>The following example demonstrates how to set the font weight of an element. The font-weight property provides the functionality to specify how bold a font is. Possible values could be normal, bold, bolder, lighter, 100, 200, 300, 400, 500, 600, 700, 800, 900.</a:t>
            </a:r>
            <a:endParaRPr lang="en-GB" dirty="0"/>
          </a:p>
        </p:txBody>
      </p:sp>
    </p:spTree>
    <p:extLst>
      <p:ext uri="{BB962C8B-B14F-4D97-AF65-F5344CB8AC3E}">
        <p14:creationId xmlns:p14="http://schemas.microsoft.com/office/powerpoint/2010/main" val="354175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1D37-4B60-422E-B850-B5ABA2A52638}"/>
              </a:ext>
            </a:extLst>
          </p:cNvPr>
          <p:cNvSpPr>
            <a:spLocks noGrp="1"/>
          </p:cNvSpPr>
          <p:nvPr>
            <p:ph type="title"/>
          </p:nvPr>
        </p:nvSpPr>
        <p:spPr/>
        <p:txBody>
          <a:bodyPr/>
          <a:lstStyle/>
          <a:p>
            <a:r>
              <a:rPr lang="en-IN" dirty="0"/>
              <a:t>Set the Font Size</a:t>
            </a:r>
            <a:br>
              <a:rPr lang="en-IN" dirty="0"/>
            </a:br>
            <a:endParaRPr lang="en-GB" dirty="0"/>
          </a:p>
        </p:txBody>
      </p:sp>
      <p:sp>
        <p:nvSpPr>
          <p:cNvPr id="3" name="Content Placeholder 2">
            <a:extLst>
              <a:ext uri="{FF2B5EF4-FFF2-40B4-BE49-F238E27FC236}">
                <a16:creationId xmlns:a16="http://schemas.microsoft.com/office/drawing/2014/main" id="{2741B536-A1B7-450B-A805-08373301E76A}"/>
              </a:ext>
            </a:extLst>
          </p:cNvPr>
          <p:cNvSpPr>
            <a:spLocks noGrp="1"/>
          </p:cNvSpPr>
          <p:nvPr>
            <p:ph idx="1"/>
          </p:nvPr>
        </p:nvSpPr>
        <p:spPr/>
        <p:txBody>
          <a:bodyPr/>
          <a:lstStyle/>
          <a:p>
            <a:endParaRPr lang="en-IN" dirty="0"/>
          </a:p>
          <a:p>
            <a:r>
              <a:rPr lang="en-IN" dirty="0"/>
              <a:t>The following example demonstrates how to set the font size of an element. The font-size property is used to control the size of fonts. Possible values could be xx-small, x-small, small, medium, large, x-large, xx-large, smaller, larger, size in pixels or in %</a:t>
            </a:r>
            <a:endParaRPr lang="en-GB" dirty="0"/>
          </a:p>
        </p:txBody>
      </p:sp>
    </p:spTree>
    <p:extLst>
      <p:ext uri="{BB962C8B-B14F-4D97-AF65-F5344CB8AC3E}">
        <p14:creationId xmlns:p14="http://schemas.microsoft.com/office/powerpoint/2010/main" val="3226088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D08B-5F53-4992-B774-7EC26E317674}"/>
              </a:ext>
            </a:extLst>
          </p:cNvPr>
          <p:cNvSpPr>
            <a:spLocks noGrp="1"/>
          </p:cNvSpPr>
          <p:nvPr>
            <p:ph type="title"/>
          </p:nvPr>
        </p:nvSpPr>
        <p:spPr/>
        <p:txBody>
          <a:bodyPr/>
          <a:lstStyle/>
          <a:p>
            <a:r>
              <a:rPr lang="en-GB" dirty="0"/>
              <a:t>CSS Text</a:t>
            </a:r>
          </a:p>
        </p:txBody>
      </p:sp>
      <p:sp>
        <p:nvSpPr>
          <p:cNvPr id="3" name="Content Placeholder 2">
            <a:extLst>
              <a:ext uri="{FF2B5EF4-FFF2-40B4-BE49-F238E27FC236}">
                <a16:creationId xmlns:a16="http://schemas.microsoft.com/office/drawing/2014/main" id="{B564C672-408E-477F-8FE1-F765969D8C96}"/>
              </a:ext>
            </a:extLst>
          </p:cNvPr>
          <p:cNvSpPr>
            <a:spLocks noGrp="1"/>
          </p:cNvSpPr>
          <p:nvPr>
            <p:ph idx="1"/>
          </p:nvPr>
        </p:nvSpPr>
        <p:spPr/>
        <p:txBody>
          <a:bodyPr>
            <a:normAutofit fontScale="77500" lnSpcReduction="20000"/>
          </a:bodyPr>
          <a:lstStyle/>
          <a:p>
            <a:r>
              <a:rPr lang="en-IN" dirty="0"/>
              <a:t>The </a:t>
            </a:r>
            <a:r>
              <a:rPr lang="en-IN" b="1" dirty="0" err="1"/>
              <a:t>color</a:t>
            </a:r>
            <a:r>
              <a:rPr lang="en-IN" dirty="0"/>
              <a:t> property is used to set the </a:t>
            </a:r>
            <a:r>
              <a:rPr lang="en-IN" dirty="0" err="1"/>
              <a:t>color</a:t>
            </a:r>
            <a:r>
              <a:rPr lang="en-IN" dirty="0"/>
              <a:t> of a text.</a:t>
            </a:r>
          </a:p>
          <a:p>
            <a:r>
              <a:rPr lang="en-IN" dirty="0"/>
              <a:t>The </a:t>
            </a:r>
            <a:r>
              <a:rPr lang="en-IN" b="1" dirty="0"/>
              <a:t>direction</a:t>
            </a:r>
            <a:r>
              <a:rPr lang="en-IN" dirty="0"/>
              <a:t> property is used to set the text direction.</a:t>
            </a:r>
          </a:p>
          <a:p>
            <a:r>
              <a:rPr lang="en-IN" dirty="0"/>
              <a:t>The </a:t>
            </a:r>
            <a:r>
              <a:rPr lang="en-IN" b="1" dirty="0"/>
              <a:t>letter-spacing</a:t>
            </a:r>
            <a:r>
              <a:rPr lang="en-IN" dirty="0"/>
              <a:t> property is used to add or subtract space between the letters that make up a word.</a:t>
            </a:r>
          </a:p>
          <a:p>
            <a:r>
              <a:rPr lang="en-IN" dirty="0"/>
              <a:t>The </a:t>
            </a:r>
            <a:r>
              <a:rPr lang="en-IN" b="1" dirty="0"/>
              <a:t>word-spacing</a:t>
            </a:r>
            <a:r>
              <a:rPr lang="en-IN" dirty="0"/>
              <a:t> property is used to add or subtract space between the words of a sentence.</a:t>
            </a:r>
          </a:p>
          <a:p>
            <a:r>
              <a:rPr lang="en-IN" dirty="0"/>
              <a:t>The </a:t>
            </a:r>
            <a:r>
              <a:rPr lang="en-IN" b="1" dirty="0"/>
              <a:t>text-indent</a:t>
            </a:r>
            <a:r>
              <a:rPr lang="en-IN" dirty="0"/>
              <a:t> property is used to indent the text of a paragraph.</a:t>
            </a:r>
          </a:p>
          <a:p>
            <a:r>
              <a:rPr lang="en-IN" dirty="0"/>
              <a:t>The </a:t>
            </a:r>
            <a:r>
              <a:rPr lang="en-IN" b="1" dirty="0"/>
              <a:t>text-align</a:t>
            </a:r>
            <a:r>
              <a:rPr lang="en-IN" dirty="0"/>
              <a:t> property is used to align the text of a document.</a:t>
            </a:r>
          </a:p>
          <a:p>
            <a:r>
              <a:rPr lang="en-IN" dirty="0"/>
              <a:t>The </a:t>
            </a:r>
            <a:r>
              <a:rPr lang="en-IN" b="1" dirty="0"/>
              <a:t>text-decoration</a:t>
            </a:r>
            <a:r>
              <a:rPr lang="en-IN" dirty="0"/>
              <a:t> property is used to underline, overline, and strikethrough text.</a:t>
            </a:r>
          </a:p>
          <a:p>
            <a:r>
              <a:rPr lang="en-IN" dirty="0"/>
              <a:t>The </a:t>
            </a:r>
            <a:r>
              <a:rPr lang="en-IN" b="1" dirty="0"/>
              <a:t>text-transform</a:t>
            </a:r>
            <a:r>
              <a:rPr lang="en-IN" dirty="0"/>
              <a:t> property is used to capitalize text or convert text to uppercase or lowercase letters.</a:t>
            </a:r>
          </a:p>
          <a:p>
            <a:r>
              <a:rPr lang="en-IN" dirty="0"/>
              <a:t>The </a:t>
            </a:r>
            <a:r>
              <a:rPr lang="en-IN" b="1" dirty="0"/>
              <a:t>white-space</a:t>
            </a:r>
            <a:r>
              <a:rPr lang="en-IN" dirty="0"/>
              <a:t> property is used to control the flow and formatting of text.</a:t>
            </a:r>
          </a:p>
          <a:p>
            <a:r>
              <a:rPr lang="en-IN" dirty="0"/>
              <a:t>The </a:t>
            </a:r>
            <a:r>
              <a:rPr lang="en-IN" b="1" dirty="0"/>
              <a:t>text-shadow</a:t>
            </a:r>
            <a:r>
              <a:rPr lang="en-IN" dirty="0"/>
              <a:t> property is used to set the text shadow around a text.</a:t>
            </a:r>
          </a:p>
          <a:p>
            <a:endParaRPr lang="en-GB" dirty="0"/>
          </a:p>
        </p:txBody>
      </p:sp>
    </p:spTree>
    <p:extLst>
      <p:ext uri="{BB962C8B-B14F-4D97-AF65-F5344CB8AC3E}">
        <p14:creationId xmlns:p14="http://schemas.microsoft.com/office/powerpoint/2010/main" val="3450042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C231-900A-4252-8A85-E392BF42308B}"/>
              </a:ext>
            </a:extLst>
          </p:cNvPr>
          <p:cNvSpPr>
            <a:spLocks noGrp="1"/>
          </p:cNvSpPr>
          <p:nvPr>
            <p:ph type="title"/>
          </p:nvPr>
        </p:nvSpPr>
        <p:spPr/>
        <p:txBody>
          <a:bodyPr/>
          <a:lstStyle/>
          <a:p>
            <a:r>
              <a:rPr lang="en-GB" dirty="0"/>
              <a:t>Images</a:t>
            </a:r>
          </a:p>
        </p:txBody>
      </p:sp>
      <p:sp>
        <p:nvSpPr>
          <p:cNvPr id="3" name="Content Placeholder 2">
            <a:extLst>
              <a:ext uri="{FF2B5EF4-FFF2-40B4-BE49-F238E27FC236}">
                <a16:creationId xmlns:a16="http://schemas.microsoft.com/office/drawing/2014/main" id="{A2700B49-678E-4668-97D6-BAE0880BEA34}"/>
              </a:ext>
            </a:extLst>
          </p:cNvPr>
          <p:cNvSpPr>
            <a:spLocks noGrp="1"/>
          </p:cNvSpPr>
          <p:nvPr>
            <p:ph idx="1"/>
          </p:nvPr>
        </p:nvSpPr>
        <p:spPr/>
        <p:txBody>
          <a:bodyPr/>
          <a:lstStyle/>
          <a:p>
            <a:r>
              <a:rPr lang="en-IN" dirty="0"/>
              <a:t>Images play an important role in any webpage. Though it is not recommended to include a lot of images, but it is still important to use good images wherever required.</a:t>
            </a:r>
          </a:p>
          <a:p>
            <a:r>
              <a:rPr lang="en-IN" dirty="0"/>
              <a:t>CSS plays a good role to control image display. You can set the following image properties using CSS.</a:t>
            </a:r>
          </a:p>
          <a:p>
            <a:r>
              <a:rPr lang="en-IN" dirty="0"/>
              <a:t>The </a:t>
            </a:r>
            <a:r>
              <a:rPr lang="en-IN" b="1" dirty="0"/>
              <a:t>border</a:t>
            </a:r>
            <a:r>
              <a:rPr lang="en-IN" dirty="0"/>
              <a:t> property is used to set the width of an image border.</a:t>
            </a:r>
          </a:p>
          <a:p>
            <a:r>
              <a:rPr lang="en-IN" dirty="0"/>
              <a:t>The </a:t>
            </a:r>
            <a:r>
              <a:rPr lang="en-IN" b="1" dirty="0"/>
              <a:t>height</a:t>
            </a:r>
            <a:r>
              <a:rPr lang="en-IN" dirty="0"/>
              <a:t> property is used to set the height of an image.</a:t>
            </a:r>
          </a:p>
          <a:p>
            <a:r>
              <a:rPr lang="en-IN" dirty="0"/>
              <a:t>The </a:t>
            </a:r>
            <a:r>
              <a:rPr lang="en-IN" b="1" dirty="0"/>
              <a:t>width</a:t>
            </a:r>
            <a:r>
              <a:rPr lang="en-IN" dirty="0"/>
              <a:t> property is used to set the width of an image.</a:t>
            </a:r>
          </a:p>
          <a:p>
            <a:r>
              <a:rPr lang="en-IN"/>
              <a:t>The </a:t>
            </a:r>
            <a:r>
              <a:rPr lang="en-IN" b="1"/>
              <a:t>opacity</a:t>
            </a:r>
            <a:r>
              <a:rPr lang="en-IN"/>
              <a:t> </a:t>
            </a:r>
            <a:r>
              <a:rPr lang="en-IN" dirty="0"/>
              <a:t>property is used to set the opacity of an image.</a:t>
            </a:r>
          </a:p>
          <a:p>
            <a:endParaRPr lang="en-GB" dirty="0"/>
          </a:p>
        </p:txBody>
      </p:sp>
    </p:spTree>
    <p:extLst>
      <p:ext uri="{BB962C8B-B14F-4D97-AF65-F5344CB8AC3E}">
        <p14:creationId xmlns:p14="http://schemas.microsoft.com/office/powerpoint/2010/main" val="166510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429D-D248-4D73-AC64-2CDD3A240D4E}"/>
              </a:ext>
            </a:extLst>
          </p:cNvPr>
          <p:cNvSpPr>
            <a:spLocks noGrp="1"/>
          </p:cNvSpPr>
          <p:nvPr>
            <p:ph type="title"/>
          </p:nvPr>
        </p:nvSpPr>
        <p:spPr/>
        <p:txBody>
          <a:bodyPr/>
          <a:lstStyle/>
          <a:p>
            <a:r>
              <a:rPr lang="en-GB" dirty="0"/>
              <a:t>CSS Links</a:t>
            </a:r>
          </a:p>
        </p:txBody>
      </p:sp>
      <p:sp>
        <p:nvSpPr>
          <p:cNvPr id="3" name="Content Placeholder 2">
            <a:extLst>
              <a:ext uri="{FF2B5EF4-FFF2-40B4-BE49-F238E27FC236}">
                <a16:creationId xmlns:a16="http://schemas.microsoft.com/office/drawing/2014/main" id="{47460FB3-FDC1-40EF-A241-A4A9E523478A}"/>
              </a:ext>
            </a:extLst>
          </p:cNvPr>
          <p:cNvSpPr>
            <a:spLocks noGrp="1"/>
          </p:cNvSpPr>
          <p:nvPr>
            <p:ph idx="1"/>
          </p:nvPr>
        </p:nvSpPr>
        <p:spPr/>
        <p:txBody>
          <a:bodyPr>
            <a:normAutofit fontScale="92500" lnSpcReduction="20000"/>
          </a:bodyPr>
          <a:lstStyle/>
          <a:p>
            <a:pPr marL="0" indent="0">
              <a:buNone/>
            </a:pPr>
            <a:endParaRPr lang="en-IN" dirty="0"/>
          </a:p>
          <a:p>
            <a:r>
              <a:rPr lang="en-IN" dirty="0"/>
              <a:t>    The :link signifies unvisited hyperlinks.</a:t>
            </a:r>
          </a:p>
          <a:p>
            <a:r>
              <a:rPr lang="en-IN" dirty="0"/>
              <a:t>    The :visited signifies visited hyperlinks.</a:t>
            </a:r>
          </a:p>
          <a:p>
            <a:r>
              <a:rPr lang="en-IN" dirty="0"/>
              <a:t>    The :hover signifies an element that currently has the user's mouse pointer hovering over it.</a:t>
            </a:r>
          </a:p>
          <a:p>
            <a:r>
              <a:rPr lang="en-IN" dirty="0"/>
              <a:t>    The :active signifies an element on which the user is currently clicking.</a:t>
            </a:r>
          </a:p>
          <a:p>
            <a:r>
              <a:rPr lang="en-IN" dirty="0"/>
              <a:t>Usually, all these properties are kept in the header part of the HTML document.</a:t>
            </a:r>
          </a:p>
          <a:p>
            <a:endParaRPr lang="en-IN" dirty="0"/>
          </a:p>
          <a:p>
            <a:r>
              <a:rPr lang="en-IN" dirty="0"/>
              <a:t>Remember a:hover MUST come after a:link and a:visited in the CSS definition in order to be effective. Also, a:active MUST come after a:hover in the CSS definition as follows −</a:t>
            </a:r>
          </a:p>
          <a:p>
            <a:endParaRPr lang="en-IN" dirty="0"/>
          </a:p>
          <a:p>
            <a:endParaRPr lang="en-GB" dirty="0"/>
          </a:p>
        </p:txBody>
      </p:sp>
    </p:spTree>
    <p:extLst>
      <p:ext uri="{BB962C8B-B14F-4D97-AF65-F5344CB8AC3E}">
        <p14:creationId xmlns:p14="http://schemas.microsoft.com/office/powerpoint/2010/main" val="3632289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F2A4-859E-40DB-98F3-522D2D125635}"/>
              </a:ext>
            </a:extLst>
          </p:cNvPr>
          <p:cNvSpPr>
            <a:spLocks noGrp="1"/>
          </p:cNvSpPr>
          <p:nvPr>
            <p:ph type="title"/>
          </p:nvPr>
        </p:nvSpPr>
        <p:spPr/>
        <p:txBody>
          <a:bodyPr/>
          <a:lstStyle/>
          <a:p>
            <a:r>
              <a:rPr lang="en-GB" dirty="0"/>
              <a:t>CSS Tables</a:t>
            </a:r>
          </a:p>
        </p:txBody>
      </p:sp>
      <p:sp>
        <p:nvSpPr>
          <p:cNvPr id="3" name="Content Placeholder 2">
            <a:extLst>
              <a:ext uri="{FF2B5EF4-FFF2-40B4-BE49-F238E27FC236}">
                <a16:creationId xmlns:a16="http://schemas.microsoft.com/office/drawing/2014/main" id="{B407B97A-081B-4716-B997-8562940AFF7F}"/>
              </a:ext>
            </a:extLst>
          </p:cNvPr>
          <p:cNvSpPr>
            <a:spLocks noGrp="1"/>
          </p:cNvSpPr>
          <p:nvPr>
            <p:ph idx="1"/>
          </p:nvPr>
        </p:nvSpPr>
        <p:spPr/>
        <p:txBody>
          <a:bodyPr>
            <a:normAutofit fontScale="70000" lnSpcReduction="20000"/>
          </a:bodyPr>
          <a:lstStyle/>
          <a:p>
            <a:r>
              <a:rPr lang="en-IN" dirty="0"/>
              <a:t>    The border-collapse specifies whether the browser should control the appearance of the adjacent borders that touch each other or whether each cell should maintain its style.</a:t>
            </a:r>
          </a:p>
          <a:p>
            <a:endParaRPr lang="en-IN" dirty="0"/>
          </a:p>
          <a:p>
            <a:r>
              <a:rPr lang="en-IN" dirty="0"/>
              <a:t>    The border-spacing specifies the width that should appear between table cells.</a:t>
            </a:r>
          </a:p>
          <a:p>
            <a:endParaRPr lang="en-IN" dirty="0"/>
          </a:p>
          <a:p>
            <a:r>
              <a:rPr lang="en-IN" dirty="0"/>
              <a:t>    The caption-side captions are presented in the &lt;caption&gt; element. By default, these are rendered above the table in the document. You use the caption-side property to control the placement of the table caption.</a:t>
            </a:r>
          </a:p>
          <a:p>
            <a:endParaRPr lang="en-IN" dirty="0"/>
          </a:p>
          <a:p>
            <a:r>
              <a:rPr lang="en-IN" dirty="0"/>
              <a:t>    The empty-cells specifies whether the border should be shown if a cell is empty.</a:t>
            </a:r>
          </a:p>
          <a:p>
            <a:endParaRPr lang="en-IN" dirty="0"/>
          </a:p>
          <a:p>
            <a:r>
              <a:rPr lang="en-IN" dirty="0"/>
              <a:t>    The table-layout allows browsers to speed up layout of a table by using the first width properties it comes across for the rest of a column rather than having to load the whole table before rendering it.</a:t>
            </a:r>
          </a:p>
          <a:p>
            <a:endParaRPr lang="en-GB" dirty="0"/>
          </a:p>
        </p:txBody>
      </p:sp>
    </p:spTree>
    <p:extLst>
      <p:ext uri="{BB962C8B-B14F-4D97-AF65-F5344CB8AC3E}">
        <p14:creationId xmlns:p14="http://schemas.microsoft.com/office/powerpoint/2010/main" val="887178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D445-6076-4FA9-B306-6F702DAC0438}"/>
              </a:ext>
            </a:extLst>
          </p:cNvPr>
          <p:cNvSpPr>
            <a:spLocks noGrp="1"/>
          </p:cNvSpPr>
          <p:nvPr>
            <p:ph type="title"/>
          </p:nvPr>
        </p:nvSpPr>
        <p:spPr/>
        <p:txBody>
          <a:bodyPr/>
          <a:lstStyle/>
          <a:p>
            <a:r>
              <a:rPr lang="en-GB" dirty="0"/>
              <a:t>CSS Borders</a:t>
            </a:r>
          </a:p>
        </p:txBody>
      </p:sp>
      <p:sp>
        <p:nvSpPr>
          <p:cNvPr id="3" name="Content Placeholder 2">
            <a:extLst>
              <a:ext uri="{FF2B5EF4-FFF2-40B4-BE49-F238E27FC236}">
                <a16:creationId xmlns:a16="http://schemas.microsoft.com/office/drawing/2014/main" id="{18CEA1AF-D89D-4485-AA33-5C0C2E932BF2}"/>
              </a:ext>
            </a:extLst>
          </p:cNvPr>
          <p:cNvSpPr>
            <a:spLocks noGrp="1"/>
          </p:cNvSpPr>
          <p:nvPr>
            <p:ph idx="1"/>
          </p:nvPr>
        </p:nvSpPr>
        <p:spPr/>
        <p:txBody>
          <a:bodyPr>
            <a:normAutofit lnSpcReduction="10000"/>
          </a:bodyPr>
          <a:lstStyle/>
          <a:p>
            <a:pPr marL="0" indent="0">
              <a:buNone/>
            </a:pPr>
            <a:endParaRPr lang="en-IN" dirty="0"/>
          </a:p>
          <a:p>
            <a:r>
              <a:rPr lang="en-IN" dirty="0"/>
              <a:t>    The border-</a:t>
            </a:r>
            <a:r>
              <a:rPr lang="en-IN" dirty="0" err="1"/>
              <a:t>color</a:t>
            </a:r>
            <a:r>
              <a:rPr lang="en-IN" dirty="0"/>
              <a:t> specifies the </a:t>
            </a:r>
            <a:r>
              <a:rPr lang="en-IN" dirty="0" err="1"/>
              <a:t>color</a:t>
            </a:r>
            <a:r>
              <a:rPr lang="en-IN" dirty="0"/>
              <a:t> of a border.</a:t>
            </a:r>
          </a:p>
          <a:p>
            <a:endParaRPr lang="en-IN" dirty="0"/>
          </a:p>
          <a:p>
            <a:r>
              <a:rPr lang="en-IN" dirty="0"/>
              <a:t>    The border-style specifies whether a border should be solid, dashed line, double line, or one of the other possible values.</a:t>
            </a:r>
          </a:p>
          <a:p>
            <a:endParaRPr lang="en-IN" dirty="0"/>
          </a:p>
          <a:p>
            <a:r>
              <a:rPr lang="en-IN" dirty="0"/>
              <a:t>    The border-width specifies the width of a border.</a:t>
            </a:r>
          </a:p>
          <a:p>
            <a:endParaRPr lang="en-IN" dirty="0"/>
          </a:p>
          <a:p>
            <a:r>
              <a:rPr lang="en-IN" dirty="0"/>
              <a:t>Now, we will see how to use these properties with examples.</a:t>
            </a:r>
            <a:endParaRPr lang="en-GB" dirty="0"/>
          </a:p>
        </p:txBody>
      </p:sp>
    </p:spTree>
    <p:extLst>
      <p:ext uri="{BB962C8B-B14F-4D97-AF65-F5344CB8AC3E}">
        <p14:creationId xmlns:p14="http://schemas.microsoft.com/office/powerpoint/2010/main" val="3594661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C39F-1EAE-4B1D-8854-10715EE777F0}"/>
              </a:ext>
            </a:extLst>
          </p:cNvPr>
          <p:cNvSpPr>
            <a:spLocks noGrp="1"/>
          </p:cNvSpPr>
          <p:nvPr>
            <p:ph type="title"/>
          </p:nvPr>
        </p:nvSpPr>
        <p:spPr/>
        <p:txBody>
          <a:bodyPr/>
          <a:lstStyle/>
          <a:p>
            <a:r>
              <a:rPr lang="en-IN" dirty="0"/>
              <a:t>The border-</a:t>
            </a:r>
            <a:r>
              <a:rPr lang="en-IN" dirty="0" err="1"/>
              <a:t>color</a:t>
            </a:r>
            <a:r>
              <a:rPr lang="en-IN" dirty="0"/>
              <a:t> Property</a:t>
            </a:r>
            <a:br>
              <a:rPr lang="en-IN" dirty="0"/>
            </a:br>
            <a:endParaRPr lang="en-GB" dirty="0"/>
          </a:p>
        </p:txBody>
      </p:sp>
      <p:sp>
        <p:nvSpPr>
          <p:cNvPr id="3" name="Content Placeholder 2">
            <a:extLst>
              <a:ext uri="{FF2B5EF4-FFF2-40B4-BE49-F238E27FC236}">
                <a16:creationId xmlns:a16="http://schemas.microsoft.com/office/drawing/2014/main" id="{CEFAC5A3-09DB-4430-AA4E-1F4A3316158D}"/>
              </a:ext>
            </a:extLst>
          </p:cNvPr>
          <p:cNvSpPr>
            <a:spLocks noGrp="1"/>
          </p:cNvSpPr>
          <p:nvPr>
            <p:ph idx="1"/>
          </p:nvPr>
        </p:nvSpPr>
        <p:spPr/>
        <p:txBody>
          <a:bodyPr>
            <a:normAutofit fontScale="85000" lnSpcReduction="20000"/>
          </a:bodyPr>
          <a:lstStyle/>
          <a:p>
            <a:endParaRPr lang="en-IN" dirty="0"/>
          </a:p>
          <a:p>
            <a:r>
              <a:rPr lang="en-IN" dirty="0"/>
              <a:t>The border-</a:t>
            </a:r>
            <a:r>
              <a:rPr lang="en-IN" dirty="0" err="1"/>
              <a:t>color</a:t>
            </a:r>
            <a:r>
              <a:rPr lang="en-IN" dirty="0"/>
              <a:t> property allows you to change the </a:t>
            </a:r>
            <a:r>
              <a:rPr lang="en-IN" dirty="0" err="1"/>
              <a:t>color</a:t>
            </a:r>
            <a:r>
              <a:rPr lang="en-IN" dirty="0"/>
              <a:t> of the border surrounding an element. You can individually change the </a:t>
            </a:r>
            <a:r>
              <a:rPr lang="en-IN" dirty="0" err="1"/>
              <a:t>color</a:t>
            </a:r>
            <a:r>
              <a:rPr lang="en-IN" dirty="0"/>
              <a:t> of the bottom, left, top and right sides of an element's border using the properties −</a:t>
            </a:r>
          </a:p>
          <a:p>
            <a:endParaRPr lang="en-IN" dirty="0"/>
          </a:p>
          <a:p>
            <a:r>
              <a:rPr lang="en-IN" dirty="0"/>
              <a:t>    border-bottom-</a:t>
            </a:r>
            <a:r>
              <a:rPr lang="en-IN" dirty="0" err="1"/>
              <a:t>color</a:t>
            </a:r>
            <a:r>
              <a:rPr lang="en-IN" dirty="0"/>
              <a:t> changes the </a:t>
            </a:r>
            <a:r>
              <a:rPr lang="en-IN" dirty="0" err="1"/>
              <a:t>color</a:t>
            </a:r>
            <a:r>
              <a:rPr lang="en-IN" dirty="0"/>
              <a:t> of bottom border.</a:t>
            </a:r>
          </a:p>
          <a:p>
            <a:endParaRPr lang="en-IN" dirty="0"/>
          </a:p>
          <a:p>
            <a:r>
              <a:rPr lang="en-IN" dirty="0"/>
              <a:t>    border-top-</a:t>
            </a:r>
            <a:r>
              <a:rPr lang="en-IN" dirty="0" err="1"/>
              <a:t>color</a:t>
            </a:r>
            <a:r>
              <a:rPr lang="en-IN" dirty="0"/>
              <a:t> changes the </a:t>
            </a:r>
            <a:r>
              <a:rPr lang="en-IN" dirty="0" err="1"/>
              <a:t>color</a:t>
            </a:r>
            <a:r>
              <a:rPr lang="en-IN" dirty="0"/>
              <a:t> of top border.</a:t>
            </a:r>
          </a:p>
          <a:p>
            <a:endParaRPr lang="en-IN" dirty="0"/>
          </a:p>
          <a:p>
            <a:r>
              <a:rPr lang="en-IN" dirty="0"/>
              <a:t>    border-left-</a:t>
            </a:r>
            <a:r>
              <a:rPr lang="en-IN" dirty="0" err="1"/>
              <a:t>color</a:t>
            </a:r>
            <a:r>
              <a:rPr lang="en-IN" dirty="0"/>
              <a:t> changes the </a:t>
            </a:r>
            <a:r>
              <a:rPr lang="en-IN" dirty="0" err="1"/>
              <a:t>color</a:t>
            </a:r>
            <a:r>
              <a:rPr lang="en-IN" dirty="0"/>
              <a:t> of left border.</a:t>
            </a:r>
          </a:p>
          <a:p>
            <a:endParaRPr lang="en-IN" dirty="0"/>
          </a:p>
          <a:p>
            <a:r>
              <a:rPr lang="en-IN" dirty="0"/>
              <a:t>    border-right-</a:t>
            </a:r>
            <a:r>
              <a:rPr lang="en-IN" dirty="0" err="1"/>
              <a:t>color</a:t>
            </a:r>
            <a:r>
              <a:rPr lang="en-IN" dirty="0"/>
              <a:t> changes the </a:t>
            </a:r>
            <a:r>
              <a:rPr lang="en-IN" dirty="0" err="1"/>
              <a:t>color</a:t>
            </a:r>
            <a:r>
              <a:rPr lang="en-IN" dirty="0"/>
              <a:t> of right border.</a:t>
            </a:r>
          </a:p>
          <a:p>
            <a:endParaRPr lang="en-GB" dirty="0"/>
          </a:p>
        </p:txBody>
      </p:sp>
    </p:spTree>
    <p:extLst>
      <p:ext uri="{BB962C8B-B14F-4D97-AF65-F5344CB8AC3E}">
        <p14:creationId xmlns:p14="http://schemas.microsoft.com/office/powerpoint/2010/main" val="2671347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8A01-3068-4A9E-B7BE-C3AC07AFD648}"/>
              </a:ext>
            </a:extLst>
          </p:cNvPr>
          <p:cNvSpPr>
            <a:spLocks noGrp="1"/>
          </p:cNvSpPr>
          <p:nvPr>
            <p:ph type="title"/>
          </p:nvPr>
        </p:nvSpPr>
        <p:spPr/>
        <p:txBody>
          <a:bodyPr/>
          <a:lstStyle/>
          <a:p>
            <a:r>
              <a:rPr lang="en-GB" dirty="0"/>
              <a:t>Margins</a:t>
            </a:r>
          </a:p>
        </p:txBody>
      </p:sp>
      <p:sp>
        <p:nvSpPr>
          <p:cNvPr id="3" name="Content Placeholder 2">
            <a:extLst>
              <a:ext uri="{FF2B5EF4-FFF2-40B4-BE49-F238E27FC236}">
                <a16:creationId xmlns:a16="http://schemas.microsoft.com/office/drawing/2014/main" id="{0C9F5FB3-CBBD-4702-987A-66FBC7F49FE7}"/>
              </a:ext>
            </a:extLst>
          </p:cNvPr>
          <p:cNvSpPr>
            <a:spLocks noGrp="1"/>
          </p:cNvSpPr>
          <p:nvPr>
            <p:ph idx="1"/>
          </p:nvPr>
        </p:nvSpPr>
        <p:spPr/>
        <p:txBody>
          <a:bodyPr>
            <a:normAutofit fontScale="77500" lnSpcReduction="20000"/>
          </a:bodyPr>
          <a:lstStyle/>
          <a:p>
            <a:r>
              <a:rPr lang="en-IN" dirty="0"/>
              <a:t>The values of the margin property are not inherited by the child elements. Remember that the adjacent vertical margins (top and bottom margins) will collapse into each other so that the distance between the blocks is not the sum of the margins, but only the greater of the two margins or the same size as one margin if both are equal.</a:t>
            </a:r>
          </a:p>
          <a:p>
            <a:r>
              <a:rPr lang="en-IN" dirty="0"/>
              <a:t>We have the following properties to set an element margin.</a:t>
            </a:r>
          </a:p>
          <a:p>
            <a:pPr lvl="1"/>
            <a:r>
              <a:rPr lang="en-IN" dirty="0"/>
              <a:t>    The margin specifies a shorthand property for setting the margin properties in one declaration.</a:t>
            </a:r>
          </a:p>
          <a:p>
            <a:pPr lvl="1"/>
            <a:endParaRPr lang="en-IN" dirty="0"/>
          </a:p>
          <a:p>
            <a:pPr lvl="1"/>
            <a:r>
              <a:rPr lang="en-IN" dirty="0"/>
              <a:t>    The margin-bottom specifies the bottom margin of an element.</a:t>
            </a:r>
          </a:p>
          <a:p>
            <a:pPr lvl="1"/>
            <a:endParaRPr lang="en-IN" dirty="0"/>
          </a:p>
          <a:p>
            <a:pPr lvl="1"/>
            <a:r>
              <a:rPr lang="en-IN" dirty="0"/>
              <a:t>    The margin-top specifies the top margin of an element.</a:t>
            </a:r>
          </a:p>
          <a:p>
            <a:pPr lvl="1"/>
            <a:endParaRPr lang="en-IN" dirty="0"/>
          </a:p>
          <a:p>
            <a:pPr lvl="1"/>
            <a:r>
              <a:rPr lang="en-IN" dirty="0"/>
              <a:t>    The margin-left specifies the left margin of an element.</a:t>
            </a:r>
          </a:p>
          <a:p>
            <a:pPr lvl="1"/>
            <a:endParaRPr lang="en-IN" dirty="0"/>
          </a:p>
          <a:p>
            <a:pPr lvl="1"/>
            <a:r>
              <a:rPr lang="en-IN" dirty="0"/>
              <a:t>    The margin-right specifies the right margin of an element.</a:t>
            </a:r>
          </a:p>
          <a:p>
            <a:endParaRPr lang="en-GB" dirty="0"/>
          </a:p>
        </p:txBody>
      </p:sp>
    </p:spTree>
    <p:extLst>
      <p:ext uri="{BB962C8B-B14F-4D97-AF65-F5344CB8AC3E}">
        <p14:creationId xmlns:p14="http://schemas.microsoft.com/office/powerpoint/2010/main" val="99048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DCB7-8952-4C07-9398-AF45FC21A73D}"/>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E4E165FF-0DF6-4720-82F9-D38DA72041FA}"/>
              </a:ext>
            </a:extLst>
          </p:cNvPr>
          <p:cNvSpPr>
            <a:spLocks noGrp="1"/>
          </p:cNvSpPr>
          <p:nvPr>
            <p:ph idx="1"/>
          </p:nvPr>
        </p:nvSpPr>
        <p:spPr/>
        <p:txBody>
          <a:bodyPr>
            <a:normAutofit fontScale="55000" lnSpcReduction="20000"/>
          </a:bodyPr>
          <a:lstStyle/>
          <a:p>
            <a:pPr marL="0" indent="0">
              <a:buNone/>
            </a:pPr>
            <a:r>
              <a:rPr lang="en-IN" dirty="0"/>
              <a:t>&lt;!DOCTYPE html&gt;</a:t>
            </a:r>
          </a:p>
          <a:p>
            <a:pPr marL="0" indent="0">
              <a:buNone/>
            </a:pPr>
            <a:r>
              <a:rPr lang="en-IN" dirty="0"/>
              <a:t>&lt;html&gt;</a:t>
            </a:r>
          </a:p>
          <a:p>
            <a:pPr marL="0" indent="0">
              <a:buNone/>
            </a:pPr>
            <a:r>
              <a:rPr lang="en-IN" dirty="0"/>
              <a:t>   &lt;head&gt;</a:t>
            </a:r>
          </a:p>
          <a:p>
            <a:pPr marL="0" indent="0">
              <a:buNone/>
            </a:pPr>
            <a:r>
              <a:rPr lang="en-IN" dirty="0"/>
              <a:t>      &lt;title&gt;This is document title&lt;/title&gt;</a:t>
            </a:r>
          </a:p>
          <a:p>
            <a:pPr marL="0" indent="0">
              <a:buNone/>
            </a:pPr>
            <a:r>
              <a:rPr lang="en-IN" dirty="0"/>
              <a:t>      &lt;style&gt;</a:t>
            </a:r>
          </a:p>
          <a:p>
            <a:pPr marL="0" indent="0">
              <a:buNone/>
            </a:pPr>
            <a:r>
              <a:rPr lang="en-IN" dirty="0"/>
              <a:t>      h1 {</a:t>
            </a:r>
          </a:p>
          <a:p>
            <a:pPr marL="0" indent="0">
              <a:buNone/>
            </a:pPr>
            <a:r>
              <a:rPr lang="en-IN" dirty="0"/>
              <a:t>         </a:t>
            </a:r>
            <a:r>
              <a:rPr lang="en-IN" dirty="0" err="1"/>
              <a:t>color</a:t>
            </a:r>
            <a:r>
              <a:rPr lang="en-IN" dirty="0"/>
              <a:t>: #36CFFF; </a:t>
            </a:r>
          </a:p>
          <a:p>
            <a:pPr marL="0" indent="0">
              <a:buNone/>
            </a:pPr>
            <a:r>
              <a:rPr lang="en-IN" dirty="0"/>
              <a:t>      }</a:t>
            </a:r>
          </a:p>
          <a:p>
            <a:pPr marL="0" indent="0">
              <a:buNone/>
            </a:pPr>
            <a:r>
              <a:rPr lang="en-IN" dirty="0"/>
              <a:t>      &lt;/style&gt;</a:t>
            </a:r>
          </a:p>
          <a:p>
            <a:pPr marL="0" indent="0">
              <a:buNone/>
            </a:pPr>
            <a:r>
              <a:rPr lang="en-IN" dirty="0"/>
              <a:t>   &lt;/head&gt;	</a:t>
            </a:r>
          </a:p>
          <a:p>
            <a:pPr marL="0" indent="0">
              <a:buNone/>
            </a:pPr>
            <a:r>
              <a:rPr lang="en-IN" dirty="0"/>
              <a:t>   &lt;body&gt;</a:t>
            </a:r>
          </a:p>
          <a:p>
            <a:pPr marL="0" indent="0">
              <a:buNone/>
            </a:pPr>
            <a:r>
              <a:rPr lang="en-IN" dirty="0"/>
              <a:t>      &lt;h1&gt;Hello World!&lt;/h1&gt;</a:t>
            </a:r>
          </a:p>
          <a:p>
            <a:pPr marL="0" indent="0">
              <a:buNone/>
            </a:pPr>
            <a:r>
              <a:rPr lang="en-IN" dirty="0"/>
              <a:t>   &lt;/body&gt;	</a:t>
            </a:r>
          </a:p>
          <a:p>
            <a:pPr marL="0" indent="0">
              <a:buNone/>
            </a:pPr>
            <a:r>
              <a:rPr lang="en-IN" dirty="0"/>
              <a:t>&lt;/html&gt;</a:t>
            </a:r>
            <a:endParaRPr lang="en-GB" dirty="0"/>
          </a:p>
        </p:txBody>
      </p:sp>
    </p:spTree>
    <p:extLst>
      <p:ext uri="{BB962C8B-B14F-4D97-AF65-F5344CB8AC3E}">
        <p14:creationId xmlns:p14="http://schemas.microsoft.com/office/powerpoint/2010/main" val="2785408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FB33-73FF-451B-B189-1DFC5F7721CC}"/>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5257095D-708D-479F-B8D7-37C0EF5B3C79}"/>
              </a:ext>
            </a:extLst>
          </p:cNvPr>
          <p:cNvSpPr>
            <a:spLocks noGrp="1"/>
          </p:cNvSpPr>
          <p:nvPr>
            <p:ph idx="1"/>
          </p:nvPr>
        </p:nvSpPr>
        <p:spPr/>
        <p:txBody>
          <a:bodyPr>
            <a:normAutofit fontScale="92500" lnSpcReduction="10000"/>
          </a:bodyPr>
          <a:lstStyle/>
          <a:p>
            <a:r>
              <a:rPr lang="en-IN" dirty="0"/>
              <a:t>Lists are very helpful in conveying a set of either numbered or bullet points. This chapter teaches you how to control list type, position, style, etc., using CSS.</a:t>
            </a:r>
          </a:p>
          <a:p>
            <a:r>
              <a:rPr lang="en-IN" dirty="0"/>
              <a:t>We have the following five CSS properties, which can be used to control lists −</a:t>
            </a:r>
          </a:p>
          <a:p>
            <a:pPr lvl="1"/>
            <a:r>
              <a:rPr lang="en-IN" dirty="0"/>
              <a:t>    The list-style-type allows you to control the shape or appearance of the marker.</a:t>
            </a:r>
          </a:p>
          <a:p>
            <a:pPr lvl="1"/>
            <a:r>
              <a:rPr lang="en-IN" dirty="0"/>
              <a:t>    The list-style-position specifies whether a long point that wraps to a second line should align with the first line or start underneath the start of the marker.</a:t>
            </a:r>
          </a:p>
          <a:p>
            <a:pPr lvl="1"/>
            <a:r>
              <a:rPr lang="en-IN" dirty="0"/>
              <a:t>    The list-style-image specifies an image for the marker rather than a bullet point or number.</a:t>
            </a:r>
          </a:p>
          <a:p>
            <a:pPr lvl="1"/>
            <a:r>
              <a:rPr lang="en-IN" dirty="0"/>
              <a:t>    The list-style serves as shorthand for the preceding properties.</a:t>
            </a:r>
          </a:p>
          <a:p>
            <a:pPr lvl="1"/>
            <a:r>
              <a:rPr lang="en-IN" dirty="0"/>
              <a:t>    The marker-offset specifies the distance between a marker and the text in the list.</a:t>
            </a:r>
          </a:p>
          <a:p>
            <a:endParaRPr lang="en-GB" dirty="0"/>
          </a:p>
        </p:txBody>
      </p:sp>
    </p:spTree>
    <p:extLst>
      <p:ext uri="{BB962C8B-B14F-4D97-AF65-F5344CB8AC3E}">
        <p14:creationId xmlns:p14="http://schemas.microsoft.com/office/powerpoint/2010/main" val="2987366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5B1E-EF00-4B89-A8F3-2099389AA555}"/>
              </a:ext>
            </a:extLst>
          </p:cNvPr>
          <p:cNvSpPr>
            <a:spLocks noGrp="1"/>
          </p:cNvSpPr>
          <p:nvPr>
            <p:ph type="title"/>
          </p:nvPr>
        </p:nvSpPr>
        <p:spPr/>
        <p:txBody>
          <a:bodyPr/>
          <a:lstStyle/>
          <a:p>
            <a:r>
              <a:rPr lang="en-GB" dirty="0"/>
              <a:t>Padding</a:t>
            </a:r>
          </a:p>
        </p:txBody>
      </p:sp>
      <p:sp>
        <p:nvSpPr>
          <p:cNvPr id="3" name="Content Placeholder 2">
            <a:extLst>
              <a:ext uri="{FF2B5EF4-FFF2-40B4-BE49-F238E27FC236}">
                <a16:creationId xmlns:a16="http://schemas.microsoft.com/office/drawing/2014/main" id="{9B79EDD8-413E-4D16-89B5-B76D33BF4EE9}"/>
              </a:ext>
            </a:extLst>
          </p:cNvPr>
          <p:cNvSpPr>
            <a:spLocks noGrp="1"/>
          </p:cNvSpPr>
          <p:nvPr>
            <p:ph idx="1"/>
          </p:nvPr>
        </p:nvSpPr>
        <p:spPr/>
        <p:txBody>
          <a:bodyPr>
            <a:normAutofit fontScale="92500" lnSpcReduction="20000"/>
          </a:bodyPr>
          <a:lstStyle/>
          <a:p>
            <a:r>
              <a:rPr lang="en-IN" dirty="0"/>
              <a:t>The padding property allows you to specify how much space should appear between the content of an element and its border −</a:t>
            </a:r>
          </a:p>
          <a:p>
            <a:r>
              <a:rPr lang="en-IN" dirty="0"/>
              <a:t>The value of this attribute should be either a length, a percentage, or the word inherit. If the value is inherit, it will have the same padding as its parent element. If a percentage is used, the percentage is of the containing box.</a:t>
            </a:r>
          </a:p>
          <a:p>
            <a:r>
              <a:rPr lang="en-IN" dirty="0"/>
              <a:t>The following CSS properties can be used to control lists. You can also set different values for the padding on each side of the box using the following properties −</a:t>
            </a:r>
          </a:p>
          <a:p>
            <a:pPr lvl="1"/>
            <a:r>
              <a:rPr lang="en-IN" dirty="0"/>
              <a:t>    The padding-bottom specifies the bottom padding of an element.</a:t>
            </a:r>
          </a:p>
          <a:p>
            <a:pPr lvl="1"/>
            <a:r>
              <a:rPr lang="en-IN" dirty="0"/>
              <a:t>    The padding-top specifies the top padding of an element.</a:t>
            </a:r>
          </a:p>
          <a:p>
            <a:pPr lvl="1"/>
            <a:r>
              <a:rPr lang="en-IN" dirty="0"/>
              <a:t>    The padding-left specifies the left padding of an element.</a:t>
            </a:r>
          </a:p>
          <a:p>
            <a:pPr lvl="1"/>
            <a:r>
              <a:rPr lang="en-IN" dirty="0"/>
              <a:t>    The padding-right specifies the right padding of an element.</a:t>
            </a:r>
          </a:p>
          <a:p>
            <a:pPr lvl="1"/>
            <a:r>
              <a:rPr lang="en-IN" dirty="0"/>
              <a:t>    The padding serves as shorthand for the preceding properties.</a:t>
            </a:r>
          </a:p>
          <a:p>
            <a:endParaRPr lang="en-GB" dirty="0"/>
          </a:p>
        </p:txBody>
      </p:sp>
    </p:spTree>
    <p:extLst>
      <p:ext uri="{BB962C8B-B14F-4D97-AF65-F5344CB8AC3E}">
        <p14:creationId xmlns:p14="http://schemas.microsoft.com/office/powerpoint/2010/main" val="1134760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1B76-B3D5-4AD3-9E2F-2A435B0907DB}"/>
              </a:ext>
            </a:extLst>
          </p:cNvPr>
          <p:cNvSpPr>
            <a:spLocks noGrp="1"/>
          </p:cNvSpPr>
          <p:nvPr>
            <p:ph type="title"/>
          </p:nvPr>
        </p:nvSpPr>
        <p:spPr/>
        <p:txBody>
          <a:bodyPr/>
          <a:lstStyle/>
          <a:p>
            <a:r>
              <a:rPr lang="en-GB" dirty="0"/>
              <a:t>Cursors</a:t>
            </a:r>
          </a:p>
        </p:txBody>
      </p:sp>
      <p:sp>
        <p:nvSpPr>
          <p:cNvPr id="3" name="Content Placeholder 2">
            <a:extLst>
              <a:ext uri="{FF2B5EF4-FFF2-40B4-BE49-F238E27FC236}">
                <a16:creationId xmlns:a16="http://schemas.microsoft.com/office/drawing/2014/main" id="{C13133F2-4031-474F-8357-078120D6BE05}"/>
              </a:ext>
            </a:extLst>
          </p:cNvPr>
          <p:cNvSpPr>
            <a:spLocks noGrp="1"/>
          </p:cNvSpPr>
          <p:nvPr>
            <p:ph idx="1"/>
          </p:nvPr>
        </p:nvSpPr>
        <p:spPr/>
        <p:txBody>
          <a:bodyPr/>
          <a:lstStyle/>
          <a:p>
            <a:r>
              <a:rPr lang="en-IN" dirty="0"/>
              <a:t>The </a:t>
            </a:r>
            <a:r>
              <a:rPr lang="en-IN" i="1" dirty="0"/>
              <a:t>cursor</a:t>
            </a:r>
            <a:r>
              <a:rPr lang="en-IN" dirty="0"/>
              <a:t> property of CSS allows you to specify the type of cursor that should be displayed to the user.</a:t>
            </a:r>
          </a:p>
          <a:p>
            <a:r>
              <a:rPr lang="en-IN" dirty="0"/>
              <a:t>One good usage of this property is in using images for submit buttons on forms. By default, when a cursor hovers over a link, the cursor changes from a pointer to a hand. However, it does not change form for a submit button on a form. Therefore, whenever someone hovers over an image that is a submit button, it provides a visual clue that the image is clickable.</a:t>
            </a:r>
          </a:p>
          <a:p>
            <a:r>
              <a:rPr lang="en-IN" dirty="0"/>
              <a:t>The following table shows the possible values f</a:t>
            </a:r>
          </a:p>
          <a:p>
            <a:endParaRPr lang="en-GB" dirty="0"/>
          </a:p>
        </p:txBody>
      </p:sp>
    </p:spTree>
    <p:extLst>
      <p:ext uri="{BB962C8B-B14F-4D97-AF65-F5344CB8AC3E}">
        <p14:creationId xmlns:p14="http://schemas.microsoft.com/office/powerpoint/2010/main" val="3537353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2A73-4C7D-44A1-98D1-D4FAA1C493B5}"/>
              </a:ext>
            </a:extLst>
          </p:cNvPr>
          <p:cNvSpPr>
            <a:spLocks noGrp="1"/>
          </p:cNvSpPr>
          <p:nvPr>
            <p:ph type="title"/>
          </p:nvPr>
        </p:nvSpPr>
        <p:spPr/>
        <p:txBody>
          <a:bodyPr/>
          <a:lstStyle/>
          <a:p>
            <a:r>
              <a:rPr lang="en-GB" dirty="0"/>
              <a:t>CSS Rounded Corners</a:t>
            </a:r>
          </a:p>
        </p:txBody>
      </p:sp>
      <p:sp>
        <p:nvSpPr>
          <p:cNvPr id="3" name="Content Placeholder 2">
            <a:extLst>
              <a:ext uri="{FF2B5EF4-FFF2-40B4-BE49-F238E27FC236}">
                <a16:creationId xmlns:a16="http://schemas.microsoft.com/office/drawing/2014/main" id="{F9461E68-671C-447E-8378-65357F409F02}"/>
              </a:ext>
            </a:extLst>
          </p:cNvPr>
          <p:cNvSpPr>
            <a:spLocks noGrp="1"/>
          </p:cNvSpPr>
          <p:nvPr>
            <p:ph idx="1"/>
          </p:nvPr>
        </p:nvSpPr>
        <p:spPr/>
        <p:txBody>
          <a:bodyPr>
            <a:normAutofit fontScale="25000" lnSpcReduction="20000"/>
          </a:bodyPr>
          <a:lstStyle/>
          <a:p>
            <a:r>
              <a:rPr lang="en-IN" dirty="0"/>
              <a:t>CSS border-radius Property</a:t>
            </a:r>
          </a:p>
          <a:p>
            <a:endParaRPr lang="en-IN" dirty="0"/>
          </a:p>
          <a:p>
            <a:r>
              <a:rPr lang="en-IN" dirty="0"/>
              <a:t>The CSS border-radius property defines the radius of an element's corners.</a:t>
            </a:r>
          </a:p>
          <a:p>
            <a:endParaRPr lang="en-IN" dirty="0"/>
          </a:p>
          <a:p>
            <a:r>
              <a:rPr lang="en-IN" dirty="0"/>
              <a:t>Tip: This property allows you to add rounded corners to elements!</a:t>
            </a:r>
          </a:p>
          <a:p>
            <a:endParaRPr lang="en-IN" dirty="0"/>
          </a:p>
          <a:p>
            <a:r>
              <a:rPr lang="en-IN" dirty="0"/>
              <a:t>Here are three examples:</a:t>
            </a:r>
          </a:p>
          <a:p>
            <a:endParaRPr lang="en-IN" dirty="0"/>
          </a:p>
          <a:p>
            <a:r>
              <a:rPr lang="en-IN" dirty="0"/>
              <a:t>1. Rounded corners for an element with a specified background </a:t>
            </a:r>
            <a:r>
              <a:rPr lang="en-IN" dirty="0" err="1"/>
              <a:t>color</a:t>
            </a:r>
            <a:r>
              <a:rPr lang="en-IN" dirty="0"/>
              <a:t>:</a:t>
            </a:r>
          </a:p>
          <a:p>
            <a:endParaRPr lang="en-IN" dirty="0"/>
          </a:p>
          <a:p>
            <a:r>
              <a:rPr lang="en-IN" dirty="0"/>
              <a:t>Rounded corners!</a:t>
            </a:r>
          </a:p>
          <a:p>
            <a:endParaRPr lang="en-IN" dirty="0"/>
          </a:p>
          <a:p>
            <a:r>
              <a:rPr lang="en-IN" dirty="0"/>
              <a:t>2. Rounded corners for an element with a border:</a:t>
            </a:r>
          </a:p>
          <a:p>
            <a:endParaRPr lang="en-IN" dirty="0"/>
          </a:p>
          <a:p>
            <a:r>
              <a:rPr lang="en-IN" dirty="0"/>
              <a:t>Rounded corners!</a:t>
            </a:r>
          </a:p>
          <a:p>
            <a:endParaRPr lang="en-IN" dirty="0"/>
          </a:p>
          <a:p>
            <a:r>
              <a:rPr lang="en-IN" dirty="0"/>
              <a:t>3. Rounded corners for an element with a background image:</a:t>
            </a:r>
          </a:p>
          <a:p>
            <a:endParaRPr lang="en-IN" dirty="0"/>
          </a:p>
          <a:p>
            <a:r>
              <a:rPr lang="en-IN" dirty="0"/>
              <a:t>Rounded corners!</a:t>
            </a:r>
          </a:p>
          <a:p>
            <a:endParaRPr lang="en-IN" dirty="0"/>
          </a:p>
          <a:p>
            <a:r>
              <a:rPr lang="en-IN" dirty="0"/>
              <a:t>Here is the code:</a:t>
            </a:r>
            <a:endParaRPr lang="en-GB" dirty="0"/>
          </a:p>
        </p:txBody>
      </p:sp>
    </p:spTree>
    <p:extLst>
      <p:ext uri="{BB962C8B-B14F-4D97-AF65-F5344CB8AC3E}">
        <p14:creationId xmlns:p14="http://schemas.microsoft.com/office/powerpoint/2010/main" val="1384879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303B-C4B3-47FC-9CAF-A8090BCDB031}"/>
              </a:ext>
            </a:extLst>
          </p:cNvPr>
          <p:cNvSpPr>
            <a:spLocks noGrp="1"/>
          </p:cNvSpPr>
          <p:nvPr>
            <p:ph type="title"/>
          </p:nvPr>
        </p:nvSpPr>
        <p:spPr/>
        <p:txBody>
          <a:bodyPr/>
          <a:lstStyle/>
          <a:p>
            <a:r>
              <a:rPr lang="en-GB" dirty="0"/>
              <a:t>Gradient</a:t>
            </a:r>
          </a:p>
        </p:txBody>
      </p:sp>
      <p:sp>
        <p:nvSpPr>
          <p:cNvPr id="3" name="Content Placeholder 2">
            <a:extLst>
              <a:ext uri="{FF2B5EF4-FFF2-40B4-BE49-F238E27FC236}">
                <a16:creationId xmlns:a16="http://schemas.microsoft.com/office/drawing/2014/main" id="{FD7A3440-A950-4D6F-933F-F6E424097CC7}"/>
              </a:ext>
            </a:extLst>
          </p:cNvPr>
          <p:cNvSpPr>
            <a:spLocks noGrp="1"/>
          </p:cNvSpPr>
          <p:nvPr>
            <p:ph idx="1"/>
          </p:nvPr>
        </p:nvSpPr>
        <p:spPr/>
        <p:txBody>
          <a:bodyPr/>
          <a:lstStyle/>
          <a:p>
            <a:r>
              <a:rPr lang="en-IN" dirty="0"/>
              <a:t>CSS gradients let you display smooth transitions between two or more specified colors.</a:t>
            </a:r>
          </a:p>
          <a:p>
            <a:endParaRPr lang="en-IN" dirty="0"/>
          </a:p>
          <a:p>
            <a:r>
              <a:rPr lang="en-IN" dirty="0"/>
              <a:t>CSS defines two types of gradients:</a:t>
            </a:r>
          </a:p>
          <a:p>
            <a:endParaRPr lang="en-IN" dirty="0"/>
          </a:p>
          <a:p>
            <a:r>
              <a:rPr lang="en-IN" dirty="0"/>
              <a:t>    Linear Gradients (goes down/up/left/right/diagonally)</a:t>
            </a:r>
          </a:p>
          <a:p>
            <a:r>
              <a:rPr lang="en-IN" dirty="0"/>
              <a:t>    Radial Gradients (defined by their </a:t>
            </a:r>
            <a:r>
              <a:rPr lang="en-IN" dirty="0" err="1"/>
              <a:t>center</a:t>
            </a:r>
            <a:r>
              <a:rPr lang="en-IN" dirty="0"/>
              <a:t>)</a:t>
            </a:r>
          </a:p>
          <a:p>
            <a:endParaRPr lang="en-GB" dirty="0"/>
          </a:p>
        </p:txBody>
      </p:sp>
    </p:spTree>
    <p:extLst>
      <p:ext uri="{BB962C8B-B14F-4D97-AF65-F5344CB8AC3E}">
        <p14:creationId xmlns:p14="http://schemas.microsoft.com/office/powerpoint/2010/main" val="114531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2640-7207-4E8D-B4FF-384E2EB17786}"/>
              </a:ext>
            </a:extLst>
          </p:cNvPr>
          <p:cNvSpPr>
            <a:spLocks noGrp="1"/>
          </p:cNvSpPr>
          <p:nvPr>
            <p:ph type="title"/>
          </p:nvPr>
        </p:nvSpPr>
        <p:spPr/>
        <p:txBody>
          <a:bodyPr/>
          <a:lstStyle/>
          <a:p>
            <a:r>
              <a:rPr lang="en-IN" b="1" dirty="0"/>
              <a:t>CSS Linear Gradients</a:t>
            </a:r>
            <a:br>
              <a:rPr lang="en-IN" b="1" dirty="0"/>
            </a:br>
            <a:endParaRPr lang="en-GB" dirty="0"/>
          </a:p>
        </p:txBody>
      </p:sp>
      <p:sp>
        <p:nvSpPr>
          <p:cNvPr id="3" name="Content Placeholder 2">
            <a:extLst>
              <a:ext uri="{FF2B5EF4-FFF2-40B4-BE49-F238E27FC236}">
                <a16:creationId xmlns:a16="http://schemas.microsoft.com/office/drawing/2014/main" id="{AE3FED88-5409-43DB-A07E-3557098CF93C}"/>
              </a:ext>
            </a:extLst>
          </p:cNvPr>
          <p:cNvSpPr>
            <a:spLocks noGrp="1"/>
          </p:cNvSpPr>
          <p:nvPr>
            <p:ph idx="1"/>
          </p:nvPr>
        </p:nvSpPr>
        <p:spPr/>
        <p:txBody>
          <a:bodyPr/>
          <a:lstStyle/>
          <a:p>
            <a:r>
              <a:rPr lang="en-IN" dirty="0"/>
              <a:t>To create a linear gradient you must define at least two </a:t>
            </a:r>
            <a:r>
              <a:rPr lang="en-IN" dirty="0" err="1"/>
              <a:t>color</a:t>
            </a:r>
            <a:r>
              <a:rPr lang="en-IN" dirty="0"/>
              <a:t> stops. </a:t>
            </a:r>
            <a:r>
              <a:rPr lang="en-IN" dirty="0" err="1"/>
              <a:t>Color</a:t>
            </a:r>
            <a:r>
              <a:rPr lang="en-IN" dirty="0"/>
              <a:t> stops are the colors you want to render smooth transitions among. You can also set a starting point and a direction (or an angle) along with the gradient effect.</a:t>
            </a:r>
          </a:p>
          <a:p>
            <a:r>
              <a:rPr lang="en-IN" b="1" dirty="0"/>
              <a:t>Syntax</a:t>
            </a:r>
          </a:p>
          <a:p>
            <a:r>
              <a:rPr lang="en-IN" dirty="0"/>
              <a:t>background-image: linear-gradient(</a:t>
            </a:r>
            <a:r>
              <a:rPr lang="en-IN" i="1" dirty="0"/>
              <a:t>direction</a:t>
            </a:r>
            <a:r>
              <a:rPr lang="en-IN" dirty="0"/>
              <a:t>, </a:t>
            </a:r>
            <a:r>
              <a:rPr lang="en-IN" i="1" dirty="0"/>
              <a:t>color-stop1</a:t>
            </a:r>
            <a:r>
              <a:rPr lang="en-IN" dirty="0"/>
              <a:t>, </a:t>
            </a:r>
            <a:r>
              <a:rPr lang="en-IN" i="1" dirty="0"/>
              <a:t>color-stop2, ...</a:t>
            </a:r>
            <a:r>
              <a:rPr lang="en-IN" dirty="0"/>
              <a:t>);</a:t>
            </a:r>
          </a:p>
          <a:p>
            <a:endParaRPr lang="en-GB" dirty="0"/>
          </a:p>
        </p:txBody>
      </p:sp>
    </p:spTree>
    <p:extLst>
      <p:ext uri="{BB962C8B-B14F-4D97-AF65-F5344CB8AC3E}">
        <p14:creationId xmlns:p14="http://schemas.microsoft.com/office/powerpoint/2010/main" val="843192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5EBF-F708-4A76-8AB1-3EAD099BF0F6}"/>
              </a:ext>
            </a:extLst>
          </p:cNvPr>
          <p:cNvSpPr>
            <a:spLocks noGrp="1"/>
          </p:cNvSpPr>
          <p:nvPr>
            <p:ph type="title"/>
          </p:nvPr>
        </p:nvSpPr>
        <p:spPr/>
        <p:txBody>
          <a:bodyPr/>
          <a:lstStyle/>
          <a:p>
            <a:r>
              <a:rPr lang="en-IN" dirty="0"/>
              <a:t>CSS Radial Gradients</a:t>
            </a:r>
            <a:br>
              <a:rPr lang="en-IN" dirty="0"/>
            </a:br>
            <a:endParaRPr lang="en-GB" dirty="0"/>
          </a:p>
        </p:txBody>
      </p:sp>
      <p:sp>
        <p:nvSpPr>
          <p:cNvPr id="3" name="Content Placeholder 2">
            <a:extLst>
              <a:ext uri="{FF2B5EF4-FFF2-40B4-BE49-F238E27FC236}">
                <a16:creationId xmlns:a16="http://schemas.microsoft.com/office/drawing/2014/main" id="{F08A1901-5B0C-44CF-82A8-9A146399640D}"/>
              </a:ext>
            </a:extLst>
          </p:cNvPr>
          <p:cNvSpPr>
            <a:spLocks noGrp="1"/>
          </p:cNvSpPr>
          <p:nvPr>
            <p:ph idx="1"/>
          </p:nvPr>
        </p:nvSpPr>
        <p:spPr/>
        <p:txBody>
          <a:bodyPr/>
          <a:lstStyle/>
          <a:p>
            <a:endParaRPr lang="en-IN" dirty="0"/>
          </a:p>
          <a:p>
            <a:r>
              <a:rPr lang="en-IN" dirty="0"/>
              <a:t>A radial gradient is defined by its </a:t>
            </a:r>
            <a:r>
              <a:rPr lang="en-IN" dirty="0" err="1"/>
              <a:t>center</a:t>
            </a:r>
            <a:r>
              <a:rPr lang="en-IN" dirty="0"/>
              <a:t>.</a:t>
            </a:r>
          </a:p>
          <a:p>
            <a:endParaRPr lang="en-IN" dirty="0"/>
          </a:p>
          <a:p>
            <a:r>
              <a:rPr lang="en-IN" dirty="0"/>
              <a:t>To create a radial gradient you must also define at least two </a:t>
            </a:r>
            <a:r>
              <a:rPr lang="en-IN" dirty="0" err="1"/>
              <a:t>color</a:t>
            </a:r>
            <a:r>
              <a:rPr lang="en-IN" dirty="0"/>
              <a:t> stops.</a:t>
            </a:r>
          </a:p>
          <a:p>
            <a:r>
              <a:rPr lang="en-IN" dirty="0"/>
              <a:t>Syntax</a:t>
            </a:r>
          </a:p>
          <a:p>
            <a:r>
              <a:rPr lang="en-IN" dirty="0"/>
              <a:t>background-image: radial-gradient(shape size at position, start-</a:t>
            </a:r>
            <a:r>
              <a:rPr lang="en-IN" dirty="0" err="1"/>
              <a:t>color</a:t>
            </a:r>
            <a:r>
              <a:rPr lang="en-IN" dirty="0"/>
              <a:t>, ..., last-</a:t>
            </a:r>
            <a:r>
              <a:rPr lang="en-IN" dirty="0" err="1"/>
              <a:t>color</a:t>
            </a:r>
            <a:r>
              <a:rPr lang="en-IN" dirty="0"/>
              <a:t>);</a:t>
            </a:r>
            <a:endParaRPr lang="en-GB" dirty="0"/>
          </a:p>
        </p:txBody>
      </p:sp>
    </p:spTree>
    <p:extLst>
      <p:ext uri="{BB962C8B-B14F-4D97-AF65-F5344CB8AC3E}">
        <p14:creationId xmlns:p14="http://schemas.microsoft.com/office/powerpoint/2010/main" val="2327289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1A8C-8507-400D-B7EF-0DA8E1CA3BBD}"/>
              </a:ext>
            </a:extLst>
          </p:cNvPr>
          <p:cNvSpPr>
            <a:spLocks noGrp="1"/>
          </p:cNvSpPr>
          <p:nvPr>
            <p:ph type="title"/>
          </p:nvPr>
        </p:nvSpPr>
        <p:spPr/>
        <p:txBody>
          <a:bodyPr/>
          <a:lstStyle/>
          <a:p>
            <a:r>
              <a:rPr lang="en-GB" dirty="0"/>
              <a:t>Text Overflow</a:t>
            </a:r>
          </a:p>
        </p:txBody>
      </p:sp>
      <p:sp>
        <p:nvSpPr>
          <p:cNvPr id="3" name="Content Placeholder 2">
            <a:extLst>
              <a:ext uri="{FF2B5EF4-FFF2-40B4-BE49-F238E27FC236}">
                <a16:creationId xmlns:a16="http://schemas.microsoft.com/office/drawing/2014/main" id="{FF438590-46B8-4CB8-BE10-B4381E218A5C}"/>
              </a:ext>
            </a:extLst>
          </p:cNvPr>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3194406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5E0F-8752-4A36-A36B-1C165D8D00F5}"/>
              </a:ext>
            </a:extLst>
          </p:cNvPr>
          <p:cNvSpPr>
            <a:spLocks noGrp="1"/>
          </p:cNvSpPr>
          <p:nvPr>
            <p:ph type="title"/>
          </p:nvPr>
        </p:nvSpPr>
        <p:spPr/>
        <p:txBody>
          <a:bodyPr/>
          <a:lstStyle/>
          <a:p>
            <a:r>
              <a:rPr lang="en-GB" dirty="0"/>
              <a:t>Word-wrap</a:t>
            </a:r>
          </a:p>
        </p:txBody>
      </p:sp>
      <p:sp>
        <p:nvSpPr>
          <p:cNvPr id="3" name="Content Placeholder 2">
            <a:extLst>
              <a:ext uri="{FF2B5EF4-FFF2-40B4-BE49-F238E27FC236}">
                <a16:creationId xmlns:a16="http://schemas.microsoft.com/office/drawing/2014/main" id="{A9308DA0-4D11-45B8-A84D-989739F1B178}"/>
              </a:ext>
            </a:extLst>
          </p:cNvPr>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4080945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3ED3-2A62-4824-9816-22EC34BC68A4}"/>
              </a:ext>
            </a:extLst>
          </p:cNvPr>
          <p:cNvSpPr>
            <a:spLocks noGrp="1"/>
          </p:cNvSpPr>
          <p:nvPr>
            <p:ph type="title"/>
          </p:nvPr>
        </p:nvSpPr>
        <p:spPr/>
        <p:txBody>
          <a:bodyPr/>
          <a:lstStyle/>
          <a:p>
            <a:r>
              <a:rPr lang="en-GB" dirty="0"/>
              <a:t>CSS Shadow Effects</a:t>
            </a:r>
          </a:p>
        </p:txBody>
      </p:sp>
      <p:sp>
        <p:nvSpPr>
          <p:cNvPr id="3" name="Content Placeholder 2">
            <a:extLst>
              <a:ext uri="{FF2B5EF4-FFF2-40B4-BE49-F238E27FC236}">
                <a16:creationId xmlns:a16="http://schemas.microsoft.com/office/drawing/2014/main" id="{611E9492-7819-4FA6-96B1-AF58896A4BA1}"/>
              </a:ext>
            </a:extLst>
          </p:cNvPr>
          <p:cNvSpPr>
            <a:spLocks noGrp="1"/>
          </p:cNvSpPr>
          <p:nvPr>
            <p:ph idx="1"/>
          </p:nvPr>
        </p:nvSpPr>
        <p:spPr/>
        <p:txBody>
          <a:bodyPr/>
          <a:lstStyle/>
          <a:p>
            <a:r>
              <a:rPr lang="en-IN" dirty="0"/>
              <a:t>With CSS you can add shadow to text and to elements.</a:t>
            </a:r>
          </a:p>
          <a:p>
            <a:endParaRPr lang="en-IN" dirty="0"/>
          </a:p>
          <a:p>
            <a:r>
              <a:rPr lang="en-IN" dirty="0"/>
              <a:t>In this chapter you will learn about the following properties:</a:t>
            </a:r>
          </a:p>
          <a:p>
            <a:endParaRPr lang="en-IN" dirty="0"/>
          </a:p>
          <a:p>
            <a:r>
              <a:rPr lang="en-IN" dirty="0"/>
              <a:t>    text-shadow</a:t>
            </a:r>
          </a:p>
          <a:p>
            <a:r>
              <a:rPr lang="en-IN" dirty="0"/>
              <a:t>    box-shadow</a:t>
            </a:r>
          </a:p>
          <a:p>
            <a:endParaRPr lang="en-GB" dirty="0"/>
          </a:p>
        </p:txBody>
      </p:sp>
    </p:spTree>
    <p:extLst>
      <p:ext uri="{BB962C8B-B14F-4D97-AF65-F5344CB8AC3E}">
        <p14:creationId xmlns:p14="http://schemas.microsoft.com/office/powerpoint/2010/main" val="321358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E771-AD2F-4550-90A9-CA36F8E108B1}"/>
              </a:ext>
            </a:extLst>
          </p:cNvPr>
          <p:cNvSpPr>
            <a:spLocks noGrp="1"/>
          </p:cNvSpPr>
          <p:nvPr>
            <p:ph type="title"/>
          </p:nvPr>
        </p:nvSpPr>
        <p:spPr/>
        <p:txBody>
          <a:bodyPr/>
          <a:lstStyle/>
          <a:p>
            <a:r>
              <a:rPr lang="en-GB" dirty="0"/>
              <a:t>Syntax</a:t>
            </a:r>
          </a:p>
        </p:txBody>
      </p:sp>
      <p:sp>
        <p:nvSpPr>
          <p:cNvPr id="3" name="Content Placeholder 2">
            <a:extLst>
              <a:ext uri="{FF2B5EF4-FFF2-40B4-BE49-F238E27FC236}">
                <a16:creationId xmlns:a16="http://schemas.microsoft.com/office/drawing/2014/main" id="{B282637D-18D9-44A3-9403-E53BA580BCEE}"/>
              </a:ext>
            </a:extLst>
          </p:cNvPr>
          <p:cNvSpPr>
            <a:spLocks noGrp="1"/>
          </p:cNvSpPr>
          <p:nvPr>
            <p:ph idx="1"/>
          </p:nvPr>
        </p:nvSpPr>
        <p:spPr/>
        <p:txBody>
          <a:bodyPr/>
          <a:lstStyle/>
          <a:p>
            <a:r>
              <a:rPr lang="en-IN" dirty="0"/>
              <a:t>A CSS comprises of style rules that are interpreted by the browser and then applied to the corresponding elements in your document. A style rule is made of three parts −</a:t>
            </a:r>
          </a:p>
          <a:p>
            <a:r>
              <a:rPr lang="en-IN" b="1" dirty="0"/>
              <a:t>Selector</a:t>
            </a:r>
            <a:r>
              <a:rPr lang="en-IN" dirty="0"/>
              <a:t> − A selector is an HTML tag at which a style will be applied. This could be any tag like &lt;h1&gt; or &lt;table&gt; etc.</a:t>
            </a:r>
          </a:p>
          <a:p>
            <a:r>
              <a:rPr lang="en-IN" b="1" dirty="0"/>
              <a:t>Property</a:t>
            </a:r>
            <a:r>
              <a:rPr lang="en-IN" dirty="0"/>
              <a:t> − A property is a type of attribute of HTML tag. Put simply, all the HTML attributes are converted into CSS properties. They could be </a:t>
            </a:r>
            <a:r>
              <a:rPr lang="en-IN" i="1" dirty="0" err="1"/>
              <a:t>color</a:t>
            </a:r>
            <a:r>
              <a:rPr lang="en-IN" dirty="0"/>
              <a:t>, </a:t>
            </a:r>
            <a:r>
              <a:rPr lang="en-IN" i="1" dirty="0"/>
              <a:t>border</a:t>
            </a:r>
            <a:r>
              <a:rPr lang="en-IN" dirty="0"/>
              <a:t> etc.</a:t>
            </a:r>
          </a:p>
          <a:p>
            <a:r>
              <a:rPr lang="en-IN" b="1" dirty="0"/>
              <a:t>Value</a:t>
            </a:r>
            <a:r>
              <a:rPr lang="en-IN" dirty="0"/>
              <a:t> − Values are assigned to properties. For example, </a:t>
            </a:r>
            <a:r>
              <a:rPr lang="en-IN" i="1" dirty="0" err="1"/>
              <a:t>color</a:t>
            </a:r>
            <a:r>
              <a:rPr lang="en-IN" dirty="0"/>
              <a:t> property can have value either </a:t>
            </a:r>
            <a:r>
              <a:rPr lang="en-IN" i="1" dirty="0"/>
              <a:t>red</a:t>
            </a:r>
            <a:r>
              <a:rPr lang="en-IN" dirty="0"/>
              <a:t> or </a:t>
            </a:r>
            <a:r>
              <a:rPr lang="en-IN" i="1" dirty="0"/>
              <a:t>#F1F1F1</a:t>
            </a:r>
            <a:r>
              <a:rPr lang="en-IN" dirty="0"/>
              <a:t> etc.</a:t>
            </a:r>
          </a:p>
          <a:p>
            <a:endParaRPr lang="en-GB" dirty="0"/>
          </a:p>
        </p:txBody>
      </p:sp>
    </p:spTree>
    <p:extLst>
      <p:ext uri="{BB962C8B-B14F-4D97-AF65-F5344CB8AC3E}">
        <p14:creationId xmlns:p14="http://schemas.microsoft.com/office/powerpoint/2010/main" val="1530250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E5F7-7189-4681-AE78-92B9F5A67E14}"/>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ACD8C978-82DC-42D7-873D-77A4E6E33FF6}"/>
              </a:ext>
            </a:extLst>
          </p:cNvPr>
          <p:cNvSpPr>
            <a:spLocks noGrp="1"/>
          </p:cNvSpPr>
          <p:nvPr>
            <p:ph idx="1"/>
          </p:nvPr>
        </p:nvSpPr>
        <p:spPr/>
        <p:txBody>
          <a:bodyPr/>
          <a:lstStyle/>
          <a:p>
            <a:r>
              <a:rPr lang="en-IN" dirty="0"/>
              <a:t>CSS Text Shadow</a:t>
            </a:r>
          </a:p>
          <a:p>
            <a:endParaRPr lang="en-IN" dirty="0"/>
          </a:p>
          <a:p>
            <a:r>
              <a:rPr lang="en-IN" dirty="0"/>
              <a:t>The CSS text-shadow property applies shadow to text.</a:t>
            </a:r>
          </a:p>
          <a:p>
            <a:endParaRPr lang="en-IN" dirty="0"/>
          </a:p>
          <a:p>
            <a:r>
              <a:rPr lang="en-IN" dirty="0"/>
              <a:t>In its simplest use, you only specify the horizontal shadow (2px) and the vertical shadow (2px):</a:t>
            </a:r>
          </a:p>
          <a:p>
            <a:r>
              <a:rPr lang="en-IN" dirty="0"/>
              <a:t>Text shadow effect!</a:t>
            </a:r>
            <a:endParaRPr lang="en-GB" dirty="0"/>
          </a:p>
        </p:txBody>
      </p:sp>
    </p:spTree>
    <p:extLst>
      <p:ext uri="{BB962C8B-B14F-4D97-AF65-F5344CB8AC3E}">
        <p14:creationId xmlns:p14="http://schemas.microsoft.com/office/powerpoint/2010/main" val="1952861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9E17-E35A-45F5-95D5-970D4F4E96C0}"/>
              </a:ext>
            </a:extLst>
          </p:cNvPr>
          <p:cNvSpPr>
            <a:spLocks noGrp="1"/>
          </p:cNvSpPr>
          <p:nvPr>
            <p:ph type="title"/>
          </p:nvPr>
        </p:nvSpPr>
        <p:spPr/>
        <p:txBody>
          <a:bodyPr/>
          <a:lstStyle/>
          <a:p>
            <a:r>
              <a:rPr lang="en-GB" dirty="0"/>
              <a:t>Multiple shadows</a:t>
            </a:r>
          </a:p>
        </p:txBody>
      </p:sp>
      <p:sp>
        <p:nvSpPr>
          <p:cNvPr id="3" name="Content Placeholder 2">
            <a:extLst>
              <a:ext uri="{FF2B5EF4-FFF2-40B4-BE49-F238E27FC236}">
                <a16:creationId xmlns:a16="http://schemas.microsoft.com/office/drawing/2014/main" id="{BD432124-E626-4205-9732-3C195AFAA447}"/>
              </a:ext>
            </a:extLst>
          </p:cNvPr>
          <p:cNvSpPr>
            <a:spLocks noGrp="1"/>
          </p:cNvSpPr>
          <p:nvPr>
            <p:ph idx="1"/>
          </p:nvPr>
        </p:nvSpPr>
        <p:spPr/>
        <p:txBody>
          <a:bodyPr/>
          <a:lstStyle/>
          <a:p>
            <a:r>
              <a:rPr lang="en-GB" dirty="0"/>
              <a:t>.</a:t>
            </a:r>
          </a:p>
        </p:txBody>
      </p:sp>
    </p:spTree>
    <p:extLst>
      <p:ext uri="{BB962C8B-B14F-4D97-AF65-F5344CB8AC3E}">
        <p14:creationId xmlns:p14="http://schemas.microsoft.com/office/powerpoint/2010/main" val="640632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563D-E594-4A35-B662-4CE8CFE8AA78}"/>
              </a:ext>
            </a:extLst>
          </p:cNvPr>
          <p:cNvSpPr>
            <a:spLocks noGrp="1"/>
          </p:cNvSpPr>
          <p:nvPr>
            <p:ph type="title"/>
          </p:nvPr>
        </p:nvSpPr>
        <p:spPr/>
        <p:txBody>
          <a:bodyPr/>
          <a:lstStyle/>
          <a:p>
            <a:r>
              <a:rPr lang="en-IN" dirty="0"/>
              <a:t>CSS box-shadow Property</a:t>
            </a:r>
            <a:br>
              <a:rPr lang="en-IN" dirty="0"/>
            </a:br>
            <a:endParaRPr lang="en-GB" dirty="0"/>
          </a:p>
        </p:txBody>
      </p:sp>
      <p:sp>
        <p:nvSpPr>
          <p:cNvPr id="3" name="Content Placeholder 2">
            <a:extLst>
              <a:ext uri="{FF2B5EF4-FFF2-40B4-BE49-F238E27FC236}">
                <a16:creationId xmlns:a16="http://schemas.microsoft.com/office/drawing/2014/main" id="{96B5479E-A377-48C3-84C2-44A76434F705}"/>
              </a:ext>
            </a:extLst>
          </p:cNvPr>
          <p:cNvSpPr>
            <a:spLocks noGrp="1"/>
          </p:cNvSpPr>
          <p:nvPr>
            <p:ph idx="1"/>
          </p:nvPr>
        </p:nvSpPr>
        <p:spPr/>
        <p:txBody>
          <a:bodyPr/>
          <a:lstStyle/>
          <a:p>
            <a:endParaRPr lang="en-IN" dirty="0"/>
          </a:p>
          <a:p>
            <a:r>
              <a:rPr lang="en-IN" dirty="0"/>
              <a:t>The CSS box-shadow property applies shadow to elements.</a:t>
            </a:r>
          </a:p>
          <a:p>
            <a:endParaRPr lang="en-IN" dirty="0"/>
          </a:p>
          <a:p>
            <a:r>
              <a:rPr lang="en-IN" dirty="0"/>
              <a:t>In its simplest use, you only specify the horizontal shadow and the vertical shadow:</a:t>
            </a:r>
          </a:p>
          <a:p>
            <a:r>
              <a:rPr lang="en-IN" dirty="0"/>
              <a:t>This is a yellow &lt;div&gt; element with a black box-shadow</a:t>
            </a:r>
          </a:p>
          <a:p>
            <a:endParaRPr lang="en-GB" dirty="0"/>
          </a:p>
        </p:txBody>
      </p:sp>
    </p:spTree>
    <p:extLst>
      <p:ext uri="{BB962C8B-B14F-4D97-AF65-F5344CB8AC3E}">
        <p14:creationId xmlns:p14="http://schemas.microsoft.com/office/powerpoint/2010/main" val="1057938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D0E5-06E6-4272-9FD8-2EF5560C0A3B}"/>
              </a:ext>
            </a:extLst>
          </p:cNvPr>
          <p:cNvSpPr>
            <a:spLocks noGrp="1"/>
          </p:cNvSpPr>
          <p:nvPr>
            <p:ph type="title"/>
          </p:nvPr>
        </p:nvSpPr>
        <p:spPr/>
        <p:txBody>
          <a:bodyPr/>
          <a:lstStyle/>
          <a:p>
            <a:r>
              <a:rPr lang="en-GB" dirty="0"/>
              <a:t>Text Card</a:t>
            </a:r>
          </a:p>
        </p:txBody>
      </p:sp>
      <p:sp>
        <p:nvSpPr>
          <p:cNvPr id="3" name="Content Placeholder 2">
            <a:extLst>
              <a:ext uri="{FF2B5EF4-FFF2-40B4-BE49-F238E27FC236}">
                <a16:creationId xmlns:a16="http://schemas.microsoft.com/office/drawing/2014/main" id="{5A74BDF8-9A5A-49FF-8930-9F5C2FC084DB}"/>
              </a:ext>
            </a:extLst>
          </p:cNvPr>
          <p:cNvSpPr>
            <a:spLocks noGrp="1"/>
          </p:cNvSpPr>
          <p:nvPr>
            <p:ph idx="1"/>
          </p:nvPr>
        </p:nvSpPr>
        <p:spPr/>
        <p:txBody>
          <a:bodyPr/>
          <a:lstStyle/>
          <a:p>
            <a:r>
              <a:rPr lang="en-IN" dirty="0"/>
              <a:t>Cards</a:t>
            </a:r>
          </a:p>
          <a:p>
            <a:endParaRPr lang="en-IN" dirty="0"/>
          </a:p>
          <a:p>
            <a:r>
              <a:rPr lang="en-IN" dirty="0"/>
              <a:t>An example of using the box-shadow property to create paper-like cards:</a:t>
            </a:r>
            <a:endParaRPr lang="en-GB" dirty="0"/>
          </a:p>
        </p:txBody>
      </p:sp>
    </p:spTree>
    <p:extLst>
      <p:ext uri="{BB962C8B-B14F-4D97-AF65-F5344CB8AC3E}">
        <p14:creationId xmlns:p14="http://schemas.microsoft.com/office/powerpoint/2010/main" val="372960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58FF-7306-482D-80D5-FB5F950B8FFD}"/>
              </a:ext>
            </a:extLst>
          </p:cNvPr>
          <p:cNvSpPr>
            <a:spLocks noGrp="1"/>
          </p:cNvSpPr>
          <p:nvPr>
            <p:ph type="title"/>
          </p:nvPr>
        </p:nvSpPr>
        <p:spPr/>
        <p:txBody>
          <a:bodyPr/>
          <a:lstStyle/>
          <a:p>
            <a:r>
              <a:rPr lang="en-GB" dirty="0"/>
              <a:t>Image Card</a:t>
            </a:r>
          </a:p>
        </p:txBody>
      </p:sp>
      <p:pic>
        <p:nvPicPr>
          <p:cNvPr id="5" name="Content Placeholder 4">
            <a:extLst>
              <a:ext uri="{FF2B5EF4-FFF2-40B4-BE49-F238E27FC236}">
                <a16:creationId xmlns:a16="http://schemas.microsoft.com/office/drawing/2014/main" id="{E760139A-708C-49A1-B400-8B699D0131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8500" y="2096294"/>
            <a:ext cx="5715000" cy="3810000"/>
          </a:xfrm>
        </p:spPr>
      </p:pic>
    </p:spTree>
    <p:extLst>
      <p:ext uri="{BB962C8B-B14F-4D97-AF65-F5344CB8AC3E}">
        <p14:creationId xmlns:p14="http://schemas.microsoft.com/office/powerpoint/2010/main" val="2187585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7587-3A85-49D3-A1D5-A133A7241282}"/>
              </a:ext>
            </a:extLst>
          </p:cNvPr>
          <p:cNvSpPr>
            <a:spLocks noGrp="1"/>
          </p:cNvSpPr>
          <p:nvPr>
            <p:ph type="title"/>
          </p:nvPr>
        </p:nvSpPr>
        <p:spPr/>
        <p:txBody>
          <a:bodyPr/>
          <a:lstStyle/>
          <a:p>
            <a:r>
              <a:rPr lang="en-GB" dirty="0"/>
              <a:t>CSS Web  fonts</a:t>
            </a:r>
          </a:p>
        </p:txBody>
      </p:sp>
      <p:sp>
        <p:nvSpPr>
          <p:cNvPr id="3" name="Content Placeholder 2">
            <a:extLst>
              <a:ext uri="{FF2B5EF4-FFF2-40B4-BE49-F238E27FC236}">
                <a16:creationId xmlns:a16="http://schemas.microsoft.com/office/drawing/2014/main" id="{F41E5700-B62A-44BB-A456-E958589C6AC6}"/>
              </a:ext>
            </a:extLst>
          </p:cNvPr>
          <p:cNvSpPr>
            <a:spLocks noGrp="1"/>
          </p:cNvSpPr>
          <p:nvPr>
            <p:ph idx="1"/>
          </p:nvPr>
        </p:nvSpPr>
        <p:spPr/>
        <p:txBody>
          <a:bodyPr>
            <a:normAutofit lnSpcReduction="10000"/>
          </a:bodyPr>
          <a:lstStyle/>
          <a:p>
            <a:r>
              <a:rPr lang="en-IN" dirty="0"/>
              <a:t>The CSS @font-face Rule</a:t>
            </a:r>
          </a:p>
          <a:p>
            <a:endParaRPr lang="en-IN" dirty="0"/>
          </a:p>
          <a:p>
            <a:r>
              <a:rPr lang="en-IN" dirty="0"/>
              <a:t>Web fonts allow Web designers to use fonts that are not installed on the user's computer.</a:t>
            </a:r>
          </a:p>
          <a:p>
            <a:endParaRPr lang="en-IN" dirty="0"/>
          </a:p>
          <a:p>
            <a:r>
              <a:rPr lang="en-IN" dirty="0"/>
              <a:t>When you have found/bought the font you wish to use, just include the font file on your web server, and it will be automatically downloaded to the user when needed.</a:t>
            </a:r>
          </a:p>
          <a:p>
            <a:endParaRPr lang="en-IN" dirty="0"/>
          </a:p>
          <a:p>
            <a:r>
              <a:rPr lang="en-IN" dirty="0"/>
              <a:t>Your "own" fonts are defined within the CSS @font-face rule</a:t>
            </a:r>
            <a:endParaRPr lang="en-GB" dirty="0"/>
          </a:p>
        </p:txBody>
      </p:sp>
    </p:spTree>
    <p:extLst>
      <p:ext uri="{BB962C8B-B14F-4D97-AF65-F5344CB8AC3E}">
        <p14:creationId xmlns:p14="http://schemas.microsoft.com/office/powerpoint/2010/main" val="1924893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D993-9B08-46CE-9CF4-F9002D9EAB92}"/>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5CC3D60E-9FC3-4D7E-9696-20FD55D0898F}"/>
              </a:ext>
            </a:extLst>
          </p:cNvPr>
          <p:cNvSpPr>
            <a:spLocks noGrp="1"/>
          </p:cNvSpPr>
          <p:nvPr>
            <p:ph idx="1"/>
          </p:nvPr>
        </p:nvSpPr>
        <p:spPr/>
        <p:txBody>
          <a:bodyPr/>
          <a:lstStyle/>
          <a:p>
            <a:r>
              <a:rPr lang="en-GB" dirty="0"/>
              <a:t>Bold fonts</a:t>
            </a:r>
          </a:p>
        </p:txBody>
      </p:sp>
    </p:spTree>
    <p:extLst>
      <p:ext uri="{BB962C8B-B14F-4D97-AF65-F5344CB8AC3E}">
        <p14:creationId xmlns:p14="http://schemas.microsoft.com/office/powerpoint/2010/main" val="1540889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439E-76DD-471F-BC9A-05F08D54C64F}"/>
              </a:ext>
            </a:extLst>
          </p:cNvPr>
          <p:cNvSpPr>
            <a:spLocks noGrp="1"/>
          </p:cNvSpPr>
          <p:nvPr>
            <p:ph type="title"/>
          </p:nvPr>
        </p:nvSpPr>
        <p:spPr/>
        <p:txBody>
          <a:bodyPr/>
          <a:lstStyle/>
          <a:p>
            <a:r>
              <a:rPr lang="en-GB" dirty="0"/>
              <a:t>CSS Transitions</a:t>
            </a:r>
          </a:p>
        </p:txBody>
      </p:sp>
      <p:sp>
        <p:nvSpPr>
          <p:cNvPr id="3" name="Content Placeholder 2">
            <a:extLst>
              <a:ext uri="{FF2B5EF4-FFF2-40B4-BE49-F238E27FC236}">
                <a16:creationId xmlns:a16="http://schemas.microsoft.com/office/drawing/2014/main" id="{3F639B62-35E5-4DF2-8CAB-D64E677CE343}"/>
              </a:ext>
            </a:extLst>
          </p:cNvPr>
          <p:cNvSpPr>
            <a:spLocks noGrp="1"/>
          </p:cNvSpPr>
          <p:nvPr>
            <p:ph idx="1"/>
          </p:nvPr>
        </p:nvSpPr>
        <p:spPr/>
        <p:txBody>
          <a:bodyPr/>
          <a:lstStyle/>
          <a:p>
            <a:r>
              <a:rPr lang="en-IN" dirty="0"/>
              <a:t>CSS transitions allows you to change property values smoothly, over a given duration.</a:t>
            </a:r>
          </a:p>
          <a:p>
            <a:endParaRPr lang="en-IN" dirty="0"/>
          </a:p>
          <a:p>
            <a:r>
              <a:rPr lang="en-IN" dirty="0"/>
              <a:t>    transition</a:t>
            </a:r>
          </a:p>
          <a:p>
            <a:r>
              <a:rPr lang="en-IN" dirty="0"/>
              <a:t>    transition-delay</a:t>
            </a:r>
          </a:p>
          <a:p>
            <a:r>
              <a:rPr lang="en-IN" dirty="0"/>
              <a:t>    transition-duration</a:t>
            </a:r>
          </a:p>
          <a:p>
            <a:r>
              <a:rPr lang="en-IN" dirty="0"/>
              <a:t>    transition-property</a:t>
            </a:r>
          </a:p>
          <a:p>
            <a:r>
              <a:rPr lang="en-IN" dirty="0"/>
              <a:t>    transition-timing-function</a:t>
            </a:r>
          </a:p>
          <a:p>
            <a:endParaRPr lang="en-IN" dirty="0"/>
          </a:p>
        </p:txBody>
      </p:sp>
    </p:spTree>
    <p:extLst>
      <p:ext uri="{BB962C8B-B14F-4D97-AF65-F5344CB8AC3E}">
        <p14:creationId xmlns:p14="http://schemas.microsoft.com/office/powerpoint/2010/main" val="3326732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799B-5F14-47D6-9D89-7E78C764EC24}"/>
              </a:ext>
            </a:extLst>
          </p:cNvPr>
          <p:cNvSpPr>
            <a:spLocks noGrp="1"/>
          </p:cNvSpPr>
          <p:nvPr>
            <p:ph type="title"/>
          </p:nvPr>
        </p:nvSpPr>
        <p:spPr/>
        <p:txBody>
          <a:bodyPr/>
          <a:lstStyle/>
          <a:p>
            <a:r>
              <a:rPr lang="en-GB" dirty="0"/>
              <a:t>Transition Demo</a:t>
            </a:r>
          </a:p>
        </p:txBody>
      </p:sp>
      <p:sp>
        <p:nvSpPr>
          <p:cNvPr id="3" name="Content Placeholder 2">
            <a:extLst>
              <a:ext uri="{FF2B5EF4-FFF2-40B4-BE49-F238E27FC236}">
                <a16:creationId xmlns:a16="http://schemas.microsoft.com/office/drawing/2014/main" id="{696E504B-E7CE-46B2-BAEC-112D01AF5DB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25519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302F-22B3-4B0F-A01A-4655F5C2FAF6}"/>
              </a:ext>
            </a:extLst>
          </p:cNvPr>
          <p:cNvSpPr>
            <a:spLocks noGrp="1"/>
          </p:cNvSpPr>
          <p:nvPr>
            <p:ph type="title"/>
          </p:nvPr>
        </p:nvSpPr>
        <p:spPr>
          <a:xfrm>
            <a:off x="838200" y="365125"/>
            <a:ext cx="10515600" cy="1325563"/>
          </a:xfrm>
        </p:spPr>
        <p:txBody>
          <a:bodyPr/>
          <a:lstStyle/>
          <a:p>
            <a:r>
              <a:rPr lang="en-GB" dirty="0"/>
              <a:t>Contd..</a:t>
            </a:r>
          </a:p>
        </p:txBody>
      </p:sp>
      <p:sp>
        <p:nvSpPr>
          <p:cNvPr id="3" name="Content Placeholder 2">
            <a:extLst>
              <a:ext uri="{FF2B5EF4-FFF2-40B4-BE49-F238E27FC236}">
                <a16:creationId xmlns:a16="http://schemas.microsoft.com/office/drawing/2014/main" id="{AAF0FCCD-1358-41C8-8660-F873D6579259}"/>
              </a:ext>
            </a:extLst>
          </p:cNvPr>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125876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F4BF-4D8F-47D6-BDB6-BDEACE922E0E}"/>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42602515-D088-4EA7-9C95-709FA3945430}"/>
              </a:ext>
            </a:extLst>
          </p:cNvPr>
          <p:cNvSpPr>
            <a:spLocks noGrp="1"/>
          </p:cNvSpPr>
          <p:nvPr>
            <p:ph idx="1"/>
          </p:nvPr>
        </p:nvSpPr>
        <p:spPr/>
        <p:txBody>
          <a:bodyPr/>
          <a:lstStyle/>
          <a:p>
            <a:r>
              <a:rPr lang="en-IN" dirty="0"/>
              <a:t>You can put CSS Style Rule Syntax as follows −</a:t>
            </a:r>
          </a:p>
          <a:p>
            <a:endParaRPr lang="en-IN" dirty="0"/>
          </a:p>
          <a:p>
            <a:r>
              <a:rPr lang="en-IN" dirty="0"/>
              <a:t>selector { property: value }</a:t>
            </a:r>
          </a:p>
          <a:p>
            <a:r>
              <a:rPr lang="en-IN" dirty="0"/>
              <a:t>Body{</a:t>
            </a:r>
            <a:r>
              <a:rPr lang="en-IN" dirty="0" err="1"/>
              <a:t>color:red</a:t>
            </a:r>
            <a:r>
              <a:rPr lang="en-IN" dirty="0"/>
              <a:t>;}</a:t>
            </a:r>
          </a:p>
          <a:p>
            <a:endParaRPr lang="en-GB" dirty="0"/>
          </a:p>
        </p:txBody>
      </p:sp>
    </p:spTree>
    <p:extLst>
      <p:ext uri="{BB962C8B-B14F-4D97-AF65-F5344CB8AC3E}">
        <p14:creationId xmlns:p14="http://schemas.microsoft.com/office/powerpoint/2010/main" val="125097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40AE-64DB-44B2-81D2-7F1141BD3A3F}"/>
              </a:ext>
            </a:extLst>
          </p:cNvPr>
          <p:cNvSpPr>
            <a:spLocks noGrp="1"/>
          </p:cNvSpPr>
          <p:nvPr>
            <p:ph type="title"/>
          </p:nvPr>
        </p:nvSpPr>
        <p:spPr/>
        <p:txBody>
          <a:bodyPr/>
          <a:lstStyle/>
          <a:p>
            <a:r>
              <a:rPr lang="en-GB" dirty="0"/>
              <a:t>CSS</a:t>
            </a:r>
          </a:p>
        </p:txBody>
      </p:sp>
      <p:sp>
        <p:nvSpPr>
          <p:cNvPr id="3" name="Content Placeholder 2">
            <a:extLst>
              <a:ext uri="{FF2B5EF4-FFF2-40B4-BE49-F238E27FC236}">
                <a16:creationId xmlns:a16="http://schemas.microsoft.com/office/drawing/2014/main" id="{C6F7F246-1989-453E-B950-459402EFE331}"/>
              </a:ext>
            </a:extLst>
          </p:cNvPr>
          <p:cNvSpPr>
            <a:spLocks noGrp="1"/>
          </p:cNvSpPr>
          <p:nvPr>
            <p:ph idx="1"/>
          </p:nvPr>
        </p:nvSpPr>
        <p:spPr/>
        <p:txBody>
          <a:bodyPr>
            <a:normAutofit fontScale="62500" lnSpcReduction="20000"/>
          </a:bodyPr>
          <a:lstStyle/>
          <a:p>
            <a:r>
              <a:rPr lang="en-IN" b="1" u="sng" dirty="0"/>
              <a:t>The Type Selectors</a:t>
            </a:r>
          </a:p>
          <a:p>
            <a:r>
              <a:rPr lang="en-IN" dirty="0"/>
              <a:t>This is the same selector we have seen above. Again, one more example to give a </a:t>
            </a:r>
            <a:r>
              <a:rPr lang="en-IN" dirty="0" err="1"/>
              <a:t>color</a:t>
            </a:r>
            <a:r>
              <a:rPr lang="en-IN" dirty="0"/>
              <a:t> to all level 1 headings −</a:t>
            </a:r>
          </a:p>
          <a:p>
            <a:r>
              <a:rPr lang="en-IN" dirty="0"/>
              <a:t>h1 {</a:t>
            </a:r>
          </a:p>
          <a:p>
            <a:r>
              <a:rPr lang="en-IN" dirty="0"/>
              <a:t>   </a:t>
            </a:r>
            <a:r>
              <a:rPr lang="en-IN" dirty="0" err="1"/>
              <a:t>color</a:t>
            </a:r>
            <a:r>
              <a:rPr lang="en-IN" dirty="0"/>
              <a:t>: #36CFFF; </a:t>
            </a:r>
          </a:p>
          <a:p>
            <a:r>
              <a:rPr lang="en-IN" dirty="0"/>
              <a:t>}</a:t>
            </a:r>
          </a:p>
          <a:p>
            <a:endParaRPr lang="en-IN" dirty="0"/>
          </a:p>
          <a:p>
            <a:r>
              <a:rPr lang="en-IN" b="1" u="sng" dirty="0"/>
              <a:t>The Universal Selectors</a:t>
            </a:r>
          </a:p>
          <a:p>
            <a:r>
              <a:rPr lang="en-IN" dirty="0"/>
              <a:t>Rather than selecting elements of a specific type, the universal selector quite simply matches the name of any element type −</a:t>
            </a:r>
          </a:p>
          <a:p>
            <a:r>
              <a:rPr lang="en-IN" dirty="0"/>
              <a:t>* { </a:t>
            </a:r>
          </a:p>
          <a:p>
            <a:r>
              <a:rPr lang="en-IN" dirty="0"/>
              <a:t>   </a:t>
            </a:r>
            <a:r>
              <a:rPr lang="en-IN" dirty="0" err="1"/>
              <a:t>color</a:t>
            </a:r>
            <a:r>
              <a:rPr lang="en-IN" dirty="0"/>
              <a:t>: #000000; </a:t>
            </a:r>
          </a:p>
          <a:p>
            <a:r>
              <a:rPr lang="en-IN" dirty="0"/>
              <a:t>}</a:t>
            </a:r>
          </a:p>
          <a:p>
            <a:r>
              <a:rPr lang="en-IN" dirty="0"/>
              <a:t>This rule renders the content of every element in our document in black.</a:t>
            </a:r>
            <a:endParaRPr lang="en-GB" dirty="0"/>
          </a:p>
        </p:txBody>
      </p:sp>
    </p:spTree>
    <p:extLst>
      <p:ext uri="{BB962C8B-B14F-4D97-AF65-F5344CB8AC3E}">
        <p14:creationId xmlns:p14="http://schemas.microsoft.com/office/powerpoint/2010/main" val="320282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BEF6-8B93-4A5C-A9C0-E9CCF7770596}"/>
              </a:ext>
            </a:extLst>
          </p:cNvPr>
          <p:cNvSpPr>
            <a:spLocks noGrp="1"/>
          </p:cNvSpPr>
          <p:nvPr>
            <p:ph type="title"/>
          </p:nvPr>
        </p:nvSpPr>
        <p:spPr/>
        <p:txBody>
          <a:bodyPr/>
          <a:lstStyle/>
          <a:p>
            <a:r>
              <a:rPr lang="en-GB" b="1" dirty="0"/>
              <a:t>The Descendant Selectors</a:t>
            </a:r>
            <a:br>
              <a:rPr lang="en-GB" b="1" dirty="0"/>
            </a:br>
            <a:endParaRPr lang="en-GB" dirty="0"/>
          </a:p>
        </p:txBody>
      </p:sp>
      <p:sp>
        <p:nvSpPr>
          <p:cNvPr id="3" name="Content Placeholder 2">
            <a:extLst>
              <a:ext uri="{FF2B5EF4-FFF2-40B4-BE49-F238E27FC236}">
                <a16:creationId xmlns:a16="http://schemas.microsoft.com/office/drawing/2014/main" id="{C836AB3B-007A-4ACB-B5D6-5AE523A5031F}"/>
              </a:ext>
            </a:extLst>
          </p:cNvPr>
          <p:cNvSpPr>
            <a:spLocks noGrp="1"/>
          </p:cNvSpPr>
          <p:nvPr>
            <p:ph idx="1"/>
          </p:nvPr>
        </p:nvSpPr>
        <p:spPr/>
        <p:txBody>
          <a:bodyPr/>
          <a:lstStyle/>
          <a:p>
            <a:r>
              <a:rPr lang="en-IN" dirty="0"/>
              <a:t>Suppose you want to apply a style rule to a particular element only when it lies inside a particular element. As given in the following example, style rule will apply to &lt;</a:t>
            </a:r>
            <a:r>
              <a:rPr lang="en-IN" dirty="0" err="1"/>
              <a:t>em</a:t>
            </a:r>
            <a:r>
              <a:rPr lang="en-IN" dirty="0"/>
              <a:t>&gt; element only when it lies inside &lt;ul&gt; tag.</a:t>
            </a:r>
          </a:p>
          <a:p>
            <a:endParaRPr lang="en-IN" dirty="0"/>
          </a:p>
          <a:p>
            <a:r>
              <a:rPr lang="en-IN" dirty="0"/>
              <a:t>ul </a:t>
            </a:r>
            <a:r>
              <a:rPr lang="en-IN" dirty="0" err="1"/>
              <a:t>em</a:t>
            </a:r>
            <a:r>
              <a:rPr lang="en-IN" dirty="0"/>
              <a:t> {</a:t>
            </a:r>
          </a:p>
          <a:p>
            <a:r>
              <a:rPr lang="en-IN" dirty="0"/>
              <a:t>   </a:t>
            </a:r>
            <a:r>
              <a:rPr lang="en-IN" dirty="0" err="1"/>
              <a:t>color</a:t>
            </a:r>
            <a:r>
              <a:rPr lang="en-IN" dirty="0"/>
              <a:t>: #000000; </a:t>
            </a:r>
          </a:p>
          <a:p>
            <a:r>
              <a:rPr lang="en-IN" dirty="0"/>
              <a:t>}</a:t>
            </a:r>
            <a:endParaRPr lang="en-GB" dirty="0"/>
          </a:p>
        </p:txBody>
      </p:sp>
    </p:spTree>
    <p:extLst>
      <p:ext uri="{BB962C8B-B14F-4D97-AF65-F5344CB8AC3E}">
        <p14:creationId xmlns:p14="http://schemas.microsoft.com/office/powerpoint/2010/main" val="313848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E89C-A986-4ACE-B567-22301FAA76BE}"/>
              </a:ext>
            </a:extLst>
          </p:cNvPr>
          <p:cNvSpPr>
            <a:spLocks noGrp="1"/>
          </p:cNvSpPr>
          <p:nvPr>
            <p:ph type="title"/>
          </p:nvPr>
        </p:nvSpPr>
        <p:spPr/>
        <p:txBody>
          <a:bodyPr/>
          <a:lstStyle/>
          <a:p>
            <a:r>
              <a:rPr lang="en-IN" dirty="0"/>
              <a:t>The Class Selectors</a:t>
            </a:r>
            <a:br>
              <a:rPr lang="en-IN" dirty="0"/>
            </a:br>
            <a:endParaRPr lang="en-GB" dirty="0"/>
          </a:p>
        </p:txBody>
      </p:sp>
      <p:sp>
        <p:nvSpPr>
          <p:cNvPr id="3" name="Content Placeholder 2">
            <a:extLst>
              <a:ext uri="{FF2B5EF4-FFF2-40B4-BE49-F238E27FC236}">
                <a16:creationId xmlns:a16="http://schemas.microsoft.com/office/drawing/2014/main" id="{581744D5-6458-4841-AAFC-E2C28398EF49}"/>
              </a:ext>
            </a:extLst>
          </p:cNvPr>
          <p:cNvSpPr>
            <a:spLocks noGrp="1"/>
          </p:cNvSpPr>
          <p:nvPr>
            <p:ph idx="1"/>
          </p:nvPr>
        </p:nvSpPr>
        <p:spPr/>
        <p:txBody>
          <a:bodyPr/>
          <a:lstStyle/>
          <a:p>
            <a:endParaRPr lang="en-IN" dirty="0"/>
          </a:p>
          <a:p>
            <a:r>
              <a:rPr lang="en-IN" dirty="0"/>
              <a:t>You can define style rules based on the class attribute of the elements. All the elements having that class will be formatted according to the defined rule.</a:t>
            </a:r>
          </a:p>
          <a:p>
            <a:endParaRPr lang="en-IN" dirty="0"/>
          </a:p>
          <a:p>
            <a:r>
              <a:rPr lang="en-IN" dirty="0"/>
              <a:t>.black {</a:t>
            </a:r>
          </a:p>
          <a:p>
            <a:r>
              <a:rPr lang="en-IN" dirty="0"/>
              <a:t>   </a:t>
            </a:r>
            <a:r>
              <a:rPr lang="en-IN" dirty="0" err="1"/>
              <a:t>color</a:t>
            </a:r>
            <a:r>
              <a:rPr lang="en-IN" dirty="0"/>
              <a:t>: #000000; </a:t>
            </a:r>
          </a:p>
          <a:p>
            <a:r>
              <a:rPr lang="en-IN" dirty="0"/>
              <a:t>}</a:t>
            </a:r>
            <a:endParaRPr lang="en-GB" dirty="0"/>
          </a:p>
        </p:txBody>
      </p:sp>
    </p:spTree>
    <p:extLst>
      <p:ext uri="{BB962C8B-B14F-4D97-AF65-F5344CB8AC3E}">
        <p14:creationId xmlns:p14="http://schemas.microsoft.com/office/powerpoint/2010/main" val="89182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6E64-774A-4772-BC6C-A014FE12F57F}"/>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5B9713B4-71F0-4D25-9156-342AC160BC50}"/>
              </a:ext>
            </a:extLst>
          </p:cNvPr>
          <p:cNvSpPr>
            <a:spLocks noGrp="1"/>
          </p:cNvSpPr>
          <p:nvPr>
            <p:ph idx="1"/>
          </p:nvPr>
        </p:nvSpPr>
        <p:spPr/>
        <p:txBody>
          <a:bodyPr>
            <a:normAutofit fontScale="70000" lnSpcReduction="20000"/>
          </a:bodyPr>
          <a:lstStyle/>
          <a:p>
            <a:r>
              <a:rPr lang="en-IN" dirty="0"/>
              <a:t>This rule renders the content in black for every element with class attribute set to black in our document. You can make it a bit more particular. For example −</a:t>
            </a:r>
          </a:p>
          <a:p>
            <a:r>
              <a:rPr lang="en-IN" dirty="0"/>
              <a:t>h1.black {</a:t>
            </a:r>
          </a:p>
          <a:p>
            <a:r>
              <a:rPr lang="en-IN" dirty="0"/>
              <a:t>   </a:t>
            </a:r>
            <a:r>
              <a:rPr lang="en-IN" dirty="0" err="1"/>
              <a:t>color</a:t>
            </a:r>
            <a:r>
              <a:rPr lang="en-IN" dirty="0"/>
              <a:t>: #000000; </a:t>
            </a:r>
          </a:p>
          <a:p>
            <a:r>
              <a:rPr lang="en-IN" dirty="0"/>
              <a:t>}</a:t>
            </a:r>
          </a:p>
          <a:p>
            <a:endParaRPr lang="en-IN" dirty="0"/>
          </a:p>
          <a:p>
            <a:r>
              <a:rPr lang="en-IN" dirty="0"/>
              <a:t>This rule renders the content in black for only &lt;h1&gt; elements with class attribute set to black.</a:t>
            </a:r>
          </a:p>
          <a:p>
            <a:endParaRPr lang="en-IN" dirty="0"/>
          </a:p>
          <a:p>
            <a:r>
              <a:rPr lang="en-IN" dirty="0"/>
              <a:t>You can apply more than one class selectors to given element. Consider the following example −</a:t>
            </a:r>
          </a:p>
          <a:p>
            <a:endParaRPr lang="en-IN" dirty="0"/>
          </a:p>
          <a:p>
            <a:r>
              <a:rPr lang="en-IN" dirty="0"/>
              <a:t>&lt;p class = "</a:t>
            </a:r>
            <a:r>
              <a:rPr lang="en-IN" dirty="0" err="1"/>
              <a:t>center</a:t>
            </a:r>
            <a:r>
              <a:rPr lang="en-IN" dirty="0"/>
              <a:t> bold"&gt;</a:t>
            </a:r>
          </a:p>
          <a:p>
            <a:r>
              <a:rPr lang="en-IN" dirty="0"/>
              <a:t>   This para will be styled by the classes </a:t>
            </a:r>
            <a:r>
              <a:rPr lang="en-IN" dirty="0" err="1"/>
              <a:t>center</a:t>
            </a:r>
            <a:r>
              <a:rPr lang="en-IN" dirty="0"/>
              <a:t> and bold.</a:t>
            </a:r>
          </a:p>
          <a:p>
            <a:r>
              <a:rPr lang="en-IN" dirty="0"/>
              <a:t>&lt;/p&gt;</a:t>
            </a:r>
            <a:endParaRPr lang="en-GB" dirty="0"/>
          </a:p>
        </p:txBody>
      </p:sp>
    </p:spTree>
    <p:extLst>
      <p:ext uri="{BB962C8B-B14F-4D97-AF65-F5344CB8AC3E}">
        <p14:creationId xmlns:p14="http://schemas.microsoft.com/office/powerpoint/2010/main" val="91327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6126</Words>
  <Application>Microsoft Office PowerPoint</Application>
  <PresentationFormat>Widescreen</PresentationFormat>
  <Paragraphs>907</Paragraphs>
  <Slides>49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CSS</vt:lpstr>
      <vt:lpstr>Introduction</vt:lpstr>
      <vt:lpstr>Example</vt:lpstr>
      <vt:lpstr>Syntax</vt:lpstr>
      <vt:lpstr>Example</vt:lpstr>
      <vt:lpstr>CSS</vt:lpstr>
      <vt:lpstr>The Descendant Selectors </vt:lpstr>
      <vt:lpstr>The Class Selectors </vt:lpstr>
      <vt:lpstr>Contd..</vt:lpstr>
      <vt:lpstr>The Child Selectors </vt:lpstr>
      <vt:lpstr>Embedded CSS - The &lt;style&gt; Element</vt:lpstr>
      <vt:lpstr>Inline CSS - The style Attribute</vt:lpstr>
      <vt:lpstr>External CSS - The &lt;link&gt; Element </vt:lpstr>
      <vt:lpstr>Imported CSS - @import Rule </vt:lpstr>
      <vt:lpstr>Handling old Browsers </vt:lpstr>
      <vt:lpstr>Measurement Units </vt:lpstr>
      <vt:lpstr>CSS Background</vt:lpstr>
      <vt:lpstr>CSS Fonts</vt:lpstr>
      <vt:lpstr>Set the Font Style </vt:lpstr>
      <vt:lpstr>Set the Font Variant </vt:lpstr>
      <vt:lpstr>Set the Font Weight </vt:lpstr>
      <vt:lpstr>Set the Font Size </vt:lpstr>
      <vt:lpstr>CSS Text</vt:lpstr>
      <vt:lpstr>Images</vt:lpstr>
      <vt:lpstr>CSS Links</vt:lpstr>
      <vt:lpstr>CSS Tables</vt:lpstr>
      <vt:lpstr>CSS Borders</vt:lpstr>
      <vt:lpstr>The border-color Property </vt:lpstr>
      <vt:lpstr>Margins</vt:lpstr>
      <vt:lpstr>Lists</vt:lpstr>
      <vt:lpstr>Padding</vt:lpstr>
      <vt:lpstr>Cursors</vt:lpstr>
      <vt:lpstr>CSS Rounded Corners</vt:lpstr>
      <vt:lpstr>Gradient</vt:lpstr>
      <vt:lpstr>CSS Linear Gradients </vt:lpstr>
      <vt:lpstr>CSS Radial Gradients </vt:lpstr>
      <vt:lpstr>Text Overflow</vt:lpstr>
      <vt:lpstr>Word-wrap</vt:lpstr>
      <vt:lpstr>CSS Shadow Effects</vt:lpstr>
      <vt:lpstr>Contd..</vt:lpstr>
      <vt:lpstr>Multiple shadows</vt:lpstr>
      <vt:lpstr>CSS box-shadow Property </vt:lpstr>
      <vt:lpstr>Text Card</vt:lpstr>
      <vt:lpstr>Image Card</vt:lpstr>
      <vt:lpstr>CSS Web  fonts</vt:lpstr>
      <vt:lpstr>Contd..</vt:lpstr>
      <vt:lpstr>CSS Transitions</vt:lpstr>
      <vt:lpstr>Transition Demo</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aadish</dc:creator>
  <cp:lastModifiedBy>Atul Phad</cp:lastModifiedBy>
  <cp:revision>46</cp:revision>
  <dcterms:created xsi:type="dcterms:W3CDTF">2020-01-02T13:04:18Z</dcterms:created>
  <dcterms:modified xsi:type="dcterms:W3CDTF">2020-08-18T10:10:25Z</dcterms:modified>
</cp:coreProperties>
</file>