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57"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41323" autoAdjust="0"/>
  </p:normalViewPr>
  <p:slideViewPr>
    <p:cSldViewPr snapToGrid="0">
      <p:cViewPr varScale="1">
        <p:scale>
          <a:sx n="35" d="100"/>
          <a:sy n="35" d="100"/>
        </p:scale>
        <p:origin x="2630" y="38"/>
      </p:cViewPr>
      <p:guideLst/>
    </p:cSldViewPr>
  </p:slideViewPr>
  <p:notesTextViewPr>
    <p:cViewPr>
      <p:scale>
        <a:sx n="1" d="1"/>
        <a:sy n="1" d="1"/>
      </p:scale>
      <p:origin x="0" y="-994"/>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1B892-6CF1-4009-AB03-8DA02C9CE8C7}" type="datetimeFigureOut">
              <a:rPr lang="en-GB" smtClean="0"/>
              <a:t>25/09/2020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55AF-A619-4423-A5CC-579F573DED18}" type="slidenum">
              <a:rPr lang="en-GB" smtClean="0"/>
              <a:t>‹#›</a:t>
            </a:fld>
            <a:endParaRPr lang="en-GB"/>
          </a:p>
        </p:txBody>
      </p:sp>
    </p:spTree>
    <p:extLst>
      <p:ext uri="{BB962C8B-B14F-4D97-AF65-F5344CB8AC3E}">
        <p14:creationId xmlns:p14="http://schemas.microsoft.com/office/powerpoint/2010/main" val="347762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pcg.io/mVrRP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&lt;!DOCTYPE...&gt;</a:t>
            </a:r>
          </a:p>
          <a:p>
            <a:endParaRPr lang="en-IN" dirty="0"/>
          </a:p>
          <a:p>
            <a:r>
              <a:rPr lang="en-IN" dirty="0"/>
              <a:t>This tag defines the document type and HTML version.</a:t>
            </a:r>
          </a:p>
          <a:p>
            <a:r>
              <a:rPr lang="en-IN" dirty="0"/>
              <a:t>2 	&lt;html&gt;</a:t>
            </a:r>
          </a:p>
          <a:p>
            <a:endParaRPr lang="en-IN" dirty="0"/>
          </a:p>
          <a:p>
            <a:r>
              <a:rPr lang="en-IN" dirty="0"/>
              <a:t>This tag encloses the complete HTML document and mainly comprises of document header which is represented by &lt;head&gt;...&lt;/head&gt; and document body which is represented by &lt;body&gt;...&lt;/body&gt; tags.</a:t>
            </a:r>
          </a:p>
          <a:p>
            <a:r>
              <a:rPr lang="en-IN" dirty="0"/>
              <a:t>3 	&lt;head&gt;</a:t>
            </a:r>
          </a:p>
          <a:p>
            <a:endParaRPr lang="en-IN" dirty="0"/>
          </a:p>
          <a:p>
            <a:r>
              <a:rPr lang="en-IN" dirty="0"/>
              <a:t>This tag represents the document's header which can keep other HTML tags like &lt;title&gt;, &lt;link&gt; etc.</a:t>
            </a:r>
          </a:p>
          <a:p>
            <a:r>
              <a:rPr lang="en-IN" dirty="0"/>
              <a:t>4 	&lt;title&gt;</a:t>
            </a:r>
          </a:p>
          <a:p>
            <a:endParaRPr lang="en-IN" dirty="0"/>
          </a:p>
          <a:p>
            <a:r>
              <a:rPr lang="en-IN" dirty="0"/>
              <a:t>The &lt;title&gt; tag is used inside the &lt;head&gt; tag to mention the document title.</a:t>
            </a:r>
          </a:p>
          <a:p>
            <a:r>
              <a:rPr lang="en-IN" dirty="0"/>
              <a:t>5 	&lt;body&gt;</a:t>
            </a:r>
          </a:p>
          <a:p>
            <a:endParaRPr lang="en-IN" dirty="0"/>
          </a:p>
          <a:p>
            <a:r>
              <a:rPr lang="en-IN" dirty="0"/>
              <a:t>This tag represents the document's body which keeps other HTML tags like &lt;h1&gt;, &lt;div&gt;, &lt;p&gt; etc.</a:t>
            </a:r>
          </a:p>
          <a:p>
            <a:r>
              <a:rPr lang="en-IN" dirty="0"/>
              <a:t>6 	&lt;h1&gt;</a:t>
            </a:r>
          </a:p>
          <a:p>
            <a:endParaRPr lang="en-IN" dirty="0"/>
          </a:p>
          <a:p>
            <a:r>
              <a:rPr lang="en-IN" dirty="0"/>
              <a:t>This tag represents the heading.</a:t>
            </a:r>
          </a:p>
          <a:p>
            <a:r>
              <a:rPr lang="en-IN" dirty="0"/>
              <a:t>7 	&lt;p&gt;</a:t>
            </a:r>
          </a:p>
          <a:p>
            <a:endParaRPr lang="en-IN" dirty="0"/>
          </a:p>
          <a:p>
            <a:r>
              <a:rPr lang="en-IN" dirty="0"/>
              <a:t>This tag represents a paragraph.</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7</a:t>
            </a:fld>
            <a:endParaRPr lang="en-GB" dirty="0"/>
          </a:p>
        </p:txBody>
      </p:sp>
    </p:spTree>
    <p:extLst>
      <p:ext uri="{BB962C8B-B14F-4D97-AF65-F5344CB8AC3E}">
        <p14:creationId xmlns:p14="http://schemas.microsoft.com/office/powerpoint/2010/main" val="1040800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 </a:t>
            </a:r>
            <a:r>
              <a:rPr lang="en-IN" dirty="0" err="1"/>
              <a:t>dir</a:t>
            </a:r>
            <a:r>
              <a:rPr lang="en-IN" dirty="0"/>
              <a:t> = "</a:t>
            </a:r>
            <a:r>
              <a:rPr lang="en-IN" dirty="0" err="1"/>
              <a:t>rtl</a:t>
            </a:r>
            <a:r>
              <a:rPr lang="en-IN" dirty="0"/>
              <a:t>"&gt;</a:t>
            </a:r>
          </a:p>
          <a:p>
            <a:endParaRPr lang="en-IN" dirty="0"/>
          </a:p>
          <a:p>
            <a:r>
              <a:rPr lang="en-IN" dirty="0"/>
              <a:t>   &lt;head&gt;</a:t>
            </a:r>
          </a:p>
          <a:p>
            <a:r>
              <a:rPr lang="en-IN" dirty="0"/>
              <a:t>      &lt;title&gt;Display Directions&lt;/title&gt;</a:t>
            </a:r>
          </a:p>
          <a:p>
            <a:r>
              <a:rPr lang="en-IN" dirty="0"/>
              <a:t>   &lt;/head&gt;</a:t>
            </a:r>
          </a:p>
          <a:p>
            <a:r>
              <a:rPr lang="en-IN" dirty="0"/>
              <a:t>	</a:t>
            </a:r>
          </a:p>
          <a:p>
            <a:r>
              <a:rPr lang="en-IN" dirty="0"/>
              <a:t>   &lt;body&gt;</a:t>
            </a:r>
          </a:p>
          <a:p>
            <a:r>
              <a:rPr lang="en-IN" dirty="0"/>
              <a:t>      This is how IE 5 renders right-to-left directed text.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28</a:t>
            </a:fld>
            <a:endParaRPr lang="en-GB"/>
          </a:p>
        </p:txBody>
      </p:sp>
    </p:spTree>
    <p:extLst>
      <p:ext uri="{BB962C8B-B14F-4D97-AF65-F5344CB8AC3E}">
        <p14:creationId xmlns:p14="http://schemas.microsoft.com/office/powerpoint/2010/main" val="162680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 </a:t>
            </a:r>
            <a:r>
              <a:rPr lang="en-IN" dirty="0" err="1"/>
              <a:t>dir</a:t>
            </a:r>
            <a:r>
              <a:rPr lang="en-IN" dirty="0"/>
              <a:t> = "</a:t>
            </a:r>
            <a:r>
              <a:rPr lang="en-IN" dirty="0" err="1"/>
              <a:t>rtl</a:t>
            </a:r>
            <a:r>
              <a:rPr lang="en-IN" dirty="0"/>
              <a:t>"&gt;</a:t>
            </a:r>
          </a:p>
          <a:p>
            <a:endParaRPr lang="en-IN" dirty="0"/>
          </a:p>
          <a:p>
            <a:r>
              <a:rPr lang="en-IN" dirty="0"/>
              <a:t>   &lt;head&gt;</a:t>
            </a:r>
          </a:p>
          <a:p>
            <a:r>
              <a:rPr lang="en-IN" dirty="0"/>
              <a:t>      &lt;title&gt;Display Directions&lt;/title&gt;</a:t>
            </a:r>
          </a:p>
          <a:p>
            <a:r>
              <a:rPr lang="en-IN" dirty="0"/>
              <a:t>   &lt;/head&gt;</a:t>
            </a:r>
          </a:p>
          <a:p>
            <a:r>
              <a:rPr lang="en-IN" dirty="0"/>
              <a:t>	</a:t>
            </a:r>
          </a:p>
          <a:p>
            <a:r>
              <a:rPr lang="en-IN" dirty="0"/>
              <a:t>   &lt;body&gt;</a:t>
            </a:r>
          </a:p>
          <a:p>
            <a:r>
              <a:rPr lang="en-IN" dirty="0"/>
              <a:t>      This is how IE 5 renders right-to-left directed text.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29</a:t>
            </a:fld>
            <a:endParaRPr lang="en-GB"/>
          </a:p>
        </p:txBody>
      </p:sp>
    </p:spTree>
    <p:extLst>
      <p:ext uri="{BB962C8B-B14F-4D97-AF65-F5344CB8AC3E}">
        <p14:creationId xmlns:p14="http://schemas.microsoft.com/office/powerpoint/2010/main" val="354345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&lt;title&gt;Bold Text Example&lt;/title&gt;</a:t>
            </a:r>
          </a:p>
          <a:p>
            <a:r>
              <a:rPr lang="en-IN" dirty="0"/>
              <a:t>   &lt;/head&gt;</a:t>
            </a:r>
          </a:p>
          <a:p>
            <a:r>
              <a:rPr lang="en-IN" dirty="0"/>
              <a:t>	</a:t>
            </a:r>
          </a:p>
          <a:p>
            <a:r>
              <a:rPr lang="en-IN" dirty="0"/>
              <a:t>   &lt;body&gt;</a:t>
            </a:r>
          </a:p>
          <a:p>
            <a:r>
              <a:rPr lang="en-IN" dirty="0"/>
              <a:t>      &lt;p&gt;The following word uses a &lt;b&gt;bold&lt;/b&gt; typeface.&lt;/p&gt;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32</a:t>
            </a:fld>
            <a:endParaRPr lang="en-GB"/>
          </a:p>
        </p:txBody>
      </p:sp>
    </p:spTree>
    <p:extLst>
      <p:ext uri="{BB962C8B-B14F-4D97-AF65-F5344CB8AC3E}">
        <p14:creationId xmlns:p14="http://schemas.microsoft.com/office/powerpoint/2010/main" val="1255369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a:t>
            </a:r>
            <a:r>
              <a:rPr lang="en-GB" dirty="0" err="1"/>
              <a:t>Div</a:t>
            </a:r>
            <a:r>
              <a:rPr lang="en-GB" dirty="0"/>
              <a:t> Tag Example&lt;/title&gt;</a:t>
            </a:r>
          </a:p>
          <a:p>
            <a:r>
              <a:rPr lang="en-GB" dirty="0"/>
              <a:t>   &lt;/head&gt;</a:t>
            </a:r>
          </a:p>
          <a:p>
            <a:r>
              <a:rPr lang="en-GB" dirty="0"/>
              <a:t>	</a:t>
            </a:r>
          </a:p>
          <a:p>
            <a:r>
              <a:rPr lang="en-GB" dirty="0"/>
              <a:t>   &lt;body&gt;</a:t>
            </a:r>
          </a:p>
          <a:p>
            <a:r>
              <a:rPr lang="en-GB" dirty="0"/>
              <a:t>      &lt;div id = "menu" align = "middle" &gt;</a:t>
            </a:r>
          </a:p>
          <a:p>
            <a:r>
              <a:rPr lang="en-GB" dirty="0"/>
              <a:t>         &lt;a </a:t>
            </a:r>
            <a:r>
              <a:rPr lang="en-GB" dirty="0" err="1"/>
              <a:t>href</a:t>
            </a:r>
            <a:r>
              <a:rPr lang="en-GB" dirty="0"/>
              <a:t> = "/index.htm"&gt;HOME&lt;/a&gt; | </a:t>
            </a:r>
          </a:p>
          <a:p>
            <a:r>
              <a:rPr lang="en-GB" dirty="0"/>
              <a:t>         &lt;a </a:t>
            </a:r>
            <a:r>
              <a:rPr lang="en-GB" dirty="0" err="1"/>
              <a:t>href</a:t>
            </a:r>
            <a:r>
              <a:rPr lang="en-GB" dirty="0"/>
              <a:t> = "/about/contact_us.htm"&gt;CONTACT&lt;/a&gt; | </a:t>
            </a:r>
          </a:p>
          <a:p>
            <a:r>
              <a:rPr lang="en-GB" dirty="0"/>
              <a:t>         &lt;a </a:t>
            </a:r>
            <a:r>
              <a:rPr lang="en-GB" dirty="0" err="1"/>
              <a:t>href</a:t>
            </a:r>
            <a:r>
              <a:rPr lang="en-GB" dirty="0"/>
              <a:t> = "/about/index.htm"&gt;ABOUT&lt;/a&gt;</a:t>
            </a:r>
          </a:p>
          <a:p>
            <a:r>
              <a:rPr lang="en-GB" dirty="0"/>
              <a:t>      &lt;/div&gt;</a:t>
            </a:r>
          </a:p>
          <a:p>
            <a:endParaRPr lang="en-GB" dirty="0"/>
          </a:p>
          <a:p>
            <a:r>
              <a:rPr lang="en-GB" dirty="0"/>
              <a:t>      &lt;div id = "content" align = "left" </a:t>
            </a:r>
            <a:r>
              <a:rPr lang="en-GB" dirty="0" err="1"/>
              <a:t>bgcolor</a:t>
            </a:r>
            <a:r>
              <a:rPr lang="en-GB" dirty="0"/>
              <a:t> = "white"&gt;</a:t>
            </a:r>
          </a:p>
          <a:p>
            <a:r>
              <a:rPr lang="en-GB" dirty="0"/>
              <a:t>         &lt;h5&gt;Content Articles&lt;/h5&gt;</a:t>
            </a:r>
          </a:p>
          <a:p>
            <a:r>
              <a:rPr lang="en-GB" dirty="0"/>
              <a:t>         &lt;p&gt;Actual content goes here.....&lt;/p&gt;</a:t>
            </a:r>
          </a:p>
          <a:p>
            <a:r>
              <a:rPr lang="en-GB" dirty="0"/>
              <a:t>      &lt;/div&gt;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39</a:t>
            </a:fld>
            <a:endParaRPr lang="en-GB"/>
          </a:p>
        </p:txBody>
      </p:sp>
    </p:spTree>
    <p:extLst>
      <p:ext uri="{BB962C8B-B14F-4D97-AF65-F5344CB8AC3E}">
        <p14:creationId xmlns:p14="http://schemas.microsoft.com/office/powerpoint/2010/main" val="112189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&lt;title&gt;Span Tag Example&lt;/title&gt;</a:t>
            </a:r>
          </a:p>
          <a:p>
            <a:r>
              <a:rPr lang="en-IN" dirty="0"/>
              <a:t>   &lt;/head&gt;</a:t>
            </a:r>
          </a:p>
          <a:p>
            <a:r>
              <a:rPr lang="en-IN" dirty="0"/>
              <a:t>	</a:t>
            </a:r>
          </a:p>
          <a:p>
            <a:r>
              <a:rPr lang="en-IN" dirty="0"/>
              <a:t>   &lt;body&gt;</a:t>
            </a:r>
          </a:p>
          <a:p>
            <a:r>
              <a:rPr lang="en-IN" dirty="0"/>
              <a:t>      &lt;p&gt;This is the example of &lt;span style = "</a:t>
            </a:r>
            <a:r>
              <a:rPr lang="en-IN" dirty="0" err="1"/>
              <a:t>color:green</a:t>
            </a:r>
            <a:r>
              <a:rPr lang="en-IN" dirty="0"/>
              <a:t>"&gt;span tag&lt;/span&gt;</a:t>
            </a:r>
          </a:p>
          <a:p>
            <a:r>
              <a:rPr lang="en-IN" dirty="0"/>
              <a:t>         and the &lt;span style = "</a:t>
            </a:r>
            <a:r>
              <a:rPr lang="en-IN" dirty="0" err="1"/>
              <a:t>color:red</a:t>
            </a:r>
            <a:r>
              <a:rPr lang="en-IN" dirty="0"/>
              <a:t>"&gt;div tag&lt;/span&gt; </a:t>
            </a:r>
            <a:r>
              <a:rPr lang="en-IN" dirty="0" err="1"/>
              <a:t>alongwith</a:t>
            </a:r>
            <a:r>
              <a:rPr lang="en-IN" dirty="0"/>
              <a:t> CSS&lt;/p&gt;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40</a:t>
            </a:fld>
            <a:endParaRPr lang="en-GB"/>
          </a:p>
        </p:txBody>
      </p:sp>
    </p:spTree>
    <p:extLst>
      <p:ext uri="{BB962C8B-B14F-4D97-AF65-F5344CB8AC3E}">
        <p14:creationId xmlns:p14="http://schemas.microsoft.com/office/powerpoint/2010/main" val="214632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&lt;title&gt;Meta Tags Example&lt;/title&gt;</a:t>
            </a:r>
          </a:p>
          <a:p>
            <a:r>
              <a:rPr lang="en-GB" dirty="0"/>
              <a:t>      &lt;meta name = "keywords" content = "HTML, Meta Tags, Metadata" /&gt;</a:t>
            </a:r>
          </a:p>
          <a:p>
            <a:r>
              <a:rPr lang="en-GB" dirty="0"/>
              <a:t>      &lt;meta name = "description" content = "Learning about Meta Tags." /&gt;</a:t>
            </a:r>
          </a:p>
          <a:p>
            <a:r>
              <a:rPr lang="en-GB" dirty="0"/>
              <a:t>      &lt;meta name = "revised" content = “SEED, 3/7/2019" /&gt;</a:t>
            </a:r>
          </a:p>
          <a:p>
            <a:r>
              <a:rPr lang="en-GB" dirty="0"/>
              <a:t>&lt;meta http-</a:t>
            </a:r>
            <a:r>
              <a:rPr lang="en-GB" dirty="0" err="1"/>
              <a:t>equiv</a:t>
            </a:r>
            <a:r>
              <a:rPr lang="en-GB" dirty="0"/>
              <a:t> = "refresh" content = "5; </a:t>
            </a:r>
            <a:r>
              <a:rPr lang="en-GB" dirty="0" err="1"/>
              <a:t>url</a:t>
            </a:r>
            <a:r>
              <a:rPr lang="en-GB" dirty="0"/>
              <a:t> = http://www.seedinfotech.com" /&gt;</a:t>
            </a:r>
          </a:p>
          <a:p>
            <a:r>
              <a:rPr lang="en-GB" dirty="0"/>
              <a:t>      &lt;meta http-</a:t>
            </a:r>
            <a:r>
              <a:rPr lang="en-GB" dirty="0" err="1"/>
              <a:t>equiv</a:t>
            </a:r>
            <a:r>
              <a:rPr lang="en-GB" dirty="0"/>
              <a:t> = "refresh" content = "5" /&gt;</a:t>
            </a:r>
          </a:p>
          <a:p>
            <a:r>
              <a:rPr lang="en-GB" dirty="0"/>
              <a:t>   &lt;/head&gt;</a:t>
            </a:r>
          </a:p>
        </p:txBody>
      </p:sp>
      <p:sp>
        <p:nvSpPr>
          <p:cNvPr id="4" name="Slide Number Placeholder 3"/>
          <p:cNvSpPr>
            <a:spLocks noGrp="1"/>
          </p:cNvSpPr>
          <p:nvPr>
            <p:ph type="sldNum" sz="quarter" idx="5"/>
          </p:nvPr>
        </p:nvSpPr>
        <p:spPr/>
        <p:txBody>
          <a:bodyPr/>
          <a:lstStyle/>
          <a:p>
            <a:fld id="{612055AF-A619-4423-A5CC-579F573DED18}" type="slidenum">
              <a:rPr lang="en-GB" smtClean="0"/>
              <a:t>43</a:t>
            </a:fld>
            <a:endParaRPr lang="en-GB"/>
          </a:p>
        </p:txBody>
      </p:sp>
    </p:spTree>
    <p:extLst>
      <p:ext uri="{BB962C8B-B14F-4D97-AF65-F5344CB8AC3E}">
        <p14:creationId xmlns:p14="http://schemas.microsoft.com/office/powerpoint/2010/main" val="793585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   &lt;head&gt;</a:t>
            </a:r>
          </a:p>
          <a:p>
            <a:r>
              <a:rPr lang="en-GB" dirty="0"/>
              <a:t>      &lt;title&gt;Meta Tags Example&lt;/title&gt;</a:t>
            </a:r>
          </a:p>
          <a:p>
            <a:r>
              <a:rPr lang="en-GB" dirty="0"/>
              <a:t>      &lt;meta http-</a:t>
            </a:r>
            <a:r>
              <a:rPr lang="en-GB" dirty="0" err="1"/>
              <a:t>equiv</a:t>
            </a:r>
            <a:r>
              <a:rPr lang="en-GB" dirty="0"/>
              <a:t> = "cookie" content = "</a:t>
            </a:r>
            <a:r>
              <a:rPr lang="en-GB" dirty="0" err="1"/>
              <a:t>userid</a:t>
            </a:r>
            <a:r>
              <a:rPr lang="en-GB" dirty="0"/>
              <a:t> = </a:t>
            </a:r>
            <a:r>
              <a:rPr lang="en-GB" dirty="0" err="1"/>
              <a:t>xyz</a:t>
            </a:r>
            <a:r>
              <a:rPr lang="en-GB" dirty="0"/>
              <a:t>; expires = Wednesday, 08-Aug-15 23:59:59 GMT;" /&gt;</a:t>
            </a:r>
          </a:p>
          <a:p>
            <a:r>
              <a:rPr lang="en-GB" dirty="0"/>
              <a:t>         </a:t>
            </a:r>
          </a:p>
          <a:p>
            <a:r>
              <a:rPr lang="en-GB" dirty="0"/>
              <a:t>   &lt;/head&gt;</a:t>
            </a:r>
          </a:p>
          <a:p>
            <a:r>
              <a:rPr lang="en-GB" dirty="0"/>
              <a:t>   &lt;body&gt;</a:t>
            </a:r>
          </a:p>
          <a:p>
            <a:r>
              <a:rPr lang="en-GB" dirty="0"/>
              <a:t>      &lt;p&gt;Hello HTML5!&lt;/p&gt;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44</a:t>
            </a:fld>
            <a:endParaRPr lang="en-GB"/>
          </a:p>
        </p:txBody>
      </p:sp>
    </p:spTree>
    <p:extLst>
      <p:ext uri="{BB962C8B-B14F-4D97-AF65-F5344CB8AC3E}">
        <p14:creationId xmlns:p14="http://schemas.microsoft.com/office/powerpoint/2010/main" val="3885536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  &lt;!-- Document Header Starts --&gt;</a:t>
            </a:r>
          </a:p>
          <a:p>
            <a:r>
              <a:rPr lang="en-IN" dirty="0"/>
              <a:t>      &lt;title&gt;This is document title&lt;/title&gt;</a:t>
            </a:r>
          </a:p>
          <a:p>
            <a:r>
              <a:rPr lang="en-IN" dirty="0"/>
              <a:t>   &lt;/head&gt; &lt;!-- Document Header Ends --&gt;</a:t>
            </a:r>
          </a:p>
          <a:p>
            <a:r>
              <a:rPr lang="en-IN" dirty="0"/>
              <a:t>	</a:t>
            </a:r>
          </a:p>
          <a:p>
            <a:r>
              <a:rPr lang="en-IN" dirty="0"/>
              <a:t>   &lt;body&gt;</a:t>
            </a:r>
          </a:p>
          <a:p>
            <a:r>
              <a:rPr lang="en-IN" dirty="0"/>
              <a:t>      &lt;p&gt;Document content goes here.....&lt;/p&gt;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45</a:t>
            </a:fld>
            <a:endParaRPr lang="en-GB"/>
          </a:p>
        </p:txBody>
      </p:sp>
    </p:spTree>
    <p:extLst>
      <p:ext uri="{BB962C8B-B14F-4D97-AF65-F5344CB8AC3E}">
        <p14:creationId xmlns:p14="http://schemas.microsoft.com/office/powerpoint/2010/main" val="1455816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&lt;title&gt;Using Image in Webpage&lt;/title&gt;</a:t>
            </a:r>
          </a:p>
          <a:p>
            <a:r>
              <a:rPr lang="en-GB" dirty="0"/>
              <a:t>   &lt;/head&gt;</a:t>
            </a:r>
          </a:p>
          <a:p>
            <a:r>
              <a:rPr lang="en-GB" dirty="0"/>
              <a:t>	</a:t>
            </a:r>
          </a:p>
          <a:p>
            <a:r>
              <a:rPr lang="en-GB" dirty="0"/>
              <a:t>   &lt;body&gt;</a:t>
            </a:r>
          </a:p>
          <a:p>
            <a:r>
              <a:rPr lang="en-GB" dirty="0"/>
              <a:t>      &lt;p&gt;Simple Image Insert&lt;/p&gt;</a:t>
            </a:r>
          </a:p>
          <a:p>
            <a:r>
              <a:rPr lang="en-GB" dirty="0"/>
              <a:t>      &lt;</a:t>
            </a:r>
            <a:r>
              <a:rPr lang="en-GB" dirty="0" err="1"/>
              <a:t>img</a:t>
            </a:r>
            <a:r>
              <a:rPr lang="en-GB" dirty="0"/>
              <a:t> </a:t>
            </a:r>
            <a:r>
              <a:rPr lang="en-GB" dirty="0" err="1"/>
              <a:t>src</a:t>
            </a:r>
            <a:r>
              <a:rPr lang="en-GB" dirty="0"/>
              <a:t> = "/html/images/test.png" alt = "Test Image" /&gt;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46</a:t>
            </a:fld>
            <a:endParaRPr lang="en-GB"/>
          </a:p>
        </p:txBody>
      </p:sp>
    </p:spTree>
    <p:extLst>
      <p:ext uri="{BB962C8B-B14F-4D97-AF65-F5344CB8AC3E}">
        <p14:creationId xmlns:p14="http://schemas.microsoft.com/office/powerpoint/2010/main" val="455607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&lt;title&gt;Set Image Width and Height&lt;/title&gt;</a:t>
            </a:r>
          </a:p>
          <a:p>
            <a:r>
              <a:rPr lang="en-IN" dirty="0"/>
              <a:t>   &lt;/head&gt;</a:t>
            </a:r>
          </a:p>
          <a:p>
            <a:r>
              <a:rPr lang="en-IN" dirty="0"/>
              <a:t>	</a:t>
            </a:r>
          </a:p>
          <a:p>
            <a:r>
              <a:rPr lang="en-IN" dirty="0"/>
              <a:t>   &lt;body&gt;</a:t>
            </a:r>
          </a:p>
          <a:p>
            <a:r>
              <a:rPr lang="en-IN" dirty="0"/>
              <a:t>      &lt;p&gt;Setting image width and height&lt;/p&gt;</a:t>
            </a:r>
          </a:p>
          <a:p>
            <a:r>
              <a:rPr lang="en-IN" dirty="0"/>
              <a:t>      &lt;</a:t>
            </a:r>
            <a:r>
              <a:rPr lang="en-IN" dirty="0" err="1"/>
              <a:t>img</a:t>
            </a:r>
            <a:r>
              <a:rPr lang="en-IN" dirty="0"/>
              <a:t> </a:t>
            </a:r>
            <a:r>
              <a:rPr lang="en-IN" dirty="0" err="1"/>
              <a:t>src</a:t>
            </a:r>
            <a:r>
              <a:rPr lang="en-IN" dirty="0"/>
              <a:t> = "/html/images/test.png" alt = "Test Image" width = "150" height = "100"/&gt;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47</a:t>
            </a:fld>
            <a:endParaRPr lang="en-GB"/>
          </a:p>
        </p:txBody>
      </p:sp>
    </p:spTree>
    <p:extLst>
      <p:ext uri="{BB962C8B-B14F-4D97-AF65-F5344CB8AC3E}">
        <p14:creationId xmlns:p14="http://schemas.microsoft.com/office/powerpoint/2010/main" val="206954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&lt;title&gt;Heading Example&lt;/title&gt;</a:t>
            </a:r>
          </a:p>
          <a:p>
            <a:r>
              <a:rPr lang="en-IN" dirty="0"/>
              <a:t>   &lt;/head&gt;</a:t>
            </a:r>
          </a:p>
          <a:p>
            <a:r>
              <a:rPr lang="en-IN" dirty="0"/>
              <a:t>	</a:t>
            </a:r>
          </a:p>
          <a:p>
            <a:r>
              <a:rPr lang="en-IN" dirty="0"/>
              <a:t>   &lt;body&gt;</a:t>
            </a:r>
          </a:p>
          <a:p>
            <a:r>
              <a:rPr lang="en-IN" dirty="0"/>
              <a:t>      &lt;h1&gt;This is heading 1&lt;/h1&gt;</a:t>
            </a:r>
          </a:p>
          <a:p>
            <a:r>
              <a:rPr lang="en-IN" dirty="0"/>
              <a:t>      &lt;h2&gt;This is heading 2&lt;/h2&gt;</a:t>
            </a:r>
          </a:p>
          <a:p>
            <a:r>
              <a:rPr lang="en-IN" dirty="0"/>
              <a:t>      &lt;h3&gt;This is heading 3&lt;/h3&gt;</a:t>
            </a:r>
          </a:p>
          <a:p>
            <a:r>
              <a:rPr lang="en-IN" dirty="0"/>
              <a:t>      &lt;h4&gt;This is heading 4&lt;/h4&gt;</a:t>
            </a:r>
          </a:p>
          <a:p>
            <a:r>
              <a:rPr lang="en-IN" dirty="0"/>
              <a:t>      &lt;h5&gt;This is heading 5&lt;/h5&gt;</a:t>
            </a:r>
          </a:p>
          <a:p>
            <a:r>
              <a:rPr lang="en-IN" dirty="0"/>
              <a:t>      &lt;h6&gt;This is heading 6&lt;/h6&gt;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9</a:t>
            </a:fld>
            <a:endParaRPr lang="en-GB" dirty="0"/>
          </a:p>
        </p:txBody>
      </p:sp>
    </p:spTree>
    <p:extLst>
      <p:ext uri="{BB962C8B-B14F-4D97-AF65-F5344CB8AC3E}">
        <p14:creationId xmlns:p14="http://schemas.microsoft.com/office/powerpoint/2010/main" val="2878927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&lt;title&gt;Set Image Alignment&lt;/title&gt;</a:t>
            </a:r>
          </a:p>
          <a:p>
            <a:r>
              <a:rPr lang="en-GB" dirty="0"/>
              <a:t>   &lt;/head&gt;</a:t>
            </a:r>
          </a:p>
          <a:p>
            <a:r>
              <a:rPr lang="en-GB" dirty="0"/>
              <a:t>	</a:t>
            </a:r>
          </a:p>
          <a:p>
            <a:r>
              <a:rPr lang="en-GB" dirty="0"/>
              <a:t>   &lt;body&gt;</a:t>
            </a:r>
          </a:p>
          <a:p>
            <a:r>
              <a:rPr lang="en-GB" dirty="0"/>
              <a:t>      &lt;p&gt;Setting image Alignment&lt;/p&gt;</a:t>
            </a:r>
          </a:p>
          <a:p>
            <a:r>
              <a:rPr lang="en-GB" dirty="0"/>
              <a:t>      &lt;</a:t>
            </a:r>
            <a:r>
              <a:rPr lang="en-GB" dirty="0" err="1"/>
              <a:t>img</a:t>
            </a:r>
            <a:r>
              <a:rPr lang="en-GB" dirty="0"/>
              <a:t> </a:t>
            </a:r>
            <a:r>
              <a:rPr lang="en-GB" dirty="0" err="1"/>
              <a:t>src</a:t>
            </a:r>
            <a:r>
              <a:rPr lang="en-GB" dirty="0"/>
              <a:t> = "/html/images/test.png" alt = "Test Image" border = "3" align = "right"/&gt;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48</a:t>
            </a:fld>
            <a:endParaRPr lang="en-GB"/>
          </a:p>
        </p:txBody>
      </p:sp>
    </p:spTree>
    <p:extLst>
      <p:ext uri="{BB962C8B-B14F-4D97-AF65-F5344CB8AC3E}">
        <p14:creationId xmlns:p14="http://schemas.microsoft.com/office/powerpoint/2010/main" val="390099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Tables&lt;/title&gt;</a:t>
            </a:r>
          </a:p>
          <a:p>
            <a:r>
              <a:rPr lang="en-GB" dirty="0"/>
              <a:t>   &lt;/head&gt;</a:t>
            </a:r>
          </a:p>
          <a:p>
            <a:r>
              <a:rPr lang="en-GB" dirty="0"/>
              <a:t>	</a:t>
            </a:r>
          </a:p>
          <a:p>
            <a:r>
              <a:rPr lang="en-GB" dirty="0"/>
              <a:t>   &lt;body&gt;</a:t>
            </a:r>
          </a:p>
          <a:p>
            <a:r>
              <a:rPr lang="en-GB" dirty="0"/>
              <a:t>      &lt;table border = "1"&gt;</a:t>
            </a:r>
          </a:p>
          <a:p>
            <a:r>
              <a:rPr lang="en-GB" dirty="0"/>
              <a:t>         &lt;tr&gt;</a:t>
            </a:r>
          </a:p>
          <a:p>
            <a:r>
              <a:rPr lang="en-GB" dirty="0"/>
              <a:t>            &lt;td&gt;Row 1, Column 1&lt;/td&gt;</a:t>
            </a:r>
          </a:p>
          <a:p>
            <a:r>
              <a:rPr lang="en-GB" dirty="0"/>
              <a:t>            &lt;td&gt;Row 1, Column 2&lt;/td&gt;</a:t>
            </a:r>
          </a:p>
          <a:p>
            <a:r>
              <a:rPr lang="en-GB" dirty="0"/>
              <a:t>         &lt;/tr&gt;</a:t>
            </a:r>
          </a:p>
          <a:p>
            <a:r>
              <a:rPr lang="en-GB" dirty="0"/>
              <a:t>         </a:t>
            </a:r>
          </a:p>
          <a:p>
            <a:r>
              <a:rPr lang="en-GB" dirty="0"/>
              <a:t>         &lt;tr&gt;</a:t>
            </a:r>
          </a:p>
          <a:p>
            <a:r>
              <a:rPr lang="en-GB" dirty="0"/>
              <a:t>            &lt;td&gt;Row 2, Column 1&lt;/td&gt;</a:t>
            </a:r>
          </a:p>
          <a:p>
            <a:r>
              <a:rPr lang="en-GB" dirty="0"/>
              <a:t>            &lt;td&gt;Row 2, Column 2&lt;/td&gt;</a:t>
            </a:r>
          </a:p>
          <a:p>
            <a:r>
              <a:rPr lang="en-GB" dirty="0"/>
              <a:t>         &lt;/tr&gt;</a:t>
            </a:r>
          </a:p>
          <a:p>
            <a:r>
              <a:rPr lang="en-GB" dirty="0"/>
              <a:t>      &lt;/table&gt;</a:t>
            </a:r>
          </a:p>
          <a:p>
            <a:r>
              <a:rPr lang="en-GB" dirty="0"/>
              <a: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49</a:t>
            </a:fld>
            <a:endParaRPr lang="en-GB"/>
          </a:p>
        </p:txBody>
      </p:sp>
    </p:spTree>
    <p:extLst>
      <p:ext uri="{BB962C8B-B14F-4D97-AF65-F5344CB8AC3E}">
        <p14:creationId xmlns:p14="http://schemas.microsoft.com/office/powerpoint/2010/main" val="2952074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 Header&lt;/title&gt;</a:t>
            </a:r>
          </a:p>
          <a:p>
            <a:r>
              <a:rPr lang="en-GB" dirty="0"/>
              <a:t>   &lt;/head&gt;</a:t>
            </a:r>
          </a:p>
          <a:p>
            <a:r>
              <a:rPr lang="en-GB" dirty="0"/>
              <a:t>	</a:t>
            </a:r>
          </a:p>
          <a:p>
            <a:r>
              <a:rPr lang="en-GB" dirty="0"/>
              <a:t>   &lt;body&gt;</a:t>
            </a:r>
          </a:p>
          <a:p>
            <a:r>
              <a:rPr lang="en-GB" dirty="0"/>
              <a:t>      &lt;table border = "1"&gt;</a:t>
            </a:r>
          </a:p>
          <a:p>
            <a:r>
              <a:rPr lang="en-GB" dirty="0"/>
              <a:t>         &lt;tr&gt;</a:t>
            </a:r>
          </a:p>
          <a:p>
            <a:r>
              <a:rPr lang="en-GB" dirty="0"/>
              <a:t>            &lt;</a:t>
            </a:r>
            <a:r>
              <a:rPr lang="en-GB" dirty="0" err="1"/>
              <a:t>th</a:t>
            </a:r>
            <a:r>
              <a:rPr lang="en-GB" dirty="0"/>
              <a:t>&gt;Name&lt;/</a:t>
            </a:r>
            <a:r>
              <a:rPr lang="en-GB" dirty="0" err="1"/>
              <a:t>th</a:t>
            </a:r>
            <a:r>
              <a:rPr lang="en-GB" dirty="0"/>
              <a:t>&gt;</a:t>
            </a:r>
          </a:p>
          <a:p>
            <a:r>
              <a:rPr lang="en-GB" dirty="0"/>
              <a:t>            &lt;</a:t>
            </a:r>
            <a:r>
              <a:rPr lang="en-GB" dirty="0" err="1"/>
              <a:t>th</a:t>
            </a:r>
            <a:r>
              <a:rPr lang="en-GB" dirty="0"/>
              <a:t>&gt;Salary&lt;/</a:t>
            </a:r>
            <a:r>
              <a:rPr lang="en-GB" dirty="0" err="1"/>
              <a:t>th</a:t>
            </a:r>
            <a:r>
              <a:rPr lang="en-GB" dirty="0"/>
              <a:t>&gt;</a:t>
            </a:r>
          </a:p>
          <a:p>
            <a:r>
              <a:rPr lang="en-GB" dirty="0"/>
              <a:t>         &lt;/tr&gt;</a:t>
            </a:r>
          </a:p>
          <a:p>
            <a:r>
              <a:rPr lang="en-GB" dirty="0"/>
              <a:t>         &lt;tr&gt;</a:t>
            </a:r>
          </a:p>
          <a:p>
            <a:r>
              <a:rPr lang="en-GB" dirty="0"/>
              <a:t>            &lt;td&gt;Ramesh Raman&lt;/td&gt;</a:t>
            </a:r>
          </a:p>
          <a:p>
            <a:r>
              <a:rPr lang="en-GB" dirty="0"/>
              <a:t>            &lt;td&gt;5000&lt;/td&gt;</a:t>
            </a:r>
          </a:p>
          <a:p>
            <a:r>
              <a:rPr lang="en-GB" dirty="0"/>
              <a:t>         &lt;/tr&gt;</a:t>
            </a:r>
          </a:p>
          <a:p>
            <a:r>
              <a:rPr lang="en-GB" dirty="0"/>
              <a:t>         </a:t>
            </a:r>
          </a:p>
          <a:p>
            <a:r>
              <a:rPr lang="en-GB" dirty="0"/>
              <a:t>         &lt;tr&gt;</a:t>
            </a:r>
          </a:p>
          <a:p>
            <a:r>
              <a:rPr lang="en-GB" dirty="0"/>
              <a:t>            &lt;td&gt;Shabbir Hussein&lt;/td&gt;</a:t>
            </a:r>
          </a:p>
          <a:p>
            <a:r>
              <a:rPr lang="en-GB" dirty="0"/>
              <a:t>            &lt;td&gt;7000&lt;/td&gt;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50</a:t>
            </a:fld>
            <a:endParaRPr lang="en-GB"/>
          </a:p>
        </p:txBody>
      </p:sp>
    </p:spTree>
    <p:extLst>
      <p:ext uri="{BB962C8B-B14F-4D97-AF65-F5344CB8AC3E}">
        <p14:creationId xmlns:p14="http://schemas.microsoft.com/office/powerpoint/2010/main" val="1401239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 Cellpadding&lt;/title&gt;</a:t>
            </a:r>
          </a:p>
          <a:p>
            <a:r>
              <a:rPr lang="en-GB" dirty="0"/>
              <a:t>   &lt;/head&gt;</a:t>
            </a:r>
          </a:p>
          <a:p>
            <a:r>
              <a:rPr lang="en-GB" dirty="0"/>
              <a:t>	</a:t>
            </a:r>
          </a:p>
          <a:p>
            <a:r>
              <a:rPr lang="en-GB" dirty="0"/>
              <a:t>   &lt;body&gt;</a:t>
            </a:r>
          </a:p>
          <a:p>
            <a:r>
              <a:rPr lang="en-GB" dirty="0"/>
              <a:t>      &lt;table border = "1" cellpadding = "5" </a:t>
            </a:r>
            <a:r>
              <a:rPr lang="en-GB" dirty="0" err="1"/>
              <a:t>cellspacing</a:t>
            </a:r>
            <a:r>
              <a:rPr lang="en-GB" dirty="0"/>
              <a:t> = "5"&gt;</a:t>
            </a:r>
          </a:p>
          <a:p>
            <a:r>
              <a:rPr lang="en-GB" dirty="0"/>
              <a:t>         &lt;tr&gt;</a:t>
            </a:r>
          </a:p>
          <a:p>
            <a:r>
              <a:rPr lang="en-GB" dirty="0"/>
              <a:t>            &lt;</a:t>
            </a:r>
            <a:r>
              <a:rPr lang="en-GB" dirty="0" err="1"/>
              <a:t>th</a:t>
            </a:r>
            <a:r>
              <a:rPr lang="en-GB" dirty="0"/>
              <a:t>&gt;Name&lt;/</a:t>
            </a:r>
            <a:r>
              <a:rPr lang="en-GB" dirty="0" err="1"/>
              <a:t>th</a:t>
            </a:r>
            <a:r>
              <a:rPr lang="en-GB" dirty="0"/>
              <a:t>&gt;</a:t>
            </a:r>
          </a:p>
          <a:p>
            <a:r>
              <a:rPr lang="en-GB" dirty="0"/>
              <a:t>            &lt;</a:t>
            </a:r>
            <a:r>
              <a:rPr lang="en-GB" dirty="0" err="1"/>
              <a:t>th</a:t>
            </a:r>
            <a:r>
              <a:rPr lang="en-GB" dirty="0"/>
              <a:t>&gt;Salary&lt;/</a:t>
            </a:r>
            <a:r>
              <a:rPr lang="en-GB" dirty="0" err="1"/>
              <a:t>th</a:t>
            </a:r>
            <a:r>
              <a:rPr lang="en-GB" dirty="0"/>
              <a:t>&gt;</a:t>
            </a:r>
          </a:p>
          <a:p>
            <a:r>
              <a:rPr lang="en-GB" dirty="0"/>
              <a:t>         &lt;/tr&gt;</a:t>
            </a:r>
          </a:p>
          <a:p>
            <a:r>
              <a:rPr lang="en-GB" dirty="0"/>
              <a:t>         &lt;tr&gt;</a:t>
            </a:r>
          </a:p>
          <a:p>
            <a:r>
              <a:rPr lang="en-GB" dirty="0"/>
              <a:t>            &lt;td&gt;Ramesh Raman&lt;/td&gt;</a:t>
            </a:r>
          </a:p>
          <a:p>
            <a:r>
              <a:rPr lang="en-GB" dirty="0"/>
              <a:t>            &lt;td&gt;5000&lt;/td&gt;</a:t>
            </a:r>
          </a:p>
          <a:p>
            <a:r>
              <a:rPr lang="en-GB" dirty="0"/>
              <a:t>         &lt;/tr&gt;</a:t>
            </a:r>
          </a:p>
          <a:p>
            <a:r>
              <a:rPr lang="en-GB" dirty="0"/>
              <a:t>         &lt;tr&gt;</a:t>
            </a:r>
          </a:p>
          <a:p>
            <a:r>
              <a:rPr lang="en-GB" dirty="0"/>
              <a:t>            &lt;td&gt;Shabbir Hussein&lt;/td&gt;</a:t>
            </a:r>
          </a:p>
          <a:p>
            <a:r>
              <a:rPr lang="en-GB" dirty="0"/>
              <a:t>            &lt;td&gt;7000&lt;/td&gt;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51</a:t>
            </a:fld>
            <a:endParaRPr lang="en-GB"/>
          </a:p>
        </p:txBody>
      </p:sp>
    </p:spTree>
    <p:extLst>
      <p:ext uri="{BB962C8B-B14F-4D97-AF65-F5344CB8AC3E}">
        <p14:creationId xmlns:p14="http://schemas.microsoft.com/office/powerpoint/2010/main" val="2338757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 </a:t>
            </a:r>
            <a:r>
              <a:rPr lang="en-GB" dirty="0" err="1"/>
              <a:t>Colspan</a:t>
            </a:r>
            <a:r>
              <a:rPr lang="en-GB" dirty="0"/>
              <a:t>/</a:t>
            </a:r>
            <a:r>
              <a:rPr lang="en-GB" dirty="0" err="1"/>
              <a:t>Rowspan</a:t>
            </a:r>
            <a:r>
              <a:rPr lang="en-GB" dirty="0"/>
              <a:t>&lt;/title&gt;</a:t>
            </a:r>
          </a:p>
          <a:p>
            <a:r>
              <a:rPr lang="en-GB" dirty="0"/>
              <a:t>   &lt;/head&gt;</a:t>
            </a:r>
          </a:p>
          <a:p>
            <a:r>
              <a:rPr lang="en-GB" dirty="0"/>
              <a:t>	</a:t>
            </a:r>
          </a:p>
          <a:p>
            <a:r>
              <a:rPr lang="en-GB" dirty="0"/>
              <a:t>   &lt;body&gt;</a:t>
            </a:r>
          </a:p>
          <a:p>
            <a:r>
              <a:rPr lang="en-GB" dirty="0"/>
              <a:t>      &lt;table border = "1"&gt;</a:t>
            </a:r>
          </a:p>
          <a:p>
            <a:r>
              <a:rPr lang="en-GB" dirty="0"/>
              <a:t>         &lt;tr&gt;</a:t>
            </a:r>
          </a:p>
          <a:p>
            <a:r>
              <a:rPr lang="en-GB" dirty="0"/>
              <a:t>            &lt;</a:t>
            </a:r>
            <a:r>
              <a:rPr lang="en-GB" dirty="0" err="1"/>
              <a:t>th</a:t>
            </a:r>
            <a:r>
              <a:rPr lang="en-GB" dirty="0"/>
              <a:t>&gt;Column 1&lt;/</a:t>
            </a:r>
            <a:r>
              <a:rPr lang="en-GB" dirty="0" err="1"/>
              <a:t>th</a:t>
            </a:r>
            <a:r>
              <a:rPr lang="en-GB" dirty="0"/>
              <a:t>&gt;</a:t>
            </a:r>
          </a:p>
          <a:p>
            <a:r>
              <a:rPr lang="en-GB" dirty="0"/>
              <a:t>            &lt;</a:t>
            </a:r>
            <a:r>
              <a:rPr lang="en-GB" dirty="0" err="1"/>
              <a:t>th</a:t>
            </a:r>
            <a:r>
              <a:rPr lang="en-GB" dirty="0"/>
              <a:t>&gt;Column 2&lt;/</a:t>
            </a:r>
            <a:r>
              <a:rPr lang="en-GB" dirty="0" err="1"/>
              <a:t>th</a:t>
            </a:r>
            <a:r>
              <a:rPr lang="en-GB" dirty="0"/>
              <a:t>&gt;</a:t>
            </a:r>
          </a:p>
          <a:p>
            <a:r>
              <a:rPr lang="en-GB" dirty="0"/>
              <a:t>            &lt;</a:t>
            </a:r>
            <a:r>
              <a:rPr lang="en-GB" dirty="0" err="1"/>
              <a:t>th</a:t>
            </a:r>
            <a:r>
              <a:rPr lang="en-GB" dirty="0"/>
              <a:t>&gt;Column 3&lt;/</a:t>
            </a:r>
            <a:r>
              <a:rPr lang="en-GB" dirty="0" err="1"/>
              <a:t>th</a:t>
            </a:r>
            <a:r>
              <a:rPr lang="en-GB" dirty="0"/>
              <a:t>&gt;</a:t>
            </a:r>
          </a:p>
          <a:p>
            <a:r>
              <a:rPr lang="en-GB" dirty="0"/>
              <a:t>         &lt;/tr&gt;</a:t>
            </a:r>
          </a:p>
          <a:p>
            <a:r>
              <a:rPr lang="en-GB" dirty="0"/>
              <a:t>         &lt;tr&gt;</a:t>
            </a:r>
          </a:p>
          <a:p>
            <a:r>
              <a:rPr lang="en-GB" dirty="0"/>
              <a:t>            &lt;td </a:t>
            </a:r>
            <a:r>
              <a:rPr lang="en-GB" dirty="0" err="1"/>
              <a:t>rowspan</a:t>
            </a:r>
            <a:r>
              <a:rPr lang="en-GB" dirty="0"/>
              <a:t> = "2"&gt;Row 1 Cell 1&lt;/td&gt;</a:t>
            </a:r>
          </a:p>
          <a:p>
            <a:r>
              <a:rPr lang="en-GB" dirty="0"/>
              <a:t>            &lt;td&gt;Row 1 Cell 2&lt;/td&gt;</a:t>
            </a:r>
          </a:p>
          <a:p>
            <a:r>
              <a:rPr lang="en-GB" dirty="0"/>
              <a:t>            &lt;td&gt;Row 1 Cell 3&lt;/td&gt;</a:t>
            </a:r>
          </a:p>
          <a:p>
            <a:r>
              <a:rPr lang="en-GB" dirty="0"/>
              <a:t>         &lt;/tr&gt;</a:t>
            </a:r>
          </a:p>
          <a:p>
            <a:r>
              <a:rPr lang="en-GB" dirty="0"/>
              <a:t>         &lt;tr&gt;</a:t>
            </a:r>
          </a:p>
          <a:p>
            <a:r>
              <a:rPr lang="en-GB" dirty="0"/>
              <a:t>            &lt;td&gt;Row 2 Cell 2&lt;/td&gt;</a:t>
            </a:r>
          </a:p>
          <a:p>
            <a:r>
              <a:rPr lang="en-GB" dirty="0"/>
              <a:t>            &lt;td&gt;Row 2 Cell 3&lt;/td&gt;</a:t>
            </a:r>
          </a:p>
          <a:p>
            <a:r>
              <a:rPr lang="en-GB" dirty="0"/>
              <a:t>         &lt;/tr&gt;</a:t>
            </a:r>
          </a:p>
          <a:p>
            <a:r>
              <a:rPr lang="en-GB" dirty="0"/>
              <a:t>         &lt;tr&gt;</a:t>
            </a:r>
          </a:p>
          <a:p>
            <a:r>
              <a:rPr lang="en-GB" dirty="0"/>
              <a:t>            &lt;td </a:t>
            </a:r>
            <a:r>
              <a:rPr lang="en-GB" dirty="0" err="1"/>
              <a:t>colspan</a:t>
            </a:r>
            <a:r>
              <a:rPr lang="en-GB" dirty="0"/>
              <a:t> = "3"&gt;Row 3 Cell 1&lt;/td&gt;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52</a:t>
            </a:fld>
            <a:endParaRPr lang="en-GB"/>
          </a:p>
        </p:txBody>
      </p:sp>
    </p:spTree>
    <p:extLst>
      <p:ext uri="{BB962C8B-B14F-4D97-AF65-F5344CB8AC3E}">
        <p14:creationId xmlns:p14="http://schemas.microsoft.com/office/powerpoint/2010/main" val="875455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 Caption&lt;/title&gt;</a:t>
            </a:r>
          </a:p>
          <a:p>
            <a:r>
              <a:rPr lang="en-GB" dirty="0"/>
              <a:t>   &lt;/head&gt;</a:t>
            </a:r>
          </a:p>
          <a:p>
            <a:r>
              <a:rPr lang="en-GB" dirty="0"/>
              <a:t>	</a:t>
            </a:r>
          </a:p>
          <a:p>
            <a:r>
              <a:rPr lang="en-GB" dirty="0"/>
              <a:t>   &lt;body&gt;</a:t>
            </a:r>
          </a:p>
          <a:p>
            <a:r>
              <a:rPr lang="en-GB" dirty="0"/>
              <a:t>      &lt;table border = "1" width = "100%"&gt;</a:t>
            </a:r>
          </a:p>
          <a:p>
            <a:r>
              <a:rPr lang="en-GB" dirty="0"/>
              <a:t>         &lt;caption&gt;This is the caption&lt;/caption&gt;</a:t>
            </a:r>
          </a:p>
          <a:p>
            <a:r>
              <a:rPr lang="en-GB" dirty="0"/>
              <a:t>         </a:t>
            </a:r>
          </a:p>
          <a:p>
            <a:r>
              <a:rPr lang="en-GB" dirty="0"/>
              <a:t>         &lt;tr&gt;</a:t>
            </a:r>
          </a:p>
          <a:p>
            <a:r>
              <a:rPr lang="en-GB" dirty="0"/>
              <a:t>            &lt;td&gt;row 1, column 1&lt;/td&gt;&lt;td&gt;row 1, </a:t>
            </a:r>
            <a:r>
              <a:rPr lang="en-GB" dirty="0" err="1"/>
              <a:t>columnn</a:t>
            </a:r>
            <a:r>
              <a:rPr lang="en-GB" dirty="0"/>
              <a:t> 2&lt;/td&gt;</a:t>
            </a:r>
          </a:p>
          <a:p>
            <a:r>
              <a:rPr lang="en-GB" dirty="0"/>
              <a:t>         &lt;/tr&gt;</a:t>
            </a:r>
          </a:p>
          <a:p>
            <a:r>
              <a:rPr lang="en-GB" dirty="0"/>
              <a:t>         </a:t>
            </a:r>
          </a:p>
          <a:p>
            <a:r>
              <a:rPr lang="en-GB" dirty="0"/>
              <a:t>         &lt;tr&gt;</a:t>
            </a:r>
          </a:p>
          <a:p>
            <a:r>
              <a:rPr lang="en-GB" dirty="0"/>
              <a:t>            &lt;td&gt;row 2, column 1&lt;/td&gt;&lt;td&gt;row 2, </a:t>
            </a:r>
            <a:r>
              <a:rPr lang="en-GB" dirty="0" err="1"/>
              <a:t>columnn</a:t>
            </a:r>
            <a:r>
              <a:rPr lang="en-GB" dirty="0"/>
              <a:t> 2&lt;/td&gt;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53</a:t>
            </a:fld>
            <a:endParaRPr lang="en-GB"/>
          </a:p>
        </p:txBody>
      </p:sp>
    </p:spTree>
    <p:extLst>
      <p:ext uri="{BB962C8B-B14F-4D97-AF65-F5344CB8AC3E}">
        <p14:creationId xmlns:p14="http://schemas.microsoft.com/office/powerpoint/2010/main" val="3289085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&lt;title&gt;HTML Table&lt;/title&gt;</a:t>
            </a:r>
          </a:p>
          <a:p>
            <a:r>
              <a:rPr lang="en-IN" dirty="0"/>
              <a:t>   &lt;/head&gt;</a:t>
            </a:r>
          </a:p>
          <a:p>
            <a:r>
              <a:rPr lang="en-IN" dirty="0"/>
              <a:t>	</a:t>
            </a:r>
          </a:p>
          <a:p>
            <a:r>
              <a:rPr lang="en-IN" dirty="0"/>
              <a:t>   &lt;body&gt;</a:t>
            </a:r>
          </a:p>
          <a:p>
            <a:r>
              <a:rPr lang="en-IN" dirty="0"/>
              <a:t>      &lt;table border = "1" width = "100%"&gt;</a:t>
            </a:r>
          </a:p>
          <a:p>
            <a:r>
              <a:rPr lang="en-IN" dirty="0"/>
              <a:t>         &lt;</a:t>
            </a:r>
            <a:r>
              <a:rPr lang="en-IN" dirty="0" err="1"/>
              <a:t>thead</a:t>
            </a:r>
            <a:r>
              <a:rPr lang="en-IN" dirty="0"/>
              <a:t>&gt;</a:t>
            </a:r>
          </a:p>
          <a:p>
            <a:r>
              <a:rPr lang="en-IN" dirty="0"/>
              <a:t>            &lt;tr&gt;</a:t>
            </a:r>
          </a:p>
          <a:p>
            <a:r>
              <a:rPr lang="en-IN" dirty="0"/>
              <a:t>               &lt;td </a:t>
            </a:r>
            <a:r>
              <a:rPr lang="en-IN" dirty="0" err="1"/>
              <a:t>colspan</a:t>
            </a:r>
            <a:r>
              <a:rPr lang="en-IN" dirty="0"/>
              <a:t> = "4"&gt;This is the head of the table&lt;/td&gt;</a:t>
            </a:r>
          </a:p>
          <a:p>
            <a:r>
              <a:rPr lang="en-IN" dirty="0"/>
              <a:t>            &lt;/tr&gt;</a:t>
            </a:r>
          </a:p>
          <a:p>
            <a:r>
              <a:rPr lang="en-IN" dirty="0"/>
              <a:t>         &lt;/</a:t>
            </a:r>
            <a:r>
              <a:rPr lang="en-IN" dirty="0" err="1"/>
              <a:t>thead</a:t>
            </a:r>
            <a:r>
              <a:rPr lang="en-IN" dirty="0"/>
              <a:t>&gt;</a:t>
            </a:r>
          </a:p>
          <a:p>
            <a:r>
              <a:rPr lang="en-IN" dirty="0"/>
              <a:t>         </a:t>
            </a:r>
          </a:p>
          <a:p>
            <a:r>
              <a:rPr lang="en-IN" dirty="0"/>
              <a:t>         &lt;</a:t>
            </a:r>
            <a:r>
              <a:rPr lang="en-IN" dirty="0" err="1"/>
              <a:t>tfoot</a:t>
            </a:r>
            <a:r>
              <a:rPr lang="en-IN" dirty="0"/>
              <a:t>&gt;</a:t>
            </a:r>
          </a:p>
          <a:p>
            <a:r>
              <a:rPr lang="en-IN" dirty="0"/>
              <a:t>            &lt;tr&gt;</a:t>
            </a:r>
          </a:p>
          <a:p>
            <a:r>
              <a:rPr lang="en-IN" dirty="0"/>
              <a:t>               &lt;td </a:t>
            </a:r>
            <a:r>
              <a:rPr lang="en-IN" dirty="0" err="1"/>
              <a:t>colspan</a:t>
            </a:r>
            <a:r>
              <a:rPr lang="en-IN" dirty="0"/>
              <a:t> = "4"&gt;This is the foot of the table&lt;/td&gt;</a:t>
            </a:r>
          </a:p>
          <a:p>
            <a:r>
              <a:rPr lang="en-IN" dirty="0"/>
              <a:t>            &lt;/tr&gt;</a:t>
            </a:r>
          </a:p>
          <a:p>
            <a:r>
              <a:rPr lang="en-IN" dirty="0"/>
              <a:t>         &lt;/</a:t>
            </a:r>
            <a:r>
              <a:rPr lang="en-IN" dirty="0" err="1"/>
              <a:t>tfoot</a:t>
            </a:r>
            <a:r>
              <a:rPr lang="en-IN" dirty="0"/>
              <a:t>&gt;</a:t>
            </a:r>
          </a:p>
          <a:p>
            <a:r>
              <a:rPr lang="en-IN" dirty="0"/>
              <a:t>         </a:t>
            </a:r>
          </a:p>
          <a:p>
            <a:r>
              <a:rPr lang="en-IN" dirty="0"/>
              <a:t>         &lt;</a:t>
            </a:r>
            <a:r>
              <a:rPr lang="en-IN" dirty="0" err="1"/>
              <a:t>tbody</a:t>
            </a:r>
            <a:r>
              <a:rPr lang="en-IN" dirty="0"/>
              <a:t>&gt;</a:t>
            </a:r>
          </a:p>
          <a:p>
            <a:r>
              <a:rPr lang="en-IN" dirty="0"/>
              <a:t>            &lt;tr&gt;</a:t>
            </a:r>
          </a:p>
          <a:p>
            <a:r>
              <a:rPr lang="en-IN" dirty="0"/>
              <a:t>               &lt;td&gt;Cell 1&lt;/td&gt;</a:t>
            </a:r>
          </a:p>
          <a:p>
            <a:r>
              <a:rPr lang="en-IN" dirty="0"/>
              <a:t>               &lt;td&gt;Cell 2&lt;/td&gt;</a:t>
            </a:r>
          </a:p>
          <a:p>
            <a:r>
              <a:rPr lang="en-IN" dirty="0"/>
              <a:t>               &lt;td&gt;Cell 3&lt;/td&gt;</a:t>
            </a:r>
          </a:p>
          <a:p>
            <a:r>
              <a:rPr lang="en-IN" dirty="0"/>
              <a:t>               &lt;td&gt;Cell 4&lt;/td&gt;</a:t>
            </a:r>
          </a:p>
          <a:p>
            <a:r>
              <a:rPr lang="en-IN" dirty="0"/>
              <a:t>            &lt;/tr&gt;</a:t>
            </a:r>
          </a:p>
          <a:p>
            <a:r>
              <a:rPr lang="en-IN" dirty="0"/>
              <a:t>         &lt;/</a:t>
            </a:r>
            <a:r>
              <a:rPr lang="en-IN" dirty="0" err="1"/>
              <a:t>tbody</a:t>
            </a:r>
            <a:r>
              <a:rPr lang="en-IN" dirty="0"/>
              <a:t>&gt;</a:t>
            </a:r>
          </a:p>
          <a:p>
            <a:r>
              <a:rPr lang="en-IN" dirty="0"/>
              <a:t>         </a:t>
            </a:r>
          </a:p>
          <a:p>
            <a:r>
              <a:rPr lang="en-IN" dirty="0"/>
              <a:t>      &lt;/table&gt;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54</a:t>
            </a:fld>
            <a:endParaRPr lang="en-GB"/>
          </a:p>
        </p:txBody>
      </p:sp>
    </p:spTree>
    <p:extLst>
      <p:ext uri="{BB962C8B-B14F-4D97-AF65-F5344CB8AC3E}">
        <p14:creationId xmlns:p14="http://schemas.microsoft.com/office/powerpoint/2010/main" val="1260231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endParaRPr lang="en-GB" dirty="0"/>
          </a:p>
          <a:p>
            <a:r>
              <a:rPr lang="en-GB" dirty="0"/>
              <a:t>   &lt;head&gt;</a:t>
            </a:r>
          </a:p>
          <a:p>
            <a:r>
              <a:rPr lang="en-GB" dirty="0"/>
              <a:t>      &lt;title&gt;HTML Unordered List&lt;/title&gt;</a:t>
            </a:r>
          </a:p>
          <a:p>
            <a:r>
              <a:rPr lang="en-GB" dirty="0"/>
              <a:t>   &lt;/head&gt;</a:t>
            </a:r>
          </a:p>
          <a:p>
            <a:r>
              <a:rPr lang="en-GB" dirty="0"/>
              <a:t>	</a:t>
            </a:r>
          </a:p>
          <a:p>
            <a:r>
              <a:rPr lang="en-GB" dirty="0"/>
              <a:t>   &lt;body&gt;</a:t>
            </a:r>
          </a:p>
          <a:p>
            <a:r>
              <a:rPr lang="en-GB" dirty="0"/>
              <a:t>      &lt;ul&gt;</a:t>
            </a:r>
          </a:p>
          <a:p>
            <a:r>
              <a:rPr lang="en-GB" dirty="0"/>
              <a:t>         &lt;li&gt;Beetroot&lt;/li&gt;</a:t>
            </a:r>
          </a:p>
          <a:p>
            <a:r>
              <a:rPr lang="en-GB" dirty="0"/>
              <a:t>         &lt;li&gt;Ginger&lt;/li&gt;</a:t>
            </a:r>
          </a:p>
          <a:p>
            <a:r>
              <a:rPr lang="en-GB" dirty="0"/>
              <a:t>         &lt;li&gt;Potato&lt;/li&gt;</a:t>
            </a:r>
          </a:p>
          <a:p>
            <a:r>
              <a:rPr lang="en-GB" dirty="0"/>
              <a:t>         &lt;li&gt;Radish&lt;/li&gt;</a:t>
            </a:r>
          </a:p>
          <a:p>
            <a:r>
              <a:rPr lang="en-GB" dirty="0"/>
              <a:t>      &lt;/ul&gt;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56</a:t>
            </a:fld>
            <a:endParaRPr lang="en-GB"/>
          </a:p>
        </p:txBody>
      </p:sp>
    </p:spTree>
    <p:extLst>
      <p:ext uri="{BB962C8B-B14F-4D97-AF65-F5344CB8AC3E}">
        <p14:creationId xmlns:p14="http://schemas.microsoft.com/office/powerpoint/2010/main" val="1530875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endParaRPr lang="en-GB" dirty="0"/>
          </a:p>
          <a:p>
            <a:r>
              <a:rPr lang="en-GB" dirty="0"/>
              <a:t>   &lt;head&gt;</a:t>
            </a:r>
          </a:p>
          <a:p>
            <a:r>
              <a:rPr lang="en-GB" dirty="0"/>
              <a:t>      &lt;title&gt;HTML Unordered List&lt;/title&gt;</a:t>
            </a:r>
          </a:p>
          <a:p>
            <a:r>
              <a:rPr lang="en-GB" dirty="0"/>
              <a:t>   &lt;/head&gt;</a:t>
            </a:r>
          </a:p>
          <a:p>
            <a:endParaRPr lang="en-GB" dirty="0"/>
          </a:p>
          <a:p>
            <a:r>
              <a:rPr lang="en-GB" dirty="0"/>
              <a:t>   &lt;body&gt;</a:t>
            </a:r>
          </a:p>
          <a:p>
            <a:r>
              <a:rPr lang="en-GB" dirty="0"/>
              <a:t>      &lt;ul type = "circle"&gt;</a:t>
            </a:r>
          </a:p>
          <a:p>
            <a:r>
              <a:rPr lang="en-GB" dirty="0"/>
              <a:t>         &lt;li&gt;Beetroot&lt;/li&gt;</a:t>
            </a:r>
          </a:p>
          <a:p>
            <a:r>
              <a:rPr lang="en-GB" dirty="0"/>
              <a:t>         &lt;li&gt;Ginger&lt;/li&gt;</a:t>
            </a:r>
          </a:p>
          <a:p>
            <a:r>
              <a:rPr lang="en-GB" dirty="0"/>
              <a:t>         &lt;li&gt;Potato&lt;/li&gt;</a:t>
            </a:r>
          </a:p>
          <a:p>
            <a:r>
              <a:rPr lang="en-GB" dirty="0"/>
              <a:t>         &lt;li&gt;Radish&lt;/li&gt;</a:t>
            </a:r>
          </a:p>
          <a:p>
            <a:r>
              <a:rPr lang="en-GB" dirty="0"/>
              <a:t>      &lt;/ul&gt;</a:t>
            </a:r>
          </a:p>
          <a:p>
            <a:r>
              <a:rPr lang="en-GB" dirty="0"/>
              <a:t>   &lt;/body&gt;</a:t>
            </a:r>
          </a:p>
          <a:p>
            <a:r>
              <a:rPr lang="en-GB" dirty="0"/>
              <a:t>	</a:t>
            </a:r>
          </a:p>
          <a:p>
            <a:r>
              <a:rPr lang="en-GB" dirty="0"/>
              <a:t>&lt;/html&gt;</a:t>
            </a:r>
          </a:p>
          <a:p>
            <a:endParaRPr lang="en-GB" dirty="0"/>
          </a:p>
          <a:p>
            <a:r>
              <a:rPr lang="en-GB" dirty="0"/>
              <a:t>&lt;!DOCTYPE html&gt;</a:t>
            </a:r>
          </a:p>
          <a:p>
            <a:r>
              <a:rPr lang="en-GB" dirty="0"/>
              <a:t>&lt;html&gt;</a:t>
            </a:r>
          </a:p>
          <a:p>
            <a:endParaRPr lang="en-GB" dirty="0"/>
          </a:p>
          <a:p>
            <a:r>
              <a:rPr lang="en-GB" dirty="0"/>
              <a:t>   &lt;head&gt;</a:t>
            </a:r>
          </a:p>
          <a:p>
            <a:r>
              <a:rPr lang="en-GB" dirty="0"/>
              <a:t>      &lt;title&gt;HTML Unordered List&lt;/title&gt;</a:t>
            </a:r>
          </a:p>
          <a:p>
            <a:r>
              <a:rPr lang="en-GB" dirty="0"/>
              <a:t>   &lt;/head&gt;</a:t>
            </a:r>
          </a:p>
          <a:p>
            <a:endParaRPr lang="en-GB" dirty="0"/>
          </a:p>
          <a:p>
            <a:r>
              <a:rPr lang="en-GB" dirty="0"/>
              <a:t>   &lt;body&gt;</a:t>
            </a:r>
          </a:p>
          <a:p>
            <a:r>
              <a:rPr lang="en-GB" dirty="0"/>
              <a:t>      &lt;ul type = "square"&gt;</a:t>
            </a:r>
          </a:p>
          <a:p>
            <a:r>
              <a:rPr lang="en-GB" dirty="0"/>
              <a:t>         &lt;li&gt;Beetroot&lt;/li&gt;</a:t>
            </a:r>
          </a:p>
          <a:p>
            <a:r>
              <a:rPr lang="en-GB" dirty="0"/>
              <a:t>         &lt;li&gt;Ginger&lt;/li&gt;</a:t>
            </a:r>
          </a:p>
          <a:p>
            <a:r>
              <a:rPr lang="en-GB" dirty="0"/>
              <a:t>         &lt;li&gt;Potato&lt;/li&gt;</a:t>
            </a:r>
          </a:p>
          <a:p>
            <a:r>
              <a:rPr lang="en-GB" dirty="0"/>
              <a:t>         &lt;li&gt;Radish&lt;/li&gt;</a:t>
            </a:r>
          </a:p>
          <a:p>
            <a:r>
              <a:rPr lang="en-GB" dirty="0"/>
              <a:t>      &lt;/ul&gt;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57</a:t>
            </a:fld>
            <a:endParaRPr lang="en-GB"/>
          </a:p>
        </p:txBody>
      </p:sp>
    </p:spTree>
    <p:extLst>
      <p:ext uri="{BB962C8B-B14F-4D97-AF65-F5344CB8AC3E}">
        <p14:creationId xmlns:p14="http://schemas.microsoft.com/office/powerpoint/2010/main" val="393220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Ordered List&lt;/title&gt;</a:t>
            </a:r>
          </a:p>
          <a:p>
            <a:r>
              <a:rPr lang="en-GB" dirty="0"/>
              <a:t>   &lt;/head&gt;</a:t>
            </a:r>
          </a:p>
          <a:p>
            <a:endParaRPr lang="en-GB" dirty="0"/>
          </a:p>
          <a:p>
            <a:r>
              <a:rPr lang="en-GB" dirty="0"/>
              <a:t>   &lt;body&gt;</a:t>
            </a:r>
          </a:p>
          <a:p>
            <a:r>
              <a:rPr lang="en-GB" dirty="0"/>
              <a:t>      &lt;</a:t>
            </a:r>
            <a:r>
              <a:rPr lang="en-GB" dirty="0" err="1"/>
              <a:t>ol</a:t>
            </a:r>
            <a:r>
              <a:rPr lang="en-GB" dirty="0"/>
              <a:t>&gt;</a:t>
            </a:r>
          </a:p>
          <a:p>
            <a:r>
              <a:rPr lang="en-GB" dirty="0"/>
              <a:t>         &lt;li&gt;Beetroot&lt;/li&gt;</a:t>
            </a:r>
          </a:p>
          <a:p>
            <a:r>
              <a:rPr lang="en-GB" dirty="0"/>
              <a:t>         &lt;li&gt;Ginger&lt;/li&gt;</a:t>
            </a:r>
          </a:p>
          <a:p>
            <a:r>
              <a:rPr lang="en-GB" dirty="0"/>
              <a:t>         &lt;li&gt;Potato&lt;/li&gt;</a:t>
            </a:r>
          </a:p>
          <a:p>
            <a:r>
              <a:rPr lang="en-GB" dirty="0"/>
              <a:t>         &lt;li&gt;Radish&lt;/li&gt;</a:t>
            </a:r>
          </a:p>
          <a:p>
            <a:r>
              <a:rPr lang="en-GB" dirty="0"/>
              <a:t>      &lt;/</a:t>
            </a:r>
            <a:r>
              <a:rPr lang="en-GB" dirty="0" err="1"/>
              <a:t>ol</a:t>
            </a:r>
            <a:r>
              <a:rPr lang="en-GB" dirty="0"/>
              <a:t>&gt;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58</a:t>
            </a:fld>
            <a:endParaRPr lang="en-GB"/>
          </a:p>
        </p:txBody>
      </p:sp>
    </p:spTree>
    <p:extLst>
      <p:ext uri="{BB962C8B-B14F-4D97-AF65-F5344CB8AC3E}">
        <p14:creationId xmlns:p14="http://schemas.microsoft.com/office/powerpoint/2010/main" val="420296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Live Demo</a:t>
            </a:r>
            <a:r>
              <a:rPr lang="en-IN" dirty="0"/>
              <a:t> </a:t>
            </a:r>
          </a:p>
          <a:p>
            <a:r>
              <a:rPr lang="en-IN" dirty="0"/>
              <a:t>&lt;!DOCTYPE html&gt; &lt;html&gt; &lt;head&gt; &lt;title&gt;Centring Content Example&lt;/title&gt; &lt;/head&gt; &lt;body&gt; &lt;p&gt;This text is not in the </a:t>
            </a:r>
            <a:r>
              <a:rPr lang="en-IN" dirty="0" err="1"/>
              <a:t>center</a:t>
            </a:r>
            <a:r>
              <a:rPr lang="en-IN" dirty="0"/>
              <a:t>.&lt;/p&gt; &lt;</a:t>
            </a:r>
            <a:r>
              <a:rPr lang="en-IN" dirty="0" err="1"/>
              <a:t>center</a:t>
            </a:r>
            <a:r>
              <a:rPr lang="en-IN" dirty="0"/>
              <a:t>&gt; &lt;p&gt;This text is in the </a:t>
            </a:r>
            <a:r>
              <a:rPr lang="en-IN" dirty="0" err="1"/>
              <a:t>center</a:t>
            </a:r>
            <a:r>
              <a:rPr lang="en-IN" dirty="0"/>
              <a:t>.&lt;/p&gt; &lt;/</a:t>
            </a:r>
            <a:r>
              <a:rPr lang="en-IN" dirty="0" err="1"/>
              <a:t>center</a:t>
            </a:r>
            <a:r>
              <a:rPr lang="en-IN" dirty="0"/>
              <a:t>&gt; &lt;/body&gt; &lt;/html&gt;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12</a:t>
            </a:fld>
            <a:endParaRPr lang="en-GB"/>
          </a:p>
        </p:txBody>
      </p:sp>
    </p:spTree>
    <p:extLst>
      <p:ext uri="{BB962C8B-B14F-4D97-AF65-F5344CB8AC3E}">
        <p14:creationId xmlns:p14="http://schemas.microsoft.com/office/powerpoint/2010/main" val="696884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Definition List&lt;/title&gt;</a:t>
            </a:r>
          </a:p>
          <a:p>
            <a:r>
              <a:rPr lang="en-GB" dirty="0"/>
              <a:t>   &lt;/head&gt;</a:t>
            </a:r>
          </a:p>
          <a:p>
            <a:r>
              <a:rPr lang="en-GB" dirty="0"/>
              <a:t>	</a:t>
            </a:r>
          </a:p>
          <a:p>
            <a:r>
              <a:rPr lang="en-GB" dirty="0"/>
              <a:t>   &lt;body&gt;</a:t>
            </a:r>
          </a:p>
          <a:p>
            <a:r>
              <a:rPr lang="en-GB" dirty="0"/>
              <a:t>      &lt;dl&gt;</a:t>
            </a:r>
          </a:p>
          <a:p>
            <a:r>
              <a:rPr lang="en-GB" dirty="0"/>
              <a:t>         &lt;dt&gt;&lt;b&gt;HTML&lt;/b&gt;&lt;/dt&gt;</a:t>
            </a:r>
          </a:p>
          <a:p>
            <a:r>
              <a:rPr lang="en-GB" dirty="0"/>
              <a:t>         &lt;dd&gt;This stands for Hyper Text Markup Language&lt;/dd&gt;</a:t>
            </a:r>
          </a:p>
          <a:p>
            <a:r>
              <a:rPr lang="en-GB" dirty="0"/>
              <a:t>         &lt;dt&gt;&lt;b&gt;HTTP&lt;/b&gt;&lt;/dt&gt;</a:t>
            </a:r>
          </a:p>
          <a:p>
            <a:r>
              <a:rPr lang="en-GB" dirty="0"/>
              <a:t>         &lt;dd&gt;This stands for Hyper Text Transfer Protocol&lt;/dd&gt;</a:t>
            </a:r>
          </a:p>
          <a:p>
            <a:r>
              <a:rPr lang="en-GB" dirty="0"/>
              <a:t>      &lt;/dl&gt;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61</a:t>
            </a:fld>
            <a:endParaRPr lang="en-GB"/>
          </a:p>
        </p:txBody>
      </p:sp>
    </p:spTree>
    <p:extLst>
      <p:ext uri="{BB962C8B-B14F-4D97-AF65-F5344CB8AC3E}">
        <p14:creationId xmlns:p14="http://schemas.microsoft.com/office/powerpoint/2010/main" val="3968419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Every document on the Web has a unique address. This address is known as Uniform Resource Locator (URL).</a:t>
            </a:r>
          </a:p>
          <a:p>
            <a:r>
              <a:rPr lang="en-IN" dirty="0"/>
              <a:t>Potocol://host/file</a:t>
            </a:r>
          </a:p>
          <a:p>
            <a:r>
              <a:rPr lang="en-IN" dirty="0"/>
              <a:t>Absolute and Relative URLs</a:t>
            </a:r>
          </a:p>
          <a:p>
            <a:endParaRPr lang="en-IN" dirty="0"/>
          </a:p>
          <a:p>
            <a:r>
              <a:rPr lang="en-IN" dirty="0"/>
              <a:t>You may address a URL in one of the following two ways:</a:t>
            </a:r>
          </a:p>
          <a:p>
            <a:endParaRPr lang="en-IN" dirty="0"/>
          </a:p>
          <a:p>
            <a:r>
              <a:rPr lang="en-IN" dirty="0"/>
              <a:t>    Absolute − An absolute URL is the complete address of a resource. For example http://www.google.com/html/html_text_links.htm</a:t>
            </a:r>
          </a:p>
          <a:p>
            <a:endParaRPr lang="en-IN" dirty="0"/>
          </a:p>
          <a:p>
            <a:r>
              <a:rPr lang="en-IN" dirty="0"/>
              <a:t>    Relative − A relative URL indicates where the resource is in relation to the current page. Given URL is added with the &lt;base&gt; element to form a complete URL. For example /html/html_text_links.htm</a:t>
            </a:r>
          </a:p>
          <a:p>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62</a:t>
            </a:fld>
            <a:endParaRPr lang="en-GB"/>
          </a:p>
        </p:txBody>
      </p:sp>
    </p:spTree>
    <p:extLst>
      <p:ext uri="{BB962C8B-B14F-4D97-AF65-F5344CB8AC3E}">
        <p14:creationId xmlns:p14="http://schemas.microsoft.com/office/powerpoint/2010/main" val="4036135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Live Demo</a:t>
            </a:r>
          </a:p>
          <a:p>
            <a:endParaRPr lang="en-IN" dirty="0"/>
          </a:p>
          <a:p>
            <a:r>
              <a:rPr lang="en-IN" dirty="0"/>
              <a:t>&lt;!DOCTYPE html&gt;</a:t>
            </a:r>
          </a:p>
          <a:p>
            <a:r>
              <a:rPr lang="en-IN" dirty="0"/>
              <a:t>&lt;html&gt;</a:t>
            </a:r>
          </a:p>
          <a:p>
            <a:r>
              <a:rPr lang="en-IN" dirty="0"/>
              <a:t>   </a:t>
            </a:r>
          </a:p>
          <a:p>
            <a:r>
              <a:rPr lang="en-IN" dirty="0"/>
              <a:t>   &lt;head&gt;</a:t>
            </a:r>
          </a:p>
          <a:p>
            <a:r>
              <a:rPr lang="en-IN" dirty="0"/>
              <a:t>      &lt;title&gt;Hyperlink Example&lt;/title&gt;</a:t>
            </a:r>
          </a:p>
          <a:p>
            <a:r>
              <a:rPr lang="en-IN" dirty="0"/>
              <a:t>   &lt;/head&gt;</a:t>
            </a:r>
          </a:p>
          <a:p>
            <a:r>
              <a:rPr lang="en-IN" dirty="0"/>
              <a:t>	</a:t>
            </a:r>
          </a:p>
          <a:p>
            <a:r>
              <a:rPr lang="en-IN" dirty="0"/>
              <a:t>   &lt;body&gt;</a:t>
            </a:r>
          </a:p>
          <a:p>
            <a:r>
              <a:rPr lang="en-IN" dirty="0"/>
              <a:t>      &lt;p&gt;Click following link&lt;/p&gt;</a:t>
            </a:r>
          </a:p>
          <a:p>
            <a:r>
              <a:rPr lang="en-IN" dirty="0"/>
              <a:t>      &lt;a </a:t>
            </a:r>
            <a:r>
              <a:rPr lang="en-IN" dirty="0" err="1"/>
              <a:t>href</a:t>
            </a:r>
            <a:r>
              <a:rPr lang="en-IN" dirty="0"/>
              <a:t> = "https://www.jars24.com" target = "_self"&gt;Tutorials Point&lt;/a&gt;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63</a:t>
            </a:fld>
            <a:endParaRPr lang="en-GB"/>
          </a:p>
        </p:txBody>
      </p:sp>
    </p:spTree>
    <p:extLst>
      <p:ext uri="{BB962C8B-B14F-4D97-AF65-F5344CB8AC3E}">
        <p14:creationId xmlns:p14="http://schemas.microsoft.com/office/powerpoint/2010/main" val="1942643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   </a:t>
            </a:r>
          </a:p>
          <a:p>
            <a:r>
              <a:rPr lang="en-GB" dirty="0"/>
              <a:t>   &lt;head&gt;</a:t>
            </a:r>
          </a:p>
          <a:p>
            <a:r>
              <a:rPr lang="en-GB" dirty="0"/>
              <a:t>      &lt;title&gt;Hyperlink Example&lt;/title&gt;</a:t>
            </a:r>
          </a:p>
          <a:p>
            <a:r>
              <a:rPr lang="en-GB" dirty="0"/>
              <a:t>      &lt;base </a:t>
            </a:r>
            <a:r>
              <a:rPr lang="en-GB" dirty="0" err="1"/>
              <a:t>href</a:t>
            </a:r>
            <a:r>
              <a:rPr lang="en-GB" dirty="0"/>
              <a:t> = "https://www.tutorialspoint.com/"&gt;</a:t>
            </a:r>
          </a:p>
          <a:p>
            <a:r>
              <a:rPr lang="en-GB" dirty="0"/>
              <a:t>   &lt;/head&gt;</a:t>
            </a:r>
          </a:p>
          <a:p>
            <a:r>
              <a:rPr lang="en-GB" dirty="0"/>
              <a:t>	</a:t>
            </a:r>
          </a:p>
          <a:p>
            <a:r>
              <a:rPr lang="en-GB" dirty="0"/>
              <a:t>   &lt;body </a:t>
            </a:r>
            <a:r>
              <a:rPr lang="en-GB" dirty="0" err="1"/>
              <a:t>alink</a:t>
            </a:r>
            <a:r>
              <a:rPr lang="en-GB" dirty="0"/>
              <a:t> = "#54A250" link = "#040404" </a:t>
            </a:r>
            <a:r>
              <a:rPr lang="en-GB" dirty="0" err="1"/>
              <a:t>vlink</a:t>
            </a:r>
            <a:r>
              <a:rPr lang="en-GB" dirty="0"/>
              <a:t> = "#F40633"&gt;</a:t>
            </a:r>
          </a:p>
          <a:p>
            <a:r>
              <a:rPr lang="en-GB" dirty="0"/>
              <a:t>      &lt;p&gt;Click following link&lt;/p&gt;</a:t>
            </a:r>
          </a:p>
          <a:p>
            <a:r>
              <a:rPr lang="en-GB" dirty="0"/>
              <a:t>      &lt;a </a:t>
            </a:r>
            <a:r>
              <a:rPr lang="en-GB" dirty="0" err="1"/>
              <a:t>href</a:t>
            </a:r>
            <a:r>
              <a:rPr lang="en-GB" dirty="0"/>
              <a:t> = "/html/index.htm" target = "_blank" &gt;HTML Tutorial&lt;/a&gt;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66</a:t>
            </a:fld>
            <a:endParaRPr lang="en-GB"/>
          </a:p>
        </p:txBody>
      </p:sp>
    </p:spTree>
    <p:extLst>
      <p:ext uri="{BB962C8B-B14F-4D97-AF65-F5344CB8AC3E}">
        <p14:creationId xmlns:p14="http://schemas.microsoft.com/office/powerpoint/2010/main" val="818400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&lt;title&gt;Hyperlink Example&lt;/title&gt;</a:t>
            </a:r>
          </a:p>
          <a:p>
            <a:r>
              <a:rPr lang="en-IN" dirty="0"/>
              <a:t>   &lt;/head&gt;</a:t>
            </a:r>
          </a:p>
          <a:p>
            <a:r>
              <a:rPr lang="en-IN" dirty="0"/>
              <a:t>	</a:t>
            </a:r>
          </a:p>
          <a:p>
            <a:r>
              <a:rPr lang="en-IN" dirty="0"/>
              <a:t>   &lt;body&gt;</a:t>
            </a:r>
          </a:p>
          <a:p>
            <a:r>
              <a:rPr lang="en-IN" dirty="0"/>
              <a:t>      &lt;a </a:t>
            </a:r>
            <a:r>
              <a:rPr lang="en-IN" dirty="0" err="1"/>
              <a:t>href</a:t>
            </a:r>
            <a:r>
              <a:rPr lang="en-IN" dirty="0"/>
              <a:t> = "https://www.dealskount.com/page.pdf"&gt;Download PDF File&lt;/a&gt;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67</a:t>
            </a:fld>
            <a:endParaRPr lang="en-GB"/>
          </a:p>
        </p:txBody>
      </p:sp>
    </p:spTree>
    <p:extLst>
      <p:ext uri="{BB962C8B-B14F-4D97-AF65-F5344CB8AC3E}">
        <p14:creationId xmlns:p14="http://schemas.microsoft.com/office/powerpoint/2010/main" val="262742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&lt;title&gt;Image Hyperlink Example&lt;/title&gt;</a:t>
            </a:r>
          </a:p>
          <a:p>
            <a:r>
              <a:rPr lang="en-GB" dirty="0"/>
              <a:t>   &lt;/head&gt;</a:t>
            </a:r>
          </a:p>
          <a:p>
            <a:r>
              <a:rPr lang="en-GB" dirty="0"/>
              <a:t>	</a:t>
            </a:r>
          </a:p>
          <a:p>
            <a:r>
              <a:rPr lang="en-GB" dirty="0"/>
              <a:t>   &lt;body&gt;</a:t>
            </a:r>
          </a:p>
          <a:p>
            <a:r>
              <a:rPr lang="en-GB" dirty="0"/>
              <a:t>      &lt;p&gt;Click following link&lt;/p&gt;</a:t>
            </a:r>
          </a:p>
          <a:p>
            <a:r>
              <a:rPr lang="en-GB" dirty="0"/>
              <a:t>      &lt;a </a:t>
            </a:r>
            <a:r>
              <a:rPr lang="en-GB" dirty="0" err="1"/>
              <a:t>href</a:t>
            </a:r>
            <a:r>
              <a:rPr lang="en-GB" dirty="0"/>
              <a:t> = "https://www.jars24.com" target = "_self"&gt; </a:t>
            </a:r>
          </a:p>
          <a:p>
            <a:r>
              <a:rPr lang="en-GB" dirty="0"/>
              <a:t>         &lt;</a:t>
            </a:r>
            <a:r>
              <a:rPr lang="en-GB" dirty="0" err="1"/>
              <a:t>img</a:t>
            </a:r>
            <a:r>
              <a:rPr lang="en-GB" dirty="0"/>
              <a:t> </a:t>
            </a:r>
            <a:r>
              <a:rPr lang="en-GB" dirty="0" err="1"/>
              <a:t>src</a:t>
            </a:r>
            <a:r>
              <a:rPr lang="en-GB" dirty="0"/>
              <a:t> = "/images/logo.png" alt = “Logo" border = "0"/&gt; </a:t>
            </a:r>
          </a:p>
          <a:p>
            <a:r>
              <a:rPr lang="en-GB" dirty="0"/>
              <a:t>      &lt;/a&gt;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68</a:t>
            </a:fld>
            <a:endParaRPr lang="en-GB"/>
          </a:p>
        </p:txBody>
      </p:sp>
    </p:spTree>
    <p:extLst>
      <p:ext uri="{BB962C8B-B14F-4D97-AF65-F5344CB8AC3E}">
        <p14:creationId xmlns:p14="http://schemas.microsoft.com/office/powerpoint/2010/main" val="3070035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Frames&lt;/title&gt;</a:t>
            </a:r>
          </a:p>
          <a:p>
            <a:r>
              <a:rPr lang="en-GB" dirty="0"/>
              <a:t>   &lt;/head&gt;</a:t>
            </a:r>
          </a:p>
          <a:p>
            <a:r>
              <a:rPr lang="en-GB" dirty="0"/>
              <a:t>	</a:t>
            </a:r>
          </a:p>
          <a:p>
            <a:r>
              <a:rPr lang="en-GB" dirty="0"/>
              <a:t>   &lt;frameset rows = "10%,80%,10%"&gt;</a:t>
            </a:r>
          </a:p>
          <a:p>
            <a:r>
              <a:rPr lang="en-GB" dirty="0"/>
              <a:t>      &lt;frame name = "top" </a:t>
            </a:r>
            <a:r>
              <a:rPr lang="en-GB" dirty="0" err="1"/>
              <a:t>src</a:t>
            </a:r>
            <a:r>
              <a:rPr lang="en-GB" dirty="0"/>
              <a:t> = "/html/top_frame.htm" /&gt;</a:t>
            </a:r>
          </a:p>
          <a:p>
            <a:r>
              <a:rPr lang="en-GB" dirty="0"/>
              <a:t>      &lt;frame name = "main" </a:t>
            </a:r>
            <a:r>
              <a:rPr lang="en-GB" dirty="0" err="1"/>
              <a:t>src</a:t>
            </a:r>
            <a:r>
              <a:rPr lang="en-GB" dirty="0"/>
              <a:t> = "/html/main_frame.htm" /&gt;</a:t>
            </a:r>
          </a:p>
          <a:p>
            <a:r>
              <a:rPr lang="en-GB" dirty="0"/>
              <a:t>      &lt;frame name = "bottom" </a:t>
            </a:r>
            <a:r>
              <a:rPr lang="en-GB" dirty="0" err="1"/>
              <a:t>src</a:t>
            </a:r>
            <a:r>
              <a:rPr lang="en-GB" dirty="0"/>
              <a:t> = "/html/bottom_frame.htm" /&gt;</a:t>
            </a:r>
          </a:p>
          <a:p>
            <a:r>
              <a:rPr lang="en-GB" dirty="0"/>
              <a:t>   </a:t>
            </a:r>
          </a:p>
          <a:p>
            <a:r>
              <a:rPr lang="en-GB" dirty="0"/>
              <a:t>      &lt;</a:t>
            </a:r>
            <a:r>
              <a:rPr lang="en-GB" dirty="0" err="1"/>
              <a:t>noframes</a:t>
            </a:r>
            <a:r>
              <a:rPr lang="en-GB" dirty="0"/>
              <a:t>&gt;</a:t>
            </a:r>
          </a:p>
          <a:p>
            <a:r>
              <a:rPr lang="en-GB" dirty="0"/>
              <a:t>         &lt;body&gt;Your browser does not support frames.&lt;/body&gt;</a:t>
            </a:r>
          </a:p>
          <a:p>
            <a:r>
              <a:rPr lang="en-GB" dirty="0"/>
              <a:t>      &lt;/</a:t>
            </a:r>
            <a:r>
              <a:rPr lang="en-GB" dirty="0" err="1"/>
              <a:t>noframes</a:t>
            </a:r>
            <a:r>
              <a:rPr lang="en-GB" dirty="0"/>
              <a:t>&gt;</a:t>
            </a:r>
          </a:p>
          <a:p>
            <a:r>
              <a:rPr lang="en-GB" dirty="0"/>
              <a:t>      </a:t>
            </a:r>
          </a:p>
          <a:p>
            <a:r>
              <a:rPr lang="en-GB" dirty="0"/>
              <a:t>   &lt;/frameset&gt;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73</a:t>
            </a:fld>
            <a:endParaRPr lang="en-GB"/>
          </a:p>
        </p:txBody>
      </p:sp>
    </p:spTree>
    <p:extLst>
      <p:ext uri="{BB962C8B-B14F-4D97-AF65-F5344CB8AC3E}">
        <p14:creationId xmlns:p14="http://schemas.microsoft.com/office/powerpoint/2010/main" val="5885346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   </a:t>
            </a:r>
          </a:p>
          <a:p>
            <a:r>
              <a:rPr lang="en-GB" dirty="0"/>
              <a:t>   &lt;head&gt;</a:t>
            </a:r>
          </a:p>
          <a:p>
            <a:r>
              <a:rPr lang="en-GB" dirty="0"/>
              <a:t>      &lt;title&gt;HTML div Tag&lt;/title&gt;</a:t>
            </a:r>
          </a:p>
          <a:p>
            <a:r>
              <a:rPr lang="en-GB" dirty="0"/>
              <a:t>   &lt;/head&gt;</a:t>
            </a:r>
          </a:p>
          <a:p>
            <a:r>
              <a:rPr lang="en-GB" dirty="0"/>
              <a:t>	</a:t>
            </a:r>
          </a:p>
          <a:p>
            <a:r>
              <a:rPr lang="en-GB" dirty="0"/>
              <a:t>   &lt;body&gt;</a:t>
            </a:r>
          </a:p>
          <a:p>
            <a:r>
              <a:rPr lang="en-GB" dirty="0"/>
              <a:t>      &lt;!-- First group of tags --&gt;</a:t>
            </a:r>
          </a:p>
          <a:p>
            <a:r>
              <a:rPr lang="en-GB" dirty="0"/>
              <a:t>      &lt;div style = "</a:t>
            </a:r>
            <a:r>
              <a:rPr lang="en-GB" dirty="0" err="1"/>
              <a:t>color:red</a:t>
            </a:r>
            <a:r>
              <a:rPr lang="en-GB" dirty="0"/>
              <a:t>"&gt;</a:t>
            </a:r>
          </a:p>
          <a:p>
            <a:r>
              <a:rPr lang="en-GB" dirty="0"/>
              <a:t>         &lt;h4&gt;This is first group&lt;/h4&gt;</a:t>
            </a:r>
          </a:p>
          <a:p>
            <a:r>
              <a:rPr lang="en-GB" dirty="0"/>
              <a:t>         &lt;p&gt;Following is a list of vegetables&lt;/p&gt;</a:t>
            </a:r>
          </a:p>
          <a:p>
            <a:r>
              <a:rPr lang="en-GB" dirty="0"/>
              <a:t>         </a:t>
            </a:r>
          </a:p>
          <a:p>
            <a:r>
              <a:rPr lang="en-GB" dirty="0"/>
              <a:t>         &lt;ul&gt;</a:t>
            </a:r>
          </a:p>
          <a:p>
            <a:r>
              <a:rPr lang="en-GB" dirty="0"/>
              <a:t>            &lt;li&gt;Beetroot&lt;/li&gt;</a:t>
            </a:r>
          </a:p>
          <a:p>
            <a:r>
              <a:rPr lang="en-GB" dirty="0"/>
              <a:t>            &lt;li&gt;Ginger&lt;/li&gt;</a:t>
            </a:r>
          </a:p>
          <a:p>
            <a:r>
              <a:rPr lang="en-GB" dirty="0"/>
              <a:t>            &lt;li&gt;Potato&lt;/li&gt;</a:t>
            </a:r>
          </a:p>
          <a:p>
            <a:r>
              <a:rPr lang="en-GB" dirty="0"/>
              <a:t>            &lt;li&gt;Radish&lt;/li&gt;</a:t>
            </a:r>
          </a:p>
          <a:p>
            <a:r>
              <a:rPr lang="en-GB" dirty="0"/>
              <a:t>         &lt;/ul&gt;</a:t>
            </a:r>
          </a:p>
          <a:p>
            <a:r>
              <a:rPr lang="en-GB" dirty="0"/>
              <a:t>      &lt;/div&gt;</a:t>
            </a:r>
          </a:p>
          <a:p>
            <a:endParaRPr lang="en-GB" dirty="0"/>
          </a:p>
          <a:p>
            <a:r>
              <a:rPr lang="en-GB" dirty="0"/>
              <a:t>      &lt;!-- Second group of tags --&gt;</a:t>
            </a:r>
          </a:p>
          <a:p>
            <a:r>
              <a:rPr lang="en-GB" dirty="0"/>
              <a:t>      &lt;div style = "</a:t>
            </a:r>
            <a:r>
              <a:rPr lang="en-GB" dirty="0" err="1"/>
              <a:t>color:green</a:t>
            </a:r>
            <a:r>
              <a:rPr lang="en-GB" dirty="0"/>
              <a:t>"&gt;</a:t>
            </a:r>
          </a:p>
          <a:p>
            <a:r>
              <a:rPr lang="en-GB" dirty="0"/>
              <a:t>         &lt;h4&gt;This is second group&lt;/h4&gt;</a:t>
            </a:r>
          </a:p>
          <a:p>
            <a:r>
              <a:rPr lang="en-GB" dirty="0"/>
              <a:t>         &lt;p&gt;Following is a list of fruits&lt;/p&gt;</a:t>
            </a:r>
          </a:p>
          <a:p>
            <a:r>
              <a:rPr lang="en-GB" dirty="0"/>
              <a:t>         </a:t>
            </a:r>
          </a:p>
          <a:p>
            <a:r>
              <a:rPr lang="en-GB" dirty="0"/>
              <a:t>         &lt;ul&gt;</a:t>
            </a:r>
          </a:p>
          <a:p>
            <a:r>
              <a:rPr lang="en-GB" dirty="0"/>
              <a:t>            &lt;li&gt;Apple&lt;/li&gt;</a:t>
            </a:r>
          </a:p>
          <a:p>
            <a:r>
              <a:rPr lang="en-GB" dirty="0"/>
              <a:t>            &lt;li&gt;Banana&lt;/li&gt;</a:t>
            </a:r>
          </a:p>
          <a:p>
            <a:r>
              <a:rPr lang="en-GB" dirty="0"/>
              <a:t>            &lt;li&gt;Mango&lt;/li&gt;</a:t>
            </a:r>
          </a:p>
          <a:p>
            <a:r>
              <a:rPr lang="en-GB" dirty="0"/>
              <a:t>            &lt;li&gt;Strawberry&lt;/li&gt;</a:t>
            </a:r>
          </a:p>
          <a:p>
            <a:r>
              <a:rPr lang="en-GB" dirty="0"/>
              <a:t>         &lt;/ul&gt;</a:t>
            </a:r>
          </a:p>
          <a:p>
            <a:r>
              <a:rPr lang="en-GB" dirty="0"/>
              <a:t>      &lt;/div&gt;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75</a:t>
            </a:fld>
            <a:endParaRPr lang="en-GB"/>
          </a:p>
        </p:txBody>
      </p:sp>
    </p:spTree>
    <p:extLst>
      <p:ext uri="{BB962C8B-B14F-4D97-AF65-F5344CB8AC3E}">
        <p14:creationId xmlns:p14="http://schemas.microsoft.com/office/powerpoint/2010/main" val="40604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Background Colors&lt;/title&gt;</a:t>
            </a:r>
          </a:p>
          <a:p>
            <a:r>
              <a:rPr lang="en-GB" dirty="0"/>
              <a:t>   &lt;/head&gt;</a:t>
            </a:r>
          </a:p>
          <a:p>
            <a:r>
              <a:rPr lang="en-GB" dirty="0"/>
              <a:t>	</a:t>
            </a:r>
          </a:p>
          <a:p>
            <a:r>
              <a:rPr lang="en-GB" dirty="0"/>
              <a:t>   &lt;body&gt;</a:t>
            </a:r>
          </a:p>
          <a:p>
            <a:r>
              <a:rPr lang="en-GB" dirty="0"/>
              <a:t>      &lt;!-- Format 1 - Use </a:t>
            </a:r>
            <a:r>
              <a:rPr lang="en-GB" dirty="0" err="1"/>
              <a:t>color</a:t>
            </a:r>
            <a:r>
              <a:rPr lang="en-GB" dirty="0"/>
              <a:t> name --&gt;</a:t>
            </a:r>
          </a:p>
          <a:p>
            <a:r>
              <a:rPr lang="en-GB" dirty="0"/>
              <a:t>      &lt;table </a:t>
            </a:r>
            <a:r>
              <a:rPr lang="en-GB" dirty="0" err="1"/>
              <a:t>bgcolor</a:t>
            </a:r>
            <a:r>
              <a:rPr lang="en-GB" dirty="0"/>
              <a:t> = "yellow" width = "100%"&gt;</a:t>
            </a:r>
          </a:p>
          <a:p>
            <a:r>
              <a:rPr lang="en-GB" dirty="0"/>
              <a:t>         &lt;tr&gt;</a:t>
            </a:r>
          </a:p>
          <a:p>
            <a:r>
              <a:rPr lang="en-GB" dirty="0"/>
              <a:t>            &lt;td&gt;</a:t>
            </a:r>
          </a:p>
          <a:p>
            <a:r>
              <a:rPr lang="en-GB" dirty="0"/>
              <a:t>               This background is yellow</a:t>
            </a:r>
          </a:p>
          <a:p>
            <a:r>
              <a:rPr lang="en-GB" dirty="0"/>
              <a:t>            &lt;/td&gt;</a:t>
            </a:r>
          </a:p>
          <a:p>
            <a:r>
              <a:rPr lang="en-GB" dirty="0"/>
              <a:t>         &lt;/tr&gt;</a:t>
            </a:r>
          </a:p>
          <a:p>
            <a:r>
              <a:rPr lang="en-GB" dirty="0"/>
              <a:t>      &lt;/table&gt;</a:t>
            </a:r>
          </a:p>
          <a:p>
            <a:r>
              <a:rPr lang="en-GB" dirty="0"/>
              <a:t> </a:t>
            </a:r>
          </a:p>
          <a:p>
            <a:r>
              <a:rPr lang="en-GB" dirty="0"/>
              <a:t>      &lt;!-- Format 2 - Use hex value --&gt;</a:t>
            </a:r>
          </a:p>
          <a:p>
            <a:r>
              <a:rPr lang="en-GB" dirty="0"/>
              <a:t>      &lt;table </a:t>
            </a:r>
            <a:r>
              <a:rPr lang="en-GB" dirty="0" err="1"/>
              <a:t>bgcolor</a:t>
            </a:r>
            <a:r>
              <a:rPr lang="en-GB" dirty="0"/>
              <a:t> = "#6666FF" width = "100%"&gt;</a:t>
            </a:r>
          </a:p>
          <a:p>
            <a:r>
              <a:rPr lang="en-GB" dirty="0"/>
              <a:t>         &lt;tr&gt;</a:t>
            </a:r>
          </a:p>
          <a:p>
            <a:r>
              <a:rPr lang="en-GB" dirty="0"/>
              <a:t>            &lt;td&gt;</a:t>
            </a:r>
          </a:p>
          <a:p>
            <a:r>
              <a:rPr lang="en-GB" dirty="0"/>
              <a:t>               This background is sky blue</a:t>
            </a:r>
          </a:p>
          <a:p>
            <a:r>
              <a:rPr lang="en-GB" dirty="0"/>
              <a:t>            &lt;/td&gt;</a:t>
            </a:r>
          </a:p>
          <a:p>
            <a:r>
              <a:rPr lang="en-GB" dirty="0"/>
              <a:t>         &lt;/tr&gt;</a:t>
            </a:r>
          </a:p>
          <a:p>
            <a:r>
              <a:rPr lang="en-GB" dirty="0"/>
              <a:t>      &lt;/table&gt;</a:t>
            </a:r>
          </a:p>
          <a:p>
            <a:r>
              <a:rPr lang="en-GB" dirty="0"/>
              <a:t> </a:t>
            </a:r>
          </a:p>
          <a:p>
            <a:r>
              <a:rPr lang="en-GB" dirty="0"/>
              <a:t>      &lt;!-- Format 3 - Use </a:t>
            </a:r>
            <a:r>
              <a:rPr lang="en-GB" dirty="0" err="1"/>
              <a:t>color</a:t>
            </a:r>
            <a:r>
              <a:rPr lang="en-GB" dirty="0"/>
              <a:t> value in RGB terms --&gt;</a:t>
            </a:r>
          </a:p>
          <a:p>
            <a:r>
              <a:rPr lang="en-GB" dirty="0"/>
              <a:t>      &lt;table </a:t>
            </a:r>
            <a:r>
              <a:rPr lang="en-GB" dirty="0" err="1"/>
              <a:t>bgcolor</a:t>
            </a:r>
            <a:r>
              <a:rPr lang="en-GB" dirty="0"/>
              <a:t> = "</a:t>
            </a:r>
            <a:r>
              <a:rPr lang="en-GB" dirty="0" err="1"/>
              <a:t>rgb</a:t>
            </a:r>
            <a:r>
              <a:rPr lang="en-GB" dirty="0"/>
              <a:t>(255,0,255)" width = "100%"&gt;</a:t>
            </a:r>
          </a:p>
          <a:p>
            <a:r>
              <a:rPr lang="en-GB" dirty="0"/>
              <a:t>         &lt;tr&gt;</a:t>
            </a:r>
          </a:p>
          <a:p>
            <a:r>
              <a:rPr lang="en-GB" dirty="0"/>
              <a:t>            &lt;td&gt;</a:t>
            </a:r>
          </a:p>
          <a:p>
            <a:r>
              <a:rPr lang="en-GB" dirty="0"/>
              <a:t>               This background is green</a:t>
            </a:r>
          </a:p>
          <a:p>
            <a:r>
              <a:rPr lang="en-GB" dirty="0"/>
              <a:t>            &lt;/td&gt;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77</a:t>
            </a:fld>
            <a:endParaRPr lang="en-GB"/>
          </a:p>
        </p:txBody>
      </p:sp>
    </p:spTree>
    <p:extLst>
      <p:ext uri="{BB962C8B-B14F-4D97-AF65-F5344CB8AC3E}">
        <p14:creationId xmlns:p14="http://schemas.microsoft.com/office/powerpoint/2010/main" val="2981705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&lt;title&gt;HTML Background Images&lt;/title&gt;</a:t>
            </a:r>
          </a:p>
          <a:p>
            <a:r>
              <a:rPr lang="en-IN" dirty="0"/>
              <a:t>   &lt;/head&gt;</a:t>
            </a:r>
          </a:p>
          <a:p>
            <a:r>
              <a:rPr lang="en-IN" dirty="0"/>
              <a:t>	</a:t>
            </a:r>
          </a:p>
          <a:p>
            <a:r>
              <a:rPr lang="en-IN" dirty="0"/>
              <a:t>   &lt;body&gt;</a:t>
            </a:r>
          </a:p>
          <a:p>
            <a:r>
              <a:rPr lang="en-IN" dirty="0"/>
              <a:t>      &lt;!-- Set table background --&gt;</a:t>
            </a:r>
          </a:p>
          <a:p>
            <a:r>
              <a:rPr lang="en-IN" dirty="0"/>
              <a:t>      &lt;table background = "/images/html.gif" width = "100%" height = "100"&gt;</a:t>
            </a:r>
          </a:p>
          <a:p>
            <a:r>
              <a:rPr lang="en-IN" dirty="0"/>
              <a:t>         &lt;tr&gt;&lt;td&gt;</a:t>
            </a:r>
          </a:p>
          <a:p>
            <a:r>
              <a:rPr lang="en-IN" dirty="0"/>
              <a:t>            This background is filled up with HTML image.</a:t>
            </a:r>
          </a:p>
          <a:p>
            <a:r>
              <a:rPr lang="en-IN" dirty="0"/>
              <a:t>         &lt;/td&gt;&lt;/tr&gt;</a:t>
            </a:r>
          </a:p>
          <a:p>
            <a:r>
              <a:rPr lang="en-IN" dirty="0"/>
              <a:t>      &lt;/table&gt;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78</a:t>
            </a:fld>
            <a:endParaRPr lang="en-GB"/>
          </a:p>
        </p:txBody>
      </p:sp>
    </p:spTree>
    <p:extLst>
      <p:ext uri="{BB962C8B-B14F-4D97-AF65-F5344CB8AC3E}">
        <p14:creationId xmlns:p14="http://schemas.microsoft.com/office/powerpoint/2010/main" val="3343080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&lt;title&gt;Preserve Formatting Example&lt;/title&gt;</a:t>
            </a:r>
          </a:p>
          <a:p>
            <a:r>
              <a:rPr lang="en-GB" dirty="0"/>
              <a:t>   &lt;/head&gt;</a:t>
            </a:r>
          </a:p>
          <a:p>
            <a:r>
              <a:rPr lang="en-GB" dirty="0"/>
              <a:t>	</a:t>
            </a:r>
          </a:p>
          <a:p>
            <a:r>
              <a:rPr lang="en-GB" dirty="0"/>
              <a:t>   &lt;body&gt;</a:t>
            </a:r>
          </a:p>
          <a:p>
            <a:r>
              <a:rPr lang="en-GB" dirty="0"/>
              <a:t>      &lt;pre&gt;</a:t>
            </a:r>
          </a:p>
          <a:p>
            <a:r>
              <a:rPr lang="en-GB" dirty="0"/>
              <a:t>         function </a:t>
            </a:r>
            <a:r>
              <a:rPr lang="en-GB" dirty="0" err="1"/>
              <a:t>testFunction</a:t>
            </a:r>
            <a:r>
              <a:rPr lang="en-GB" dirty="0"/>
              <a:t>( </a:t>
            </a:r>
            <a:r>
              <a:rPr lang="en-GB" dirty="0" err="1"/>
              <a:t>strText</a:t>
            </a:r>
            <a:r>
              <a:rPr lang="en-GB" dirty="0"/>
              <a:t> ){</a:t>
            </a:r>
          </a:p>
          <a:p>
            <a:r>
              <a:rPr lang="en-GB" dirty="0"/>
              <a:t>            alert (</a:t>
            </a:r>
            <a:r>
              <a:rPr lang="en-GB" dirty="0" err="1"/>
              <a:t>strText</a:t>
            </a:r>
            <a:r>
              <a:rPr lang="en-GB" dirty="0"/>
              <a:t>)</a:t>
            </a:r>
          </a:p>
          <a:p>
            <a:r>
              <a:rPr lang="en-GB" dirty="0"/>
              <a:t>         }</a:t>
            </a:r>
          </a:p>
          <a:p>
            <a:r>
              <a:rPr lang="en-GB" dirty="0"/>
              <a:t>      &lt;/pre&gt;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14</a:t>
            </a:fld>
            <a:endParaRPr lang="en-GB"/>
          </a:p>
        </p:txBody>
      </p:sp>
    </p:spTree>
    <p:extLst>
      <p:ext uri="{BB962C8B-B14F-4D97-AF65-F5344CB8AC3E}">
        <p14:creationId xmlns:p14="http://schemas.microsoft.com/office/powerpoint/2010/main" val="19017856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&lt;title&gt;HTML Colors by Hex&lt;/title&gt;</a:t>
            </a:r>
          </a:p>
          <a:p>
            <a:r>
              <a:rPr lang="en-IN" dirty="0"/>
              <a:t>   &lt;/head&gt;</a:t>
            </a:r>
          </a:p>
          <a:p>
            <a:r>
              <a:rPr lang="en-IN" dirty="0"/>
              <a:t>	</a:t>
            </a:r>
          </a:p>
          <a:p>
            <a:r>
              <a:rPr lang="en-IN" dirty="0"/>
              <a:t>   &lt;body text = "#0000FF" </a:t>
            </a:r>
            <a:r>
              <a:rPr lang="en-IN" dirty="0" err="1"/>
              <a:t>bgcolor</a:t>
            </a:r>
            <a:r>
              <a:rPr lang="en-IN" dirty="0"/>
              <a:t> = "#00FF00"&gt;</a:t>
            </a:r>
          </a:p>
          <a:p>
            <a:r>
              <a:rPr lang="en-IN" dirty="0"/>
              <a:t>      &lt;p&gt;Use different </a:t>
            </a:r>
            <a:r>
              <a:rPr lang="en-IN" dirty="0" err="1"/>
              <a:t>color</a:t>
            </a:r>
            <a:r>
              <a:rPr lang="en-IN" dirty="0"/>
              <a:t> </a:t>
            </a:r>
            <a:r>
              <a:rPr lang="en-IN" dirty="0" err="1"/>
              <a:t>hexa</a:t>
            </a:r>
            <a:r>
              <a:rPr lang="en-IN" dirty="0"/>
              <a:t> for </a:t>
            </a:r>
            <a:r>
              <a:rPr lang="en-IN" dirty="0" err="1"/>
              <a:t>for</a:t>
            </a:r>
            <a:r>
              <a:rPr lang="en-IN" dirty="0"/>
              <a:t> body and table and see the result.&lt;/p&gt;</a:t>
            </a:r>
          </a:p>
          <a:p>
            <a:r>
              <a:rPr lang="en-IN" dirty="0"/>
              <a:t>      </a:t>
            </a:r>
          </a:p>
          <a:p>
            <a:r>
              <a:rPr lang="en-IN" dirty="0"/>
              <a:t>      &lt;table </a:t>
            </a:r>
            <a:r>
              <a:rPr lang="en-IN" dirty="0" err="1"/>
              <a:t>bgcolor</a:t>
            </a:r>
            <a:r>
              <a:rPr lang="en-IN" dirty="0"/>
              <a:t> = "#000000"&gt;</a:t>
            </a:r>
          </a:p>
          <a:p>
            <a:r>
              <a:rPr lang="en-IN" dirty="0"/>
              <a:t>         &lt;tr&gt;</a:t>
            </a:r>
          </a:p>
          <a:p>
            <a:r>
              <a:rPr lang="en-IN" dirty="0"/>
              <a:t>            &lt;td&gt;</a:t>
            </a:r>
          </a:p>
          <a:p>
            <a:r>
              <a:rPr lang="en-IN" dirty="0"/>
              <a:t>               &lt;font </a:t>
            </a:r>
            <a:r>
              <a:rPr lang="en-IN" dirty="0" err="1"/>
              <a:t>color</a:t>
            </a:r>
            <a:r>
              <a:rPr lang="en-IN" dirty="0"/>
              <a:t> = "#FFFFFF"&gt;This text will appear white on black background.&lt;/font&gt;</a:t>
            </a:r>
          </a:p>
          <a:p>
            <a:r>
              <a:rPr lang="en-IN" dirty="0"/>
              <a:t>            &lt;/td&gt;</a:t>
            </a:r>
          </a:p>
          <a:p>
            <a:r>
              <a:rPr lang="en-IN" dirty="0"/>
              <a:t>         &lt;/tr&gt;</a:t>
            </a:r>
          </a:p>
          <a:p>
            <a:r>
              <a:rPr lang="en-IN" dirty="0"/>
              <a:t>      &lt;/table&gt;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83</a:t>
            </a:fld>
            <a:endParaRPr lang="en-GB"/>
          </a:p>
        </p:txBody>
      </p:sp>
    </p:spTree>
    <p:extLst>
      <p:ext uri="{BB962C8B-B14F-4D97-AF65-F5344CB8AC3E}">
        <p14:creationId xmlns:p14="http://schemas.microsoft.com/office/powerpoint/2010/main" val="19473665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&lt;title&gt;Relative Font Size&lt;/title&gt;</a:t>
            </a:r>
          </a:p>
          <a:p>
            <a:r>
              <a:rPr lang="en-GB" dirty="0"/>
              <a:t>   &lt;/head&gt;</a:t>
            </a:r>
          </a:p>
          <a:p>
            <a:endParaRPr lang="en-GB" dirty="0"/>
          </a:p>
          <a:p>
            <a:r>
              <a:rPr lang="en-GB" dirty="0"/>
              <a:t>   &lt;body&gt;</a:t>
            </a:r>
          </a:p>
          <a:p>
            <a:r>
              <a:rPr lang="en-GB" dirty="0"/>
              <a:t>      &lt;font size = "-1"&gt;Font size = "-1"&lt;/font&gt;&lt;</a:t>
            </a:r>
            <a:r>
              <a:rPr lang="en-GB" dirty="0" err="1"/>
              <a:t>br</a:t>
            </a:r>
            <a:r>
              <a:rPr lang="en-GB" dirty="0"/>
              <a:t> /&gt;</a:t>
            </a:r>
          </a:p>
          <a:p>
            <a:r>
              <a:rPr lang="en-GB" dirty="0"/>
              <a:t>      &lt;font size = "+1"&gt;Font size = "+1"&lt;/font&gt;&lt;</a:t>
            </a:r>
            <a:r>
              <a:rPr lang="en-GB" dirty="0" err="1"/>
              <a:t>br</a:t>
            </a:r>
            <a:r>
              <a:rPr lang="en-GB" dirty="0"/>
              <a:t> /&gt;</a:t>
            </a:r>
          </a:p>
          <a:p>
            <a:r>
              <a:rPr lang="en-GB" dirty="0"/>
              <a:t>      &lt;font size = "+2"&gt;Font size = "+2"&lt;/font&gt;&lt;</a:t>
            </a:r>
            <a:r>
              <a:rPr lang="en-GB" dirty="0" err="1"/>
              <a:t>br</a:t>
            </a:r>
            <a:r>
              <a:rPr lang="en-GB" dirty="0"/>
              <a:t> /&gt;</a:t>
            </a:r>
          </a:p>
          <a:p>
            <a:r>
              <a:rPr lang="en-GB" dirty="0"/>
              <a:t>      &lt;font size = "+3"&gt;Font size = "+3"&lt;/font&gt;&lt;</a:t>
            </a:r>
            <a:r>
              <a:rPr lang="en-GB" dirty="0" err="1"/>
              <a:t>br</a:t>
            </a:r>
            <a:r>
              <a:rPr lang="en-GB" dirty="0"/>
              <a:t> /&gt;</a:t>
            </a:r>
          </a:p>
          <a:p>
            <a:r>
              <a:rPr lang="en-GB" dirty="0"/>
              <a:t>      &lt;font size = "+4"&gt;Font size = "+4"&lt;/font&gt;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89</a:t>
            </a:fld>
            <a:endParaRPr lang="en-GB"/>
          </a:p>
        </p:txBody>
      </p:sp>
    </p:spTree>
    <p:extLst>
      <p:ext uri="{BB962C8B-B14F-4D97-AF65-F5344CB8AC3E}">
        <p14:creationId xmlns:p14="http://schemas.microsoft.com/office/powerpoint/2010/main" val="24026640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&lt;title&gt;Font Face&lt;/title&gt;</a:t>
            </a:r>
          </a:p>
          <a:p>
            <a:r>
              <a:rPr lang="en-GB" dirty="0"/>
              <a:t>   &lt;/head&gt;</a:t>
            </a:r>
          </a:p>
          <a:p>
            <a:endParaRPr lang="en-GB" dirty="0"/>
          </a:p>
          <a:p>
            <a:r>
              <a:rPr lang="en-GB" dirty="0"/>
              <a:t>   &lt;body&gt;</a:t>
            </a:r>
          </a:p>
          <a:p>
            <a:r>
              <a:rPr lang="en-GB" dirty="0"/>
              <a:t>      &lt;font face = "Times New Roman" size = "5"&gt;Times New Roman&lt;/font&gt;&lt;</a:t>
            </a:r>
            <a:r>
              <a:rPr lang="en-GB" dirty="0" err="1"/>
              <a:t>br</a:t>
            </a:r>
            <a:r>
              <a:rPr lang="en-GB" dirty="0"/>
              <a:t> /&gt;</a:t>
            </a:r>
          </a:p>
          <a:p>
            <a:r>
              <a:rPr lang="en-GB" dirty="0"/>
              <a:t>      &lt;font face = "Verdana" size = "5"&gt;Verdana&lt;/font&gt;&lt;</a:t>
            </a:r>
            <a:r>
              <a:rPr lang="en-GB" dirty="0" err="1"/>
              <a:t>br</a:t>
            </a:r>
            <a:r>
              <a:rPr lang="en-GB" dirty="0"/>
              <a:t> /&gt;</a:t>
            </a:r>
          </a:p>
          <a:p>
            <a:r>
              <a:rPr lang="en-GB" dirty="0"/>
              <a:t>      &lt;font face = "Comic sans MS" size =" 5"&gt;Comic Sans MS&lt;/font&gt;&lt;</a:t>
            </a:r>
            <a:r>
              <a:rPr lang="en-GB" dirty="0" err="1"/>
              <a:t>br</a:t>
            </a:r>
            <a:r>
              <a:rPr lang="en-GB" dirty="0"/>
              <a:t> /&gt;</a:t>
            </a:r>
          </a:p>
          <a:p>
            <a:r>
              <a:rPr lang="en-GB" dirty="0"/>
              <a:t>      &lt;font face = "</a:t>
            </a:r>
            <a:r>
              <a:rPr lang="en-GB" dirty="0" err="1"/>
              <a:t>WildWest</a:t>
            </a:r>
            <a:r>
              <a:rPr lang="en-GB" dirty="0"/>
              <a:t>" size = "5"&gt;</a:t>
            </a:r>
            <a:r>
              <a:rPr lang="en-GB" dirty="0" err="1"/>
              <a:t>WildWest</a:t>
            </a:r>
            <a:r>
              <a:rPr lang="en-GB" dirty="0"/>
              <a:t>&lt;/font&gt;&lt;</a:t>
            </a:r>
            <a:r>
              <a:rPr lang="en-GB" dirty="0" err="1"/>
              <a:t>br</a:t>
            </a:r>
            <a:r>
              <a:rPr lang="en-GB" dirty="0"/>
              <a:t> /&gt;</a:t>
            </a:r>
          </a:p>
          <a:p>
            <a:r>
              <a:rPr lang="en-GB" dirty="0"/>
              <a:t>      &lt;font face = "Bedrock" size = "5"&gt;Bedrock&lt;/font&gt;&lt;</a:t>
            </a:r>
            <a:r>
              <a:rPr lang="en-GB" dirty="0" err="1"/>
              <a:t>br</a:t>
            </a:r>
            <a:r>
              <a:rPr lang="en-GB" dirty="0"/>
              <a:t> /&gt;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90</a:t>
            </a:fld>
            <a:endParaRPr lang="en-GB"/>
          </a:p>
        </p:txBody>
      </p:sp>
    </p:spTree>
    <p:extLst>
      <p:ext uri="{BB962C8B-B14F-4D97-AF65-F5344CB8AC3E}">
        <p14:creationId xmlns:p14="http://schemas.microsoft.com/office/powerpoint/2010/main" val="2510049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r>
              <a:rPr lang="en-IN" dirty="0"/>
              <a:t>&lt;!DOCTYPE html&gt;</a:t>
            </a:r>
          </a:p>
          <a:p>
            <a:r>
              <a:rPr lang="en-IN" dirty="0"/>
              <a:t>&lt;html&gt;</a:t>
            </a:r>
          </a:p>
          <a:p>
            <a:endParaRPr lang="en-IN" dirty="0"/>
          </a:p>
          <a:p>
            <a:r>
              <a:rPr lang="en-IN" dirty="0"/>
              <a:t>   &lt;head&gt;</a:t>
            </a:r>
          </a:p>
          <a:p>
            <a:r>
              <a:rPr lang="en-IN" dirty="0"/>
              <a:t>      &lt;title&gt;Setting Font </a:t>
            </a:r>
            <a:r>
              <a:rPr lang="en-IN" dirty="0" err="1"/>
              <a:t>Color</a:t>
            </a:r>
            <a:r>
              <a:rPr lang="en-IN" dirty="0"/>
              <a:t>&lt;/title&gt;</a:t>
            </a:r>
          </a:p>
          <a:p>
            <a:r>
              <a:rPr lang="en-IN" dirty="0"/>
              <a:t>   &lt;/head&gt;</a:t>
            </a:r>
          </a:p>
          <a:p>
            <a:r>
              <a:rPr lang="en-IN" dirty="0"/>
              <a:t>	</a:t>
            </a:r>
          </a:p>
          <a:p>
            <a:r>
              <a:rPr lang="en-IN" dirty="0"/>
              <a:t>   &lt;body&gt;</a:t>
            </a:r>
          </a:p>
          <a:p>
            <a:r>
              <a:rPr lang="en-IN" dirty="0"/>
              <a:t>      &lt;font </a:t>
            </a:r>
            <a:r>
              <a:rPr lang="en-IN" dirty="0" err="1"/>
              <a:t>color</a:t>
            </a:r>
            <a:r>
              <a:rPr lang="en-IN" dirty="0"/>
              <a:t> = "#FF00FF"&gt;This text is in pink&lt;/font&gt;&lt;</a:t>
            </a:r>
            <a:r>
              <a:rPr lang="en-IN" dirty="0" err="1"/>
              <a:t>br</a:t>
            </a:r>
            <a:r>
              <a:rPr lang="en-IN" dirty="0"/>
              <a:t> /&gt;</a:t>
            </a:r>
          </a:p>
          <a:p>
            <a:r>
              <a:rPr lang="en-IN" dirty="0"/>
              <a:t>      &lt;font </a:t>
            </a:r>
            <a:r>
              <a:rPr lang="en-IN" dirty="0" err="1"/>
              <a:t>color</a:t>
            </a:r>
            <a:r>
              <a:rPr lang="en-IN" dirty="0"/>
              <a:t> = "red"&gt;This text is red&lt;/font&gt;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92</a:t>
            </a:fld>
            <a:endParaRPr lang="en-GB"/>
          </a:p>
        </p:txBody>
      </p:sp>
    </p:spTree>
    <p:extLst>
      <p:ext uri="{BB962C8B-B14F-4D97-AF65-F5344CB8AC3E}">
        <p14:creationId xmlns:p14="http://schemas.microsoft.com/office/powerpoint/2010/main" val="10395954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&lt;title&gt;Setting </a:t>
            </a:r>
            <a:r>
              <a:rPr lang="en-GB" dirty="0" err="1"/>
              <a:t>Basefont</a:t>
            </a:r>
            <a:r>
              <a:rPr lang="en-GB" dirty="0"/>
              <a:t> </a:t>
            </a:r>
            <a:r>
              <a:rPr lang="en-GB" dirty="0" err="1"/>
              <a:t>Color</a:t>
            </a:r>
            <a:r>
              <a:rPr lang="en-GB" dirty="0"/>
              <a:t>&lt;/title&gt;</a:t>
            </a:r>
          </a:p>
          <a:p>
            <a:r>
              <a:rPr lang="en-GB" dirty="0"/>
              <a:t>   &lt;/head&gt;</a:t>
            </a:r>
          </a:p>
          <a:p>
            <a:r>
              <a:rPr lang="en-GB" dirty="0"/>
              <a:t>	</a:t>
            </a:r>
          </a:p>
          <a:p>
            <a:r>
              <a:rPr lang="en-GB" dirty="0"/>
              <a:t>   &lt;body&gt;</a:t>
            </a:r>
          </a:p>
          <a:p>
            <a:r>
              <a:rPr lang="en-GB" dirty="0"/>
              <a:t>      &lt;</a:t>
            </a:r>
            <a:r>
              <a:rPr lang="en-GB" dirty="0" err="1"/>
              <a:t>basefont</a:t>
            </a:r>
            <a:r>
              <a:rPr lang="en-GB" dirty="0"/>
              <a:t> face = "</a:t>
            </a:r>
            <a:r>
              <a:rPr lang="en-GB" dirty="0" err="1"/>
              <a:t>arial</a:t>
            </a:r>
            <a:r>
              <a:rPr lang="en-GB" dirty="0"/>
              <a:t>, </a:t>
            </a:r>
            <a:r>
              <a:rPr lang="en-GB" dirty="0" err="1"/>
              <a:t>verdana</a:t>
            </a:r>
            <a:r>
              <a:rPr lang="en-GB" dirty="0"/>
              <a:t>, sans-serif" size = "2" </a:t>
            </a:r>
            <a:r>
              <a:rPr lang="en-GB" dirty="0" err="1"/>
              <a:t>color</a:t>
            </a:r>
            <a:r>
              <a:rPr lang="en-GB" dirty="0"/>
              <a:t> = "#ff0000"&gt;</a:t>
            </a:r>
          </a:p>
          <a:p>
            <a:r>
              <a:rPr lang="en-GB" dirty="0"/>
              <a:t>      &lt;p&gt;This is the page's default font.&lt;/p&gt;</a:t>
            </a:r>
          </a:p>
          <a:p>
            <a:r>
              <a:rPr lang="en-GB" dirty="0"/>
              <a:t>      &lt;h2&gt;Example of the &amp;</a:t>
            </a:r>
            <a:r>
              <a:rPr lang="en-GB" dirty="0" err="1"/>
              <a:t>lt;basefont&amp;gt</a:t>
            </a:r>
            <a:r>
              <a:rPr lang="en-GB" dirty="0"/>
              <a:t>; Element&lt;/h2&gt;</a:t>
            </a:r>
          </a:p>
          <a:p>
            <a:r>
              <a:rPr lang="en-GB" dirty="0"/>
              <a:t>      </a:t>
            </a:r>
          </a:p>
          <a:p>
            <a:r>
              <a:rPr lang="en-GB" dirty="0"/>
              <a:t>      &lt;p&gt;&lt;font size = "+2" </a:t>
            </a:r>
            <a:r>
              <a:rPr lang="en-GB" dirty="0" err="1"/>
              <a:t>color</a:t>
            </a:r>
            <a:r>
              <a:rPr lang="en-GB" dirty="0"/>
              <a:t> = "</a:t>
            </a:r>
            <a:r>
              <a:rPr lang="en-GB" dirty="0" err="1"/>
              <a:t>darkgray</a:t>
            </a:r>
            <a:r>
              <a:rPr lang="en-GB" dirty="0"/>
              <a:t>"&gt;</a:t>
            </a:r>
          </a:p>
          <a:p>
            <a:r>
              <a:rPr lang="en-GB" dirty="0"/>
              <a:t>            This is </a:t>
            </a:r>
            <a:r>
              <a:rPr lang="en-GB" dirty="0" err="1"/>
              <a:t>darkgray</a:t>
            </a:r>
            <a:r>
              <a:rPr lang="en-GB" dirty="0"/>
              <a:t> text with two sizes larger</a:t>
            </a:r>
          </a:p>
          <a:p>
            <a:r>
              <a:rPr lang="en-GB" dirty="0"/>
              <a:t>         &lt;/font&gt;</a:t>
            </a:r>
          </a:p>
          <a:p>
            <a:r>
              <a:rPr lang="en-GB" dirty="0"/>
              <a:t>      &lt;/p&gt;</a:t>
            </a:r>
          </a:p>
          <a:p>
            <a:endParaRPr lang="en-GB" dirty="0"/>
          </a:p>
          <a:p>
            <a:r>
              <a:rPr lang="en-GB" dirty="0"/>
              <a:t>      &lt;p&gt;&lt;font face = "courier" size = "-1" </a:t>
            </a:r>
            <a:r>
              <a:rPr lang="en-GB" dirty="0" err="1"/>
              <a:t>color</a:t>
            </a:r>
            <a:r>
              <a:rPr lang="en-GB" dirty="0"/>
              <a:t> = "#000000"&gt;</a:t>
            </a:r>
          </a:p>
          <a:p>
            <a:r>
              <a:rPr lang="en-GB" dirty="0"/>
              <a:t>            It is a courier font, a size smaller and black in </a:t>
            </a:r>
            <a:r>
              <a:rPr lang="en-GB" dirty="0" err="1"/>
              <a:t>color</a:t>
            </a:r>
            <a:r>
              <a:rPr lang="en-GB" dirty="0"/>
              <a:t>.</a:t>
            </a:r>
          </a:p>
          <a:p>
            <a:r>
              <a:rPr lang="en-GB" dirty="0"/>
              <a:t>         &lt;/font&gt;</a:t>
            </a:r>
          </a:p>
          <a:p>
            <a:r>
              <a:rPr lang="en-GB" dirty="0"/>
              <a:t>      &lt;/p&gt;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93</a:t>
            </a:fld>
            <a:endParaRPr lang="en-GB"/>
          </a:p>
        </p:txBody>
      </p:sp>
    </p:spTree>
    <p:extLst>
      <p:ext uri="{BB962C8B-B14F-4D97-AF65-F5344CB8AC3E}">
        <p14:creationId xmlns:p14="http://schemas.microsoft.com/office/powerpoint/2010/main" val="1988375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&lt;title&gt;File Upload Box&lt;/title&gt;</a:t>
            </a:r>
          </a:p>
          <a:p>
            <a:r>
              <a:rPr lang="en-IN" dirty="0"/>
              <a:t>   &lt;/head&gt;</a:t>
            </a:r>
          </a:p>
          <a:p>
            <a:endParaRPr lang="en-IN" dirty="0"/>
          </a:p>
          <a:p>
            <a:r>
              <a:rPr lang="en-IN" dirty="0"/>
              <a:t>   &lt;body&gt;</a:t>
            </a:r>
          </a:p>
          <a:p>
            <a:r>
              <a:rPr lang="en-IN" dirty="0"/>
              <a:t>      &lt;form&gt;</a:t>
            </a:r>
          </a:p>
          <a:p>
            <a:r>
              <a:rPr lang="en-IN" dirty="0"/>
              <a:t>         &lt;input type = "file" name = "</a:t>
            </a:r>
            <a:r>
              <a:rPr lang="en-IN" dirty="0" err="1"/>
              <a:t>fileupload</a:t>
            </a:r>
            <a:r>
              <a:rPr lang="en-IN" dirty="0"/>
              <a:t>" accept = "image/*" /&gt;</a:t>
            </a:r>
          </a:p>
          <a:p>
            <a:r>
              <a:rPr lang="en-IN" dirty="0"/>
              <a:t>      &lt;/form&gt;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98</a:t>
            </a:fld>
            <a:endParaRPr lang="en-GB"/>
          </a:p>
        </p:txBody>
      </p:sp>
    </p:spTree>
    <p:extLst>
      <p:ext uri="{BB962C8B-B14F-4D97-AF65-F5344CB8AC3E}">
        <p14:creationId xmlns:p14="http://schemas.microsoft.com/office/powerpoint/2010/main" val="37403193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&lt;title&gt;File Upload Box&lt;/title&gt;</a:t>
            </a:r>
          </a:p>
          <a:p>
            <a:r>
              <a:rPr lang="en-GB" dirty="0"/>
              <a:t>   &lt;/head&gt;</a:t>
            </a:r>
          </a:p>
          <a:p>
            <a:endParaRPr lang="en-GB" dirty="0"/>
          </a:p>
          <a:p>
            <a:r>
              <a:rPr lang="en-GB" dirty="0"/>
              <a:t>   &lt;body&gt;</a:t>
            </a:r>
          </a:p>
          <a:p>
            <a:r>
              <a:rPr lang="en-GB" dirty="0"/>
              <a:t>      &lt;form&gt;</a:t>
            </a:r>
          </a:p>
          <a:p>
            <a:r>
              <a:rPr lang="en-GB" dirty="0"/>
              <a:t>         &lt;p&gt;This is page 10&lt;/p&gt;</a:t>
            </a:r>
          </a:p>
          <a:p>
            <a:r>
              <a:rPr lang="en-GB" dirty="0"/>
              <a:t>         &lt;input type = "hidden" name = "</a:t>
            </a:r>
            <a:r>
              <a:rPr lang="en-GB" dirty="0" err="1"/>
              <a:t>pagename</a:t>
            </a:r>
            <a:r>
              <a:rPr lang="en-GB" dirty="0"/>
              <a:t>" value = "10" /&gt;</a:t>
            </a:r>
          </a:p>
          <a:p>
            <a:r>
              <a:rPr lang="en-GB" dirty="0"/>
              <a:t>         &lt;input type = "submit" name = "submit" value = "Submit" /&gt;</a:t>
            </a:r>
          </a:p>
          <a:p>
            <a:r>
              <a:rPr lang="en-GB" dirty="0"/>
              <a:t>         &lt;input type = "reset" name = "reset"  value = "Reset" /&gt;</a:t>
            </a:r>
          </a:p>
          <a:p>
            <a:r>
              <a:rPr lang="en-GB" dirty="0"/>
              <a:t>      &lt;/form&gt;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99</a:t>
            </a:fld>
            <a:endParaRPr lang="en-GB"/>
          </a:p>
        </p:txBody>
      </p:sp>
    </p:spTree>
    <p:extLst>
      <p:ext uri="{BB962C8B-B14F-4D97-AF65-F5344CB8AC3E}">
        <p14:creationId xmlns:p14="http://schemas.microsoft.com/office/powerpoint/2010/main" val="32976503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embed Tag&lt;/title&gt;</a:t>
            </a:r>
          </a:p>
          <a:p>
            <a:r>
              <a:rPr lang="en-GB" dirty="0"/>
              <a:t>   &lt;/head&gt;</a:t>
            </a:r>
          </a:p>
          <a:p>
            <a:endParaRPr lang="en-GB" dirty="0"/>
          </a:p>
          <a:p>
            <a:r>
              <a:rPr lang="en-GB" dirty="0"/>
              <a:t>   &lt;body&gt;</a:t>
            </a:r>
          </a:p>
          <a:p>
            <a:r>
              <a:rPr lang="en-GB" dirty="0"/>
              <a:t>      &lt;embed </a:t>
            </a:r>
            <a:r>
              <a:rPr lang="en-GB" dirty="0" err="1"/>
              <a:t>src</a:t>
            </a:r>
            <a:r>
              <a:rPr lang="en-GB" dirty="0"/>
              <a:t> = "/html/yourfile.swf" width = "200" height = "200" &gt;</a:t>
            </a:r>
          </a:p>
          <a:p>
            <a:r>
              <a:rPr lang="en-GB" dirty="0"/>
              <a:t>         &lt;</a:t>
            </a:r>
            <a:r>
              <a:rPr lang="en-GB" dirty="0" err="1"/>
              <a:t>noembed</a:t>
            </a:r>
            <a:r>
              <a:rPr lang="en-GB" dirty="0"/>
              <a:t>&gt;&lt;</a:t>
            </a:r>
            <a:r>
              <a:rPr lang="en-GB" dirty="0" err="1"/>
              <a:t>img</a:t>
            </a:r>
            <a:r>
              <a:rPr lang="en-GB" dirty="0"/>
              <a:t> </a:t>
            </a:r>
            <a:r>
              <a:rPr lang="en-GB" dirty="0" err="1"/>
              <a:t>src</a:t>
            </a:r>
            <a:r>
              <a:rPr lang="en-GB" dirty="0"/>
              <a:t> = "yourimage.gif" alt = "Alternative Media" &gt;&lt;/</a:t>
            </a:r>
            <a:r>
              <a:rPr lang="en-GB" dirty="0" err="1"/>
              <a:t>noembed</a:t>
            </a:r>
            <a:r>
              <a:rPr lang="en-GB" dirty="0"/>
              <a:t>&gt;</a:t>
            </a:r>
          </a:p>
          <a:p>
            <a:r>
              <a:rPr lang="en-GB" dirty="0"/>
              <a:t>      &lt;/embed&gt;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100</a:t>
            </a:fld>
            <a:endParaRPr lang="en-GB"/>
          </a:p>
        </p:txBody>
      </p:sp>
    </p:spTree>
    <p:extLst>
      <p:ext uri="{BB962C8B-B14F-4D97-AF65-F5344CB8AC3E}">
        <p14:creationId xmlns:p14="http://schemas.microsoft.com/office/powerpoint/2010/main" val="233218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&lt;title&gt;Nonbreaking Spaces Example&lt;/title&gt;</a:t>
            </a:r>
          </a:p>
          <a:p>
            <a:r>
              <a:rPr lang="en-IN" dirty="0"/>
              <a:t>   &lt;/head&gt;</a:t>
            </a:r>
          </a:p>
          <a:p>
            <a:r>
              <a:rPr lang="en-IN" dirty="0"/>
              <a:t>	</a:t>
            </a:r>
          </a:p>
          <a:p>
            <a:r>
              <a:rPr lang="en-IN" dirty="0"/>
              <a:t>   &lt;body&gt;</a:t>
            </a:r>
          </a:p>
          <a:p>
            <a:r>
              <a:rPr lang="en-IN" dirty="0"/>
              <a:t>      &lt;p&gt;An example of this technique appears in the movie "12&amp;nbsp;Angry&amp;nbsp;Men."&lt;/p&gt;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15</a:t>
            </a:fld>
            <a:endParaRPr lang="en-GB"/>
          </a:p>
        </p:txBody>
      </p:sp>
    </p:spTree>
    <p:extLst>
      <p:ext uri="{BB962C8B-B14F-4D97-AF65-F5344CB8AC3E}">
        <p14:creationId xmlns:p14="http://schemas.microsoft.com/office/powerpoint/2010/main" val="54951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&lt;title&gt;Nested Elements Example&lt;/title&gt;</a:t>
            </a:r>
          </a:p>
          <a:p>
            <a:r>
              <a:rPr lang="en-IN" dirty="0"/>
              <a:t>   &lt;/head&gt;</a:t>
            </a:r>
          </a:p>
          <a:p>
            <a:r>
              <a:rPr lang="en-IN" dirty="0"/>
              <a:t>	</a:t>
            </a:r>
          </a:p>
          <a:p>
            <a:r>
              <a:rPr lang="en-IN" dirty="0"/>
              <a:t>   &lt;body&gt;</a:t>
            </a:r>
          </a:p>
          <a:p>
            <a:r>
              <a:rPr lang="en-IN" dirty="0"/>
              <a:t>      &lt;h1&gt;This is &lt;</a:t>
            </a:r>
            <a:r>
              <a:rPr lang="en-IN" dirty="0" err="1"/>
              <a:t>i</a:t>
            </a:r>
            <a:r>
              <a:rPr lang="en-IN" dirty="0"/>
              <a:t>&gt;italic&lt;/</a:t>
            </a:r>
            <a:r>
              <a:rPr lang="en-IN" dirty="0" err="1"/>
              <a:t>i</a:t>
            </a:r>
            <a:r>
              <a:rPr lang="en-IN" dirty="0"/>
              <a:t>&gt; heading&lt;/h1&gt;</a:t>
            </a:r>
          </a:p>
          <a:p>
            <a:r>
              <a:rPr lang="en-IN" dirty="0"/>
              <a:t>      &lt;p&gt;This is &lt;u&gt;underlined&lt;/u&gt; paragraph&lt;/p&gt;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18</a:t>
            </a:fld>
            <a:endParaRPr lang="en-GB"/>
          </a:p>
        </p:txBody>
      </p:sp>
    </p:spTree>
    <p:extLst>
      <p:ext uri="{BB962C8B-B14F-4D97-AF65-F5344CB8AC3E}">
        <p14:creationId xmlns:p14="http://schemas.microsoft.com/office/powerpoint/2010/main" val="158717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Live Demo</a:t>
            </a:r>
          </a:p>
          <a:p>
            <a:endParaRPr lang="en-IN" dirty="0"/>
          </a:p>
          <a:p>
            <a:r>
              <a:rPr lang="en-IN" dirty="0"/>
              <a:t>&lt;!DOCTYPE html&gt; </a:t>
            </a:r>
          </a:p>
          <a:p>
            <a:r>
              <a:rPr lang="en-IN" dirty="0"/>
              <a:t>&lt;html&gt;</a:t>
            </a:r>
          </a:p>
          <a:p>
            <a:r>
              <a:rPr lang="en-IN" dirty="0"/>
              <a:t> </a:t>
            </a:r>
          </a:p>
          <a:p>
            <a:r>
              <a:rPr lang="en-IN" dirty="0"/>
              <a:t>   &lt;head&gt; </a:t>
            </a:r>
          </a:p>
          <a:p>
            <a:r>
              <a:rPr lang="en-IN" dirty="0"/>
              <a:t>      &lt;title&gt;Align Attribute  Example&lt;/title&gt; </a:t>
            </a:r>
          </a:p>
          <a:p>
            <a:r>
              <a:rPr lang="en-IN" dirty="0"/>
              <a:t>   &lt;/head&gt;</a:t>
            </a:r>
          </a:p>
          <a:p>
            <a:r>
              <a:rPr lang="en-IN" dirty="0"/>
              <a:t>	</a:t>
            </a:r>
          </a:p>
          <a:p>
            <a:r>
              <a:rPr lang="en-IN" dirty="0"/>
              <a:t>   &lt;body&gt; </a:t>
            </a:r>
          </a:p>
          <a:p>
            <a:r>
              <a:rPr lang="en-IN" dirty="0"/>
              <a:t>      &lt;p align = "left"&gt;This is left aligned&lt;/p&gt; </a:t>
            </a:r>
          </a:p>
          <a:p>
            <a:r>
              <a:rPr lang="en-IN" dirty="0"/>
              <a:t>      &lt;p align = "</a:t>
            </a:r>
            <a:r>
              <a:rPr lang="en-IN" dirty="0" err="1"/>
              <a:t>center</a:t>
            </a:r>
            <a:r>
              <a:rPr lang="en-IN" dirty="0"/>
              <a:t>"&gt;This is </a:t>
            </a:r>
            <a:r>
              <a:rPr lang="en-IN" dirty="0" err="1"/>
              <a:t>center</a:t>
            </a:r>
            <a:r>
              <a:rPr lang="en-IN" dirty="0"/>
              <a:t> aligned&lt;/p&gt; </a:t>
            </a:r>
          </a:p>
          <a:p>
            <a:r>
              <a:rPr lang="en-IN" dirty="0"/>
              <a:t>      &lt;p align = "right"&gt;This is right aligned&lt;/p&gt; </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21</a:t>
            </a:fld>
            <a:endParaRPr lang="en-GB"/>
          </a:p>
        </p:txBody>
      </p:sp>
    </p:spTree>
    <p:extLst>
      <p:ext uri="{BB962C8B-B14F-4D97-AF65-F5344CB8AC3E}">
        <p14:creationId xmlns:p14="http://schemas.microsoft.com/office/powerpoint/2010/main" val="397735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&lt;title&gt;The title Attribute Example&lt;/title&gt;</a:t>
            </a:r>
          </a:p>
          <a:p>
            <a:r>
              <a:rPr lang="en-IN" dirty="0"/>
              <a:t>   &lt;/head&gt;</a:t>
            </a:r>
          </a:p>
          <a:p>
            <a:r>
              <a:rPr lang="en-IN" dirty="0"/>
              <a:t>	</a:t>
            </a:r>
          </a:p>
          <a:p>
            <a:r>
              <a:rPr lang="en-IN" dirty="0"/>
              <a:t>   &lt;body&gt;</a:t>
            </a:r>
          </a:p>
          <a:p>
            <a:r>
              <a:rPr lang="en-IN" dirty="0"/>
              <a:t>      &lt;h3 title = "Hello HTML!"&gt;Titled Heading Tag Example&lt;/h3&gt;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24</a:t>
            </a:fld>
            <a:endParaRPr lang="en-GB"/>
          </a:p>
        </p:txBody>
      </p:sp>
    </p:spTree>
    <p:extLst>
      <p:ext uri="{BB962C8B-B14F-4D97-AF65-F5344CB8AC3E}">
        <p14:creationId xmlns:p14="http://schemas.microsoft.com/office/powerpoint/2010/main" val="468094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&lt;title&gt;The style Attribute&lt;/title&gt;</a:t>
            </a:r>
          </a:p>
          <a:p>
            <a:r>
              <a:rPr lang="en-IN" dirty="0"/>
              <a:t>   &lt;/head&gt;</a:t>
            </a:r>
          </a:p>
          <a:p>
            <a:r>
              <a:rPr lang="en-IN" dirty="0"/>
              <a:t>	</a:t>
            </a:r>
          </a:p>
          <a:p>
            <a:r>
              <a:rPr lang="en-IN" dirty="0"/>
              <a:t>   &lt;body&gt;</a:t>
            </a:r>
          </a:p>
          <a:p>
            <a:r>
              <a:rPr lang="en-IN" dirty="0"/>
              <a:t>      &lt;p style = "</a:t>
            </a:r>
            <a:r>
              <a:rPr lang="en-IN" dirty="0" err="1"/>
              <a:t>font-family:arial</a:t>
            </a:r>
            <a:r>
              <a:rPr lang="en-IN" dirty="0"/>
              <a:t>; </a:t>
            </a:r>
            <a:r>
              <a:rPr lang="en-IN" dirty="0" err="1"/>
              <a:t>color</a:t>
            </a:r>
            <a:r>
              <a:rPr lang="en-IN" dirty="0"/>
              <a:t>:#FF0000;"&gt;Some text...&lt;/p&gt;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26</a:t>
            </a:fld>
            <a:endParaRPr lang="en-GB"/>
          </a:p>
        </p:txBody>
      </p:sp>
    </p:spTree>
    <p:extLst>
      <p:ext uri="{BB962C8B-B14F-4D97-AF65-F5344CB8AC3E}">
        <p14:creationId xmlns:p14="http://schemas.microsoft.com/office/powerpoint/2010/main" val="395442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EF20-B87C-4112-9078-AFF92123D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342241-9144-4952-813A-B5300FDDB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4748D28-C88C-4D6E-A457-5B116507EC35}"/>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5" name="Footer Placeholder 4">
            <a:extLst>
              <a:ext uri="{FF2B5EF4-FFF2-40B4-BE49-F238E27FC236}">
                <a16:creationId xmlns:a16="http://schemas.microsoft.com/office/drawing/2014/main" id="{97C90735-2EE9-4BDC-8674-40187B8EE7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14254A-FE7D-47B2-B4E7-A41383439861}"/>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81907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1860-52B4-4E7D-90B5-926F4C3F6E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3A2F5C-9F26-44F3-A0DF-29D1FCA38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1FE541-8DDC-4366-A865-EB4A010D990D}"/>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5" name="Footer Placeholder 4">
            <a:extLst>
              <a:ext uri="{FF2B5EF4-FFF2-40B4-BE49-F238E27FC236}">
                <a16:creationId xmlns:a16="http://schemas.microsoft.com/office/drawing/2014/main" id="{B5378CBC-87C6-4906-ACDC-FEDAD3FFB6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2A74E7-B18E-4876-A3CA-13EE0AF4CF61}"/>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324412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B3AA07-19E3-4E61-98AE-EB14726E76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571CB9-7029-4C3E-8C34-F4B1CE845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EBA222-7054-4A94-8CA1-AAD9799F1A0C}"/>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5" name="Footer Placeholder 4">
            <a:extLst>
              <a:ext uri="{FF2B5EF4-FFF2-40B4-BE49-F238E27FC236}">
                <a16:creationId xmlns:a16="http://schemas.microsoft.com/office/drawing/2014/main" id="{0BE493BE-8826-4C95-89E2-F047FD4B5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058E06-1B1C-4649-B39B-E7C121908799}"/>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321395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9F1E-5976-4395-82B6-97B4AE3B27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99B388-7B65-4C69-9A74-F764153E3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77328C-4AE1-4002-BAE5-48467D1F53B8}"/>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5" name="Footer Placeholder 4">
            <a:extLst>
              <a:ext uri="{FF2B5EF4-FFF2-40B4-BE49-F238E27FC236}">
                <a16:creationId xmlns:a16="http://schemas.microsoft.com/office/drawing/2014/main" id="{17270CEF-4F10-4674-892B-6E338799E8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1E7621-6B4F-433B-8032-33F7F71C6F6B}"/>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76628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11A9-CDCA-492F-842D-70ED1D9854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B39B11E-89AF-428F-BBE1-70645BC45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50FDAF-9777-45E9-A4F1-46E3197EB71A}"/>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5" name="Footer Placeholder 4">
            <a:extLst>
              <a:ext uri="{FF2B5EF4-FFF2-40B4-BE49-F238E27FC236}">
                <a16:creationId xmlns:a16="http://schemas.microsoft.com/office/drawing/2014/main" id="{CCB870EB-5B8F-4C91-AAAD-4DDF16ECA5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4B4FBE-9330-424E-9C3D-83DEACA4D962}"/>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365672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4623-31F8-411D-B11F-DB5F2AD766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44A70C-E17E-402D-9DE0-93F8D3013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C6047F-919C-41D6-87FE-6A997D420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E937B00-CB63-4E9B-8806-4358435657F2}"/>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6" name="Footer Placeholder 5">
            <a:extLst>
              <a:ext uri="{FF2B5EF4-FFF2-40B4-BE49-F238E27FC236}">
                <a16:creationId xmlns:a16="http://schemas.microsoft.com/office/drawing/2014/main" id="{4E6BF4A0-EADD-473F-A1E9-D2883376C2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F3BE0-EFC2-46B4-8198-CD93DB92065C}"/>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296325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8321-B45D-4A59-9775-A7AF0482C7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B2AF47-4209-4449-8247-9E2380E99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692F7-FEDA-4971-9023-F00F71AE39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009B81-6829-4C70-8304-0CE45D388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69F29C-3B35-44F7-BFE5-AFC723A563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CA83A6-7387-4B5F-A80A-7947287471E9}"/>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8" name="Footer Placeholder 7">
            <a:extLst>
              <a:ext uri="{FF2B5EF4-FFF2-40B4-BE49-F238E27FC236}">
                <a16:creationId xmlns:a16="http://schemas.microsoft.com/office/drawing/2014/main" id="{242AAA98-D88F-442D-BEBD-0A722175A19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966705-F9F6-493F-8BF3-FBF17D12BF4C}"/>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222095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2DE0-60DE-4FAA-A817-4D10589370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10F362C-D6B5-4847-83A7-22A316CF2324}"/>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4" name="Footer Placeholder 3">
            <a:extLst>
              <a:ext uri="{FF2B5EF4-FFF2-40B4-BE49-F238E27FC236}">
                <a16:creationId xmlns:a16="http://schemas.microsoft.com/office/drawing/2014/main" id="{62DE34CB-39C7-4213-B8FA-AF71560D84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09EFA1-414F-4FEF-9622-A8D8BF23BE9E}"/>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51632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83567-ADF0-487C-A64C-3EAE7E75AB64}"/>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3" name="Footer Placeholder 2">
            <a:extLst>
              <a:ext uri="{FF2B5EF4-FFF2-40B4-BE49-F238E27FC236}">
                <a16:creationId xmlns:a16="http://schemas.microsoft.com/office/drawing/2014/main" id="{160B41D8-591E-427B-BECB-4654956568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4278D1-310D-4F53-AC09-6BC41653B8D4}"/>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55847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80C9-F226-42FE-BE39-8B7AC7F73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E3D56F-E1E4-4D12-AC7B-567A751EB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0D5B34E-649C-4F96-8DE3-7653CA446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4C273-1F70-4BA7-9BB0-844278813A9F}"/>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6" name="Footer Placeholder 5">
            <a:extLst>
              <a:ext uri="{FF2B5EF4-FFF2-40B4-BE49-F238E27FC236}">
                <a16:creationId xmlns:a16="http://schemas.microsoft.com/office/drawing/2014/main" id="{A14A7172-B3D0-4BCE-9F0B-7D5771608B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63A28D-090D-48FD-8571-CDBE03EC5738}"/>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21711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6AB1-4734-4064-80E7-9AD8E6D02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36EEE1-CF22-4E46-8807-D87BB25AE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2A5BBAD-BE61-4E04-9D3F-D2B7121D0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C72B0-83FB-4BDF-9C16-2505EDC1B6D1}"/>
              </a:ext>
            </a:extLst>
          </p:cNvPr>
          <p:cNvSpPr>
            <a:spLocks noGrp="1"/>
          </p:cNvSpPr>
          <p:nvPr>
            <p:ph type="dt" sz="half" idx="10"/>
          </p:nvPr>
        </p:nvSpPr>
        <p:spPr/>
        <p:txBody>
          <a:bodyPr/>
          <a:lstStyle/>
          <a:p>
            <a:fld id="{04843C22-8C10-498F-AF05-4F518A426315}" type="datetimeFigureOut">
              <a:rPr lang="en-GB" smtClean="0"/>
              <a:t>25/09/2020</a:t>
            </a:fld>
            <a:endParaRPr lang="en-GB"/>
          </a:p>
        </p:txBody>
      </p:sp>
      <p:sp>
        <p:nvSpPr>
          <p:cNvPr id="6" name="Footer Placeholder 5">
            <a:extLst>
              <a:ext uri="{FF2B5EF4-FFF2-40B4-BE49-F238E27FC236}">
                <a16:creationId xmlns:a16="http://schemas.microsoft.com/office/drawing/2014/main" id="{A0B96691-B87C-489B-BDC5-4DB0E44257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F6CBE4-7E5B-4C28-92CC-0E77A85ECB9C}"/>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70901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97D27-3745-47E0-A57D-592D020B1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FD735A-1E4A-4EA7-AC76-417B5967A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E7908-165B-4729-BDF7-C5CCD8646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43C22-8C10-498F-AF05-4F518A426315}" type="datetimeFigureOut">
              <a:rPr lang="en-GB" smtClean="0"/>
              <a:t>25/09/2020</a:t>
            </a:fld>
            <a:endParaRPr lang="en-GB"/>
          </a:p>
        </p:txBody>
      </p:sp>
      <p:sp>
        <p:nvSpPr>
          <p:cNvPr id="5" name="Footer Placeholder 4">
            <a:extLst>
              <a:ext uri="{FF2B5EF4-FFF2-40B4-BE49-F238E27FC236}">
                <a16:creationId xmlns:a16="http://schemas.microsoft.com/office/drawing/2014/main" id="{4246C2A7-D05E-498C-859A-AB799B7B1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D62A90-74C3-4F73-9ABF-5650CA779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18DB1-4875-4C77-8409-2DD5BB937D88}" type="slidenum">
              <a:rPr lang="en-GB" smtClean="0"/>
              <a:t>‹#›</a:t>
            </a:fld>
            <a:endParaRPr lang="en-GB"/>
          </a:p>
        </p:txBody>
      </p:sp>
    </p:spTree>
    <p:extLst>
      <p:ext uri="{BB962C8B-B14F-4D97-AF65-F5344CB8AC3E}">
        <p14:creationId xmlns:p14="http://schemas.microsoft.com/office/powerpoint/2010/main" val="35136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7255-BC68-4FEC-A537-F4F28B7B48CD}"/>
              </a:ext>
            </a:extLst>
          </p:cNvPr>
          <p:cNvSpPr>
            <a:spLocks noGrp="1"/>
          </p:cNvSpPr>
          <p:nvPr>
            <p:ph type="ctrTitle"/>
          </p:nvPr>
        </p:nvSpPr>
        <p:spPr/>
        <p:txBody>
          <a:bodyPr/>
          <a:lstStyle/>
          <a:p>
            <a:r>
              <a:rPr lang="en-GB" dirty="0"/>
              <a:t>HTML</a:t>
            </a:r>
          </a:p>
        </p:txBody>
      </p:sp>
      <p:sp>
        <p:nvSpPr>
          <p:cNvPr id="3" name="Subtitle 2">
            <a:extLst>
              <a:ext uri="{FF2B5EF4-FFF2-40B4-BE49-F238E27FC236}">
                <a16:creationId xmlns:a16="http://schemas.microsoft.com/office/drawing/2014/main" id="{ECB5FDC7-5F5E-4F79-85F5-AE77AFD50BBA}"/>
              </a:ext>
            </a:extLst>
          </p:cNvPr>
          <p:cNvSpPr>
            <a:spLocks noGrp="1"/>
          </p:cNvSpPr>
          <p:nvPr>
            <p:ph type="subTitle" idx="1"/>
          </p:nvPr>
        </p:nvSpPr>
        <p:spPr/>
        <p:txBody>
          <a:bodyPr/>
          <a:lstStyle/>
          <a:p>
            <a:r>
              <a:rPr lang="en-GB" dirty="0"/>
              <a:t>HyperText Markup Language</a:t>
            </a:r>
          </a:p>
        </p:txBody>
      </p:sp>
    </p:spTree>
    <p:extLst>
      <p:ext uri="{BB962C8B-B14F-4D97-AF65-F5344CB8AC3E}">
        <p14:creationId xmlns:p14="http://schemas.microsoft.com/office/powerpoint/2010/main" val="273429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8077-8996-4D7A-988A-886795685939}"/>
              </a:ext>
            </a:extLst>
          </p:cNvPr>
          <p:cNvSpPr>
            <a:spLocks noGrp="1"/>
          </p:cNvSpPr>
          <p:nvPr>
            <p:ph type="title"/>
          </p:nvPr>
        </p:nvSpPr>
        <p:spPr/>
        <p:txBody>
          <a:bodyPr/>
          <a:lstStyle/>
          <a:p>
            <a:r>
              <a:rPr lang="en-GB" dirty="0"/>
              <a:t>Paragraph Tag</a:t>
            </a:r>
          </a:p>
        </p:txBody>
      </p:sp>
      <p:sp>
        <p:nvSpPr>
          <p:cNvPr id="3" name="Content Placeholder 2">
            <a:extLst>
              <a:ext uri="{FF2B5EF4-FFF2-40B4-BE49-F238E27FC236}">
                <a16:creationId xmlns:a16="http://schemas.microsoft.com/office/drawing/2014/main" id="{A720BB95-D660-4373-B364-AB960AEEF637}"/>
              </a:ext>
            </a:extLst>
          </p:cNvPr>
          <p:cNvSpPr>
            <a:spLocks noGrp="1"/>
          </p:cNvSpPr>
          <p:nvPr>
            <p:ph idx="1"/>
          </p:nvPr>
        </p:nvSpPr>
        <p:spPr/>
        <p:txBody>
          <a:bodyPr/>
          <a:lstStyle/>
          <a:p>
            <a:r>
              <a:rPr lang="en-IN" dirty="0"/>
              <a:t>The &lt;p&gt; tag offers a way to structure your text into different paragraphs. Each paragraph of text should go in between an opening &lt;p&gt; and a closing &lt;/p&gt; tag as shown below in the example −</a:t>
            </a:r>
          </a:p>
          <a:p>
            <a:endParaRPr lang="en-GB" dirty="0"/>
          </a:p>
        </p:txBody>
      </p:sp>
    </p:spTree>
    <p:extLst>
      <p:ext uri="{BB962C8B-B14F-4D97-AF65-F5344CB8AC3E}">
        <p14:creationId xmlns:p14="http://schemas.microsoft.com/office/powerpoint/2010/main" val="2430194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B4C2-4F0D-4F86-BD6A-179DD415C22B}"/>
              </a:ext>
            </a:extLst>
          </p:cNvPr>
          <p:cNvSpPr>
            <a:spLocks noGrp="1"/>
          </p:cNvSpPr>
          <p:nvPr>
            <p:ph type="title"/>
          </p:nvPr>
        </p:nvSpPr>
        <p:spPr/>
        <p:txBody>
          <a:bodyPr/>
          <a:lstStyle/>
          <a:p>
            <a:r>
              <a:rPr lang="en-GB" dirty="0"/>
              <a:t>Multimedia</a:t>
            </a:r>
          </a:p>
        </p:txBody>
      </p:sp>
      <p:sp>
        <p:nvSpPr>
          <p:cNvPr id="3" name="Content Placeholder 2">
            <a:extLst>
              <a:ext uri="{FF2B5EF4-FFF2-40B4-BE49-F238E27FC236}">
                <a16:creationId xmlns:a16="http://schemas.microsoft.com/office/drawing/2014/main" id="{D2C9933C-0010-45BF-970F-4816214C745A}"/>
              </a:ext>
            </a:extLst>
          </p:cNvPr>
          <p:cNvSpPr>
            <a:spLocks noGrp="1"/>
          </p:cNvSpPr>
          <p:nvPr>
            <p:ph idx="1"/>
          </p:nvPr>
        </p:nvSpPr>
        <p:spPr/>
        <p:txBody>
          <a:bodyPr/>
          <a:lstStyle/>
          <a:p>
            <a:r>
              <a:rPr lang="en-IN" dirty="0"/>
              <a:t>Sometimes you need to add music or video into your web page. The easiest way to add video or sound to your web site is to include the special HTML tag called &lt;embed&gt;. This tag causes the browser itself to include controls for the multimedia automatically provided browser supports &lt;embed&gt; tag and given media type.</a:t>
            </a:r>
          </a:p>
          <a:p>
            <a:endParaRPr lang="en-IN" dirty="0"/>
          </a:p>
          <a:p>
            <a:r>
              <a:rPr lang="en-IN" dirty="0"/>
              <a:t>You can also include a &lt;</a:t>
            </a:r>
            <a:r>
              <a:rPr lang="en-IN" dirty="0" err="1"/>
              <a:t>noembed</a:t>
            </a:r>
            <a:r>
              <a:rPr lang="en-IN" dirty="0"/>
              <a:t>&gt; tag for the browsers which don't recognize the &lt;embed&gt; tag. You could, for example, use &lt;embed&gt; to display a movie of your choice, and &lt;</a:t>
            </a:r>
            <a:r>
              <a:rPr lang="en-IN" dirty="0" err="1"/>
              <a:t>noembed</a:t>
            </a:r>
            <a:r>
              <a:rPr lang="en-IN" dirty="0"/>
              <a:t>&gt; to display a single JPG image if browser does not support &lt;embed&gt; tag.</a:t>
            </a:r>
            <a:endParaRPr lang="en-GB" dirty="0"/>
          </a:p>
        </p:txBody>
      </p:sp>
    </p:spTree>
    <p:extLst>
      <p:ext uri="{BB962C8B-B14F-4D97-AF65-F5344CB8AC3E}">
        <p14:creationId xmlns:p14="http://schemas.microsoft.com/office/powerpoint/2010/main" val="13816743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BA68-B10D-44E2-99A3-6B09A5739EE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8725D90-2228-48AE-B083-C7787C3D3410}"/>
              </a:ext>
            </a:extLst>
          </p:cNvPr>
          <p:cNvSpPr>
            <a:spLocks noGrp="1"/>
          </p:cNvSpPr>
          <p:nvPr>
            <p:ph idx="1"/>
          </p:nvPr>
        </p:nvSpPr>
        <p:spPr/>
        <p:txBody>
          <a:bodyPr>
            <a:normAutofit fontScale="55000" lnSpcReduction="20000"/>
          </a:bodyPr>
          <a:lstStyle/>
          <a:p>
            <a:r>
              <a:rPr lang="en-GB" dirty="0"/>
              <a:t>&lt;!DOCTYPE html&gt;</a:t>
            </a:r>
          </a:p>
          <a:p>
            <a:r>
              <a:rPr lang="en-GB" dirty="0"/>
              <a:t>&lt;html&gt;</a:t>
            </a:r>
          </a:p>
          <a:p>
            <a:endParaRPr lang="en-GB" dirty="0"/>
          </a:p>
          <a:p>
            <a:r>
              <a:rPr lang="en-GB" dirty="0"/>
              <a:t>   &lt;head&gt;</a:t>
            </a:r>
          </a:p>
          <a:p>
            <a:r>
              <a:rPr lang="en-GB" dirty="0"/>
              <a:t>      &lt;title&gt;HTML embed Tag&lt;/title&gt;</a:t>
            </a:r>
          </a:p>
          <a:p>
            <a:r>
              <a:rPr lang="en-GB" dirty="0"/>
              <a:t>   &lt;/head&gt;</a:t>
            </a:r>
          </a:p>
          <a:p>
            <a:r>
              <a:rPr lang="en-GB" dirty="0"/>
              <a:t>	</a:t>
            </a:r>
          </a:p>
          <a:p>
            <a:r>
              <a:rPr lang="en-GB" dirty="0"/>
              <a:t>   &lt;body&gt;</a:t>
            </a:r>
          </a:p>
          <a:p>
            <a:r>
              <a:rPr lang="en-GB" dirty="0"/>
              <a:t>      &lt;embed </a:t>
            </a:r>
            <a:r>
              <a:rPr lang="en-GB" dirty="0" err="1"/>
              <a:t>src</a:t>
            </a:r>
            <a:r>
              <a:rPr lang="en-GB" dirty="0"/>
              <a:t> = "/html/yourfile.mid" width = "100%" height = "60" &gt;</a:t>
            </a:r>
          </a:p>
          <a:p>
            <a:r>
              <a:rPr lang="en-GB" dirty="0"/>
              <a:t>         &lt;</a:t>
            </a:r>
            <a:r>
              <a:rPr lang="en-GB" dirty="0" err="1"/>
              <a:t>noembed</a:t>
            </a:r>
            <a:r>
              <a:rPr lang="en-GB" dirty="0"/>
              <a:t>&gt;&lt;</a:t>
            </a:r>
            <a:r>
              <a:rPr lang="en-GB" dirty="0" err="1"/>
              <a:t>img</a:t>
            </a:r>
            <a:r>
              <a:rPr lang="en-GB" dirty="0"/>
              <a:t> </a:t>
            </a:r>
            <a:r>
              <a:rPr lang="en-GB" dirty="0" err="1"/>
              <a:t>src</a:t>
            </a:r>
            <a:r>
              <a:rPr lang="en-GB" dirty="0"/>
              <a:t> = "yourimage.gif" alt = "Alternative Media" &gt;&lt;/</a:t>
            </a:r>
            <a:r>
              <a:rPr lang="en-GB" dirty="0" err="1"/>
              <a:t>noembed</a:t>
            </a:r>
            <a:r>
              <a:rPr lang="en-GB" dirty="0"/>
              <a:t>&gt;</a:t>
            </a:r>
          </a:p>
          <a:p>
            <a:r>
              <a:rPr lang="en-GB" dirty="0"/>
              <a:t>      &lt;/embed&gt;</a:t>
            </a:r>
          </a:p>
          <a:p>
            <a:r>
              <a:rPr lang="en-GB" dirty="0"/>
              <a:t>   &lt;/body&gt;</a:t>
            </a:r>
          </a:p>
          <a:p>
            <a:endParaRPr lang="en-GB" dirty="0"/>
          </a:p>
          <a:p>
            <a:r>
              <a:rPr lang="en-GB" dirty="0"/>
              <a:t>&lt;/html&gt;</a:t>
            </a:r>
          </a:p>
        </p:txBody>
      </p:sp>
    </p:spTree>
    <p:extLst>
      <p:ext uri="{BB962C8B-B14F-4D97-AF65-F5344CB8AC3E}">
        <p14:creationId xmlns:p14="http://schemas.microsoft.com/office/powerpoint/2010/main" val="28586039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B573-7894-4636-88B0-348CC2939B52}"/>
              </a:ext>
            </a:extLst>
          </p:cNvPr>
          <p:cNvSpPr>
            <a:spLocks noGrp="1"/>
          </p:cNvSpPr>
          <p:nvPr>
            <p:ph type="title"/>
          </p:nvPr>
        </p:nvSpPr>
        <p:spPr/>
        <p:txBody>
          <a:bodyPr/>
          <a:lstStyle/>
          <a:p>
            <a:r>
              <a:rPr lang="en-GB" dirty="0"/>
              <a:t>Marquee</a:t>
            </a:r>
          </a:p>
        </p:txBody>
      </p:sp>
      <p:sp>
        <p:nvSpPr>
          <p:cNvPr id="3" name="Content Placeholder 2">
            <a:extLst>
              <a:ext uri="{FF2B5EF4-FFF2-40B4-BE49-F238E27FC236}">
                <a16:creationId xmlns:a16="http://schemas.microsoft.com/office/drawing/2014/main" id="{BB00B7A9-7B27-4C14-ACCF-8B0FC73FBE79}"/>
              </a:ext>
            </a:extLst>
          </p:cNvPr>
          <p:cNvSpPr>
            <a:spLocks noGrp="1"/>
          </p:cNvSpPr>
          <p:nvPr>
            <p:ph idx="1"/>
          </p:nvPr>
        </p:nvSpPr>
        <p:spPr/>
        <p:txBody>
          <a:bodyPr/>
          <a:lstStyle/>
          <a:p>
            <a:r>
              <a:rPr lang="en-IN" dirty="0"/>
              <a:t>An HTML marquee is a scrolling piece of text displayed either horizontally across or vertically down your webpage depending on the settings. </a:t>
            </a:r>
            <a:r>
              <a:rPr lang="en-IN"/>
              <a:t>This is created by using HTML &lt;marquees&gt; tag</a:t>
            </a:r>
            <a:endParaRPr lang="en-GB"/>
          </a:p>
        </p:txBody>
      </p:sp>
    </p:spTree>
    <p:extLst>
      <p:ext uri="{BB962C8B-B14F-4D97-AF65-F5344CB8AC3E}">
        <p14:creationId xmlns:p14="http://schemas.microsoft.com/office/powerpoint/2010/main" val="17503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564B-D0BC-45D5-9477-B9E9A6EBF72D}"/>
              </a:ext>
            </a:extLst>
          </p:cNvPr>
          <p:cNvSpPr>
            <a:spLocks noGrp="1"/>
          </p:cNvSpPr>
          <p:nvPr>
            <p:ph type="title"/>
          </p:nvPr>
        </p:nvSpPr>
        <p:spPr/>
        <p:txBody>
          <a:bodyPr/>
          <a:lstStyle/>
          <a:p>
            <a:r>
              <a:rPr lang="en-GB" dirty="0"/>
              <a:t>Line break Tag</a:t>
            </a:r>
          </a:p>
        </p:txBody>
      </p:sp>
      <p:sp>
        <p:nvSpPr>
          <p:cNvPr id="3" name="Content Placeholder 2">
            <a:extLst>
              <a:ext uri="{FF2B5EF4-FFF2-40B4-BE49-F238E27FC236}">
                <a16:creationId xmlns:a16="http://schemas.microsoft.com/office/drawing/2014/main" id="{862C9FB8-1D43-481D-AD55-C6DBE6085834}"/>
              </a:ext>
            </a:extLst>
          </p:cNvPr>
          <p:cNvSpPr>
            <a:spLocks noGrp="1"/>
          </p:cNvSpPr>
          <p:nvPr>
            <p:ph idx="1"/>
          </p:nvPr>
        </p:nvSpPr>
        <p:spPr/>
        <p:txBody>
          <a:bodyPr/>
          <a:lstStyle/>
          <a:p>
            <a:r>
              <a:rPr lang="en-IN" dirty="0"/>
              <a:t>Whenever you use the &lt;</a:t>
            </a:r>
            <a:r>
              <a:rPr lang="en-IN" dirty="0" err="1"/>
              <a:t>br</a:t>
            </a:r>
            <a:r>
              <a:rPr lang="en-IN" dirty="0"/>
              <a:t> /&gt; element, anything following it starts from the next line. This tag is an example of an empty element, where you do not need opening and closing tags, as there is nothing to go in between them.</a:t>
            </a:r>
          </a:p>
          <a:p>
            <a:endParaRPr lang="en-IN" dirty="0"/>
          </a:p>
          <a:p>
            <a:r>
              <a:rPr lang="en-IN" dirty="0"/>
              <a:t>The &lt;</a:t>
            </a:r>
            <a:r>
              <a:rPr lang="en-IN" dirty="0" err="1"/>
              <a:t>br</a:t>
            </a:r>
            <a:r>
              <a:rPr lang="en-IN" dirty="0"/>
              <a:t> /&gt; tag has a space between the characters </a:t>
            </a:r>
            <a:r>
              <a:rPr lang="en-IN" dirty="0" err="1"/>
              <a:t>br</a:t>
            </a:r>
            <a:r>
              <a:rPr lang="en-IN" dirty="0"/>
              <a:t> and the forward slash. If you omit this space, older browsers will have trouble rendering the line break, while if you miss the forward slash character and just use &lt;</a:t>
            </a:r>
            <a:r>
              <a:rPr lang="en-IN" dirty="0" err="1"/>
              <a:t>br</a:t>
            </a:r>
            <a:r>
              <a:rPr lang="en-IN" dirty="0"/>
              <a:t>&gt; it is not valid in XHTML.</a:t>
            </a:r>
            <a:endParaRPr lang="en-GB" dirty="0"/>
          </a:p>
        </p:txBody>
      </p:sp>
    </p:spTree>
    <p:extLst>
      <p:ext uri="{BB962C8B-B14F-4D97-AF65-F5344CB8AC3E}">
        <p14:creationId xmlns:p14="http://schemas.microsoft.com/office/powerpoint/2010/main" val="6227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69EF-ADDA-4619-BE72-7A1EBBCC08AE}"/>
              </a:ext>
            </a:extLst>
          </p:cNvPr>
          <p:cNvSpPr>
            <a:spLocks noGrp="1"/>
          </p:cNvSpPr>
          <p:nvPr>
            <p:ph type="title"/>
          </p:nvPr>
        </p:nvSpPr>
        <p:spPr/>
        <p:txBody>
          <a:bodyPr/>
          <a:lstStyle/>
          <a:p>
            <a:r>
              <a:rPr lang="en-IN" dirty="0" err="1"/>
              <a:t>Centering</a:t>
            </a:r>
            <a:r>
              <a:rPr lang="en-IN" dirty="0"/>
              <a:t> Content</a:t>
            </a:r>
            <a:br>
              <a:rPr lang="en-IN" dirty="0"/>
            </a:br>
            <a:endParaRPr lang="en-GB" dirty="0"/>
          </a:p>
        </p:txBody>
      </p:sp>
      <p:sp>
        <p:nvSpPr>
          <p:cNvPr id="3" name="Content Placeholder 2">
            <a:extLst>
              <a:ext uri="{FF2B5EF4-FFF2-40B4-BE49-F238E27FC236}">
                <a16:creationId xmlns:a16="http://schemas.microsoft.com/office/drawing/2014/main" id="{ABD73360-753E-42E1-82C4-74C947FD4392}"/>
              </a:ext>
            </a:extLst>
          </p:cNvPr>
          <p:cNvSpPr>
            <a:spLocks noGrp="1"/>
          </p:cNvSpPr>
          <p:nvPr>
            <p:ph idx="1"/>
          </p:nvPr>
        </p:nvSpPr>
        <p:spPr/>
        <p:txBody>
          <a:bodyPr/>
          <a:lstStyle/>
          <a:p>
            <a:endParaRPr lang="en-IN" dirty="0"/>
          </a:p>
          <a:p>
            <a:r>
              <a:rPr lang="en-IN" dirty="0"/>
              <a:t>You can use &lt;</a:t>
            </a:r>
            <a:r>
              <a:rPr lang="en-IN" dirty="0" err="1"/>
              <a:t>center</a:t>
            </a:r>
            <a:r>
              <a:rPr lang="en-IN" dirty="0"/>
              <a:t>&gt; tag to put any content in the </a:t>
            </a:r>
            <a:r>
              <a:rPr lang="en-IN" dirty="0" err="1"/>
              <a:t>center</a:t>
            </a:r>
            <a:r>
              <a:rPr lang="en-IN" dirty="0"/>
              <a:t> of the page or any table cell.</a:t>
            </a:r>
            <a:endParaRPr lang="en-GB" dirty="0"/>
          </a:p>
        </p:txBody>
      </p:sp>
    </p:spTree>
    <p:extLst>
      <p:ext uri="{BB962C8B-B14F-4D97-AF65-F5344CB8AC3E}">
        <p14:creationId xmlns:p14="http://schemas.microsoft.com/office/powerpoint/2010/main" val="149495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F006-A5BF-455C-BF3A-626F337BD637}"/>
              </a:ext>
            </a:extLst>
          </p:cNvPr>
          <p:cNvSpPr>
            <a:spLocks noGrp="1"/>
          </p:cNvSpPr>
          <p:nvPr>
            <p:ph type="title"/>
          </p:nvPr>
        </p:nvSpPr>
        <p:spPr/>
        <p:txBody>
          <a:bodyPr/>
          <a:lstStyle/>
          <a:p>
            <a:r>
              <a:rPr lang="en-GB" dirty="0"/>
              <a:t>Horizontal Lines</a:t>
            </a:r>
          </a:p>
        </p:txBody>
      </p:sp>
      <p:sp>
        <p:nvSpPr>
          <p:cNvPr id="3" name="Content Placeholder 2">
            <a:extLst>
              <a:ext uri="{FF2B5EF4-FFF2-40B4-BE49-F238E27FC236}">
                <a16:creationId xmlns:a16="http://schemas.microsoft.com/office/drawing/2014/main" id="{FBD4845A-B64E-4760-9C35-E0EF48003A7A}"/>
              </a:ext>
            </a:extLst>
          </p:cNvPr>
          <p:cNvSpPr>
            <a:spLocks noGrp="1"/>
          </p:cNvSpPr>
          <p:nvPr>
            <p:ph idx="1"/>
          </p:nvPr>
        </p:nvSpPr>
        <p:spPr/>
        <p:txBody>
          <a:bodyPr/>
          <a:lstStyle/>
          <a:p>
            <a:r>
              <a:rPr lang="en-IN" dirty="0"/>
              <a:t>Horizontal lines are used to visually break-up sections of a document. The &lt;hr&gt; tag creates a line from the current position in the document to the right margin and breaks the line accordingly.</a:t>
            </a:r>
            <a:endParaRPr lang="en-GB" dirty="0"/>
          </a:p>
        </p:txBody>
      </p:sp>
    </p:spTree>
    <p:extLst>
      <p:ext uri="{BB962C8B-B14F-4D97-AF65-F5344CB8AC3E}">
        <p14:creationId xmlns:p14="http://schemas.microsoft.com/office/powerpoint/2010/main" val="325460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FF39-15F8-4A51-9092-2D6448DEBFBE}"/>
              </a:ext>
            </a:extLst>
          </p:cNvPr>
          <p:cNvSpPr>
            <a:spLocks noGrp="1"/>
          </p:cNvSpPr>
          <p:nvPr>
            <p:ph type="title"/>
          </p:nvPr>
        </p:nvSpPr>
        <p:spPr/>
        <p:txBody>
          <a:bodyPr/>
          <a:lstStyle/>
          <a:p>
            <a:r>
              <a:rPr lang="en-GB" dirty="0"/>
              <a:t>Preserve Formatting</a:t>
            </a:r>
          </a:p>
        </p:txBody>
      </p:sp>
      <p:sp>
        <p:nvSpPr>
          <p:cNvPr id="3" name="Content Placeholder 2">
            <a:extLst>
              <a:ext uri="{FF2B5EF4-FFF2-40B4-BE49-F238E27FC236}">
                <a16:creationId xmlns:a16="http://schemas.microsoft.com/office/drawing/2014/main" id="{E12FC452-98F1-4585-ACBD-8CA8916B75B6}"/>
              </a:ext>
            </a:extLst>
          </p:cNvPr>
          <p:cNvSpPr>
            <a:spLocks noGrp="1"/>
          </p:cNvSpPr>
          <p:nvPr>
            <p:ph idx="1"/>
          </p:nvPr>
        </p:nvSpPr>
        <p:spPr/>
        <p:txBody>
          <a:bodyPr/>
          <a:lstStyle/>
          <a:p>
            <a:r>
              <a:rPr lang="en-IN" dirty="0"/>
              <a:t>Sometimes, you want your text to follow the exact format of how it is written in the HTML document. In these cases, you can use the preformatted tag &lt;pre&gt;.</a:t>
            </a:r>
          </a:p>
          <a:p>
            <a:endParaRPr lang="en-IN" dirty="0"/>
          </a:p>
          <a:p>
            <a:r>
              <a:rPr lang="en-IN" dirty="0"/>
              <a:t>Any text between the opening &lt;pre&gt; tag and the closing &lt;/pre&gt; tag will preserve the formatting of the source document.</a:t>
            </a:r>
            <a:endParaRPr lang="en-GB" dirty="0"/>
          </a:p>
        </p:txBody>
      </p:sp>
    </p:spTree>
    <p:extLst>
      <p:ext uri="{BB962C8B-B14F-4D97-AF65-F5344CB8AC3E}">
        <p14:creationId xmlns:p14="http://schemas.microsoft.com/office/powerpoint/2010/main" val="2095122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9459-8D51-4F32-91BF-58CEE01662FC}"/>
              </a:ext>
            </a:extLst>
          </p:cNvPr>
          <p:cNvSpPr>
            <a:spLocks noGrp="1"/>
          </p:cNvSpPr>
          <p:nvPr>
            <p:ph type="title"/>
          </p:nvPr>
        </p:nvSpPr>
        <p:spPr/>
        <p:txBody>
          <a:bodyPr/>
          <a:lstStyle/>
          <a:p>
            <a:r>
              <a:rPr lang="en-GB" dirty="0"/>
              <a:t>Nonbreaking Spaces</a:t>
            </a:r>
            <a:br>
              <a:rPr lang="en-GB" dirty="0"/>
            </a:br>
            <a:endParaRPr lang="en-GB" dirty="0"/>
          </a:p>
        </p:txBody>
      </p:sp>
      <p:sp>
        <p:nvSpPr>
          <p:cNvPr id="3" name="Content Placeholder 2">
            <a:extLst>
              <a:ext uri="{FF2B5EF4-FFF2-40B4-BE49-F238E27FC236}">
                <a16:creationId xmlns:a16="http://schemas.microsoft.com/office/drawing/2014/main" id="{FECF539F-60F6-40E5-99D8-026537B3AB24}"/>
              </a:ext>
            </a:extLst>
          </p:cNvPr>
          <p:cNvSpPr>
            <a:spLocks noGrp="1"/>
          </p:cNvSpPr>
          <p:nvPr>
            <p:ph idx="1"/>
          </p:nvPr>
        </p:nvSpPr>
        <p:spPr/>
        <p:txBody>
          <a:bodyPr>
            <a:normAutofit fontScale="92500"/>
          </a:bodyPr>
          <a:lstStyle/>
          <a:p>
            <a:endParaRPr lang="en-IN" dirty="0"/>
          </a:p>
          <a:p>
            <a:r>
              <a:rPr lang="en-IN" dirty="0"/>
              <a:t>Suppose you want to use the phrase "12 Angry Men." Here, you would not want a browser to split the "12, Angry" and "Men" across two lines −</a:t>
            </a:r>
          </a:p>
          <a:p>
            <a:endParaRPr lang="en-IN" dirty="0"/>
          </a:p>
          <a:p>
            <a:r>
              <a:rPr lang="en-IN" dirty="0"/>
              <a:t>An example of this technique appears in the movie "12 Angry Men."</a:t>
            </a:r>
          </a:p>
          <a:p>
            <a:endParaRPr lang="en-IN" dirty="0"/>
          </a:p>
          <a:p>
            <a:r>
              <a:rPr lang="en-IN" dirty="0"/>
              <a:t>In cases, where you do not want the client browser to break text, you should use a nonbreaking space entity </a:t>
            </a:r>
            <a:r>
              <a:rPr lang="en-IN" b="1" u="sng" dirty="0"/>
              <a:t>&amp;</a:t>
            </a:r>
            <a:r>
              <a:rPr lang="en-IN" b="1" u="sng" dirty="0" err="1"/>
              <a:t>nbsp</a:t>
            </a:r>
            <a:r>
              <a:rPr lang="en-IN" b="1" u="sng" dirty="0"/>
              <a:t>; </a:t>
            </a:r>
            <a:r>
              <a:rPr lang="en-IN" dirty="0"/>
              <a:t>instead of a normal space. For example, when coding the "12 Angry Men" in a paragraph, you should use something similar to the following code −</a:t>
            </a:r>
            <a:endParaRPr lang="en-GB" dirty="0"/>
          </a:p>
        </p:txBody>
      </p:sp>
    </p:spTree>
    <p:extLst>
      <p:ext uri="{BB962C8B-B14F-4D97-AF65-F5344CB8AC3E}">
        <p14:creationId xmlns:p14="http://schemas.microsoft.com/office/powerpoint/2010/main" val="116109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D680-B764-491C-BFC0-AEAB369FF970}"/>
              </a:ext>
            </a:extLst>
          </p:cNvPr>
          <p:cNvSpPr>
            <a:spLocks noGrp="1"/>
          </p:cNvSpPr>
          <p:nvPr>
            <p:ph type="title"/>
          </p:nvPr>
        </p:nvSpPr>
        <p:spPr/>
        <p:txBody>
          <a:bodyPr/>
          <a:lstStyle/>
          <a:p>
            <a:r>
              <a:rPr lang="en-GB" dirty="0"/>
              <a:t>HTML Element	</a:t>
            </a:r>
          </a:p>
        </p:txBody>
      </p:sp>
      <p:sp>
        <p:nvSpPr>
          <p:cNvPr id="3" name="Content Placeholder 2">
            <a:extLst>
              <a:ext uri="{FF2B5EF4-FFF2-40B4-BE49-F238E27FC236}">
                <a16:creationId xmlns:a16="http://schemas.microsoft.com/office/drawing/2014/main" id="{4F5D75C1-4987-4954-926B-77B5DCC5243C}"/>
              </a:ext>
            </a:extLst>
          </p:cNvPr>
          <p:cNvSpPr>
            <a:spLocks noGrp="1"/>
          </p:cNvSpPr>
          <p:nvPr>
            <p:ph idx="1"/>
          </p:nvPr>
        </p:nvSpPr>
        <p:spPr/>
        <p:txBody>
          <a:bodyPr/>
          <a:lstStyle/>
          <a:p>
            <a:r>
              <a:rPr lang="en-IN" dirty="0"/>
              <a:t>An HTML element is defined by a starting tag. If the element contains other content, it ends with a closing tag,</a:t>
            </a:r>
          </a:p>
          <a:p>
            <a:r>
              <a:rPr lang="en-IN" dirty="0"/>
              <a:t>So here </a:t>
            </a:r>
            <a:r>
              <a:rPr lang="en-IN" b="1" dirty="0"/>
              <a:t>&lt;p&gt;....&lt;/p&gt;</a:t>
            </a:r>
            <a:r>
              <a:rPr lang="en-IN" dirty="0"/>
              <a:t> is an HTML element, </a:t>
            </a:r>
            <a:r>
              <a:rPr lang="en-IN" b="1" dirty="0"/>
              <a:t>&lt;h1&gt;...&lt;/h1&gt;</a:t>
            </a:r>
            <a:r>
              <a:rPr lang="en-IN" dirty="0"/>
              <a:t> is another HTML element. There are some HTML elements which don't need to be closed, such as </a:t>
            </a:r>
            <a:r>
              <a:rPr lang="en-IN" b="1" dirty="0"/>
              <a:t>&lt;</a:t>
            </a:r>
            <a:r>
              <a:rPr lang="en-IN" b="1" dirty="0" err="1"/>
              <a:t>img</a:t>
            </a:r>
            <a:r>
              <a:rPr lang="en-IN" b="1" dirty="0"/>
              <a:t>.../&gt;</a:t>
            </a:r>
            <a:r>
              <a:rPr lang="en-IN" dirty="0"/>
              <a:t>, </a:t>
            </a:r>
            <a:r>
              <a:rPr lang="en-IN" b="1" dirty="0"/>
              <a:t>&lt;hr /&gt;</a:t>
            </a:r>
            <a:r>
              <a:rPr lang="en-IN" dirty="0"/>
              <a:t> and </a:t>
            </a:r>
            <a:r>
              <a:rPr lang="en-IN" b="1" dirty="0"/>
              <a:t>&lt;</a:t>
            </a:r>
            <a:r>
              <a:rPr lang="en-IN" b="1" dirty="0" err="1"/>
              <a:t>br</a:t>
            </a:r>
            <a:r>
              <a:rPr lang="en-IN" b="1" dirty="0"/>
              <a:t> /&gt;</a:t>
            </a:r>
            <a:r>
              <a:rPr lang="en-IN" dirty="0"/>
              <a:t> elements. These are known as </a:t>
            </a:r>
            <a:r>
              <a:rPr lang="en-IN" b="1" dirty="0"/>
              <a:t>void elements</a:t>
            </a:r>
            <a:r>
              <a:rPr lang="en-IN" dirty="0"/>
              <a:t>.</a:t>
            </a:r>
          </a:p>
          <a:p>
            <a:endParaRPr lang="en-IN" dirty="0"/>
          </a:p>
          <a:p>
            <a:endParaRPr lang="en-GB" dirty="0"/>
          </a:p>
        </p:txBody>
      </p:sp>
    </p:spTree>
    <p:extLst>
      <p:ext uri="{BB962C8B-B14F-4D97-AF65-F5344CB8AC3E}">
        <p14:creationId xmlns:p14="http://schemas.microsoft.com/office/powerpoint/2010/main" val="754916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2F85-A0A1-4B98-9F8C-F2DFC11817ED}"/>
              </a:ext>
            </a:extLst>
          </p:cNvPr>
          <p:cNvSpPr>
            <a:spLocks noGrp="1"/>
          </p:cNvSpPr>
          <p:nvPr>
            <p:ph type="title"/>
          </p:nvPr>
        </p:nvSpPr>
        <p:spPr/>
        <p:txBody>
          <a:bodyPr/>
          <a:lstStyle/>
          <a:p>
            <a:r>
              <a:rPr lang="en-IN" dirty="0"/>
              <a:t>HTML Tag vs. Element</a:t>
            </a:r>
            <a:br>
              <a:rPr lang="en-IN" dirty="0"/>
            </a:br>
            <a:endParaRPr lang="en-GB" dirty="0"/>
          </a:p>
        </p:txBody>
      </p:sp>
      <p:sp>
        <p:nvSpPr>
          <p:cNvPr id="3" name="Content Placeholder 2">
            <a:extLst>
              <a:ext uri="{FF2B5EF4-FFF2-40B4-BE49-F238E27FC236}">
                <a16:creationId xmlns:a16="http://schemas.microsoft.com/office/drawing/2014/main" id="{4E286970-5D24-4666-9891-519A1B6EDC90}"/>
              </a:ext>
            </a:extLst>
          </p:cNvPr>
          <p:cNvSpPr>
            <a:spLocks noGrp="1"/>
          </p:cNvSpPr>
          <p:nvPr>
            <p:ph idx="1"/>
          </p:nvPr>
        </p:nvSpPr>
        <p:spPr/>
        <p:txBody>
          <a:bodyPr/>
          <a:lstStyle/>
          <a:p>
            <a:endParaRPr lang="en-IN" dirty="0"/>
          </a:p>
          <a:p>
            <a:r>
              <a:rPr lang="en-IN" dirty="0"/>
              <a:t>An HTML element is defined by a starting tag. If the element contains other content, it ends with a closing tag.</a:t>
            </a:r>
          </a:p>
          <a:p>
            <a:endParaRPr lang="en-IN" dirty="0"/>
          </a:p>
          <a:p>
            <a:r>
              <a:rPr lang="en-IN" dirty="0"/>
              <a:t>For example, &lt;p&gt; is starting tag of a paragraph and &lt;/p&gt; is closing tag of the same paragraph but &lt;p&gt;This is paragraph&lt;/p&gt; is a paragraph element.</a:t>
            </a:r>
            <a:endParaRPr lang="en-GB" dirty="0"/>
          </a:p>
        </p:txBody>
      </p:sp>
    </p:spTree>
    <p:extLst>
      <p:ext uri="{BB962C8B-B14F-4D97-AF65-F5344CB8AC3E}">
        <p14:creationId xmlns:p14="http://schemas.microsoft.com/office/powerpoint/2010/main" val="91638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4129-77E4-43B1-9EC2-D6B4C3B9B536}"/>
              </a:ext>
            </a:extLst>
          </p:cNvPr>
          <p:cNvSpPr>
            <a:spLocks noGrp="1"/>
          </p:cNvSpPr>
          <p:nvPr>
            <p:ph type="title"/>
          </p:nvPr>
        </p:nvSpPr>
        <p:spPr/>
        <p:txBody>
          <a:bodyPr/>
          <a:lstStyle/>
          <a:p>
            <a:r>
              <a:rPr lang="en-GB" dirty="0"/>
              <a:t>Nested HTML Elements</a:t>
            </a:r>
          </a:p>
        </p:txBody>
      </p:sp>
      <p:sp>
        <p:nvSpPr>
          <p:cNvPr id="3" name="Content Placeholder 2">
            <a:extLst>
              <a:ext uri="{FF2B5EF4-FFF2-40B4-BE49-F238E27FC236}">
                <a16:creationId xmlns:a16="http://schemas.microsoft.com/office/drawing/2014/main" id="{DFECB8A1-2476-4D1F-B016-DC90C57DE069}"/>
              </a:ext>
            </a:extLst>
          </p:cNvPr>
          <p:cNvSpPr>
            <a:spLocks noGrp="1"/>
          </p:cNvSpPr>
          <p:nvPr>
            <p:ph idx="1"/>
          </p:nvPr>
        </p:nvSpPr>
        <p:spPr/>
        <p:txBody>
          <a:bodyPr/>
          <a:lstStyle/>
          <a:p>
            <a:r>
              <a:rPr lang="en-IN" dirty="0"/>
              <a:t>It is very much allowed to keep one HTML element inside another HTML element −</a:t>
            </a:r>
            <a:endParaRPr lang="en-GB" dirty="0"/>
          </a:p>
        </p:txBody>
      </p:sp>
    </p:spTree>
    <p:extLst>
      <p:ext uri="{BB962C8B-B14F-4D97-AF65-F5344CB8AC3E}">
        <p14:creationId xmlns:p14="http://schemas.microsoft.com/office/powerpoint/2010/main" val="339926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F03-DCE1-44D9-854D-52F2EEA781FA}"/>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15DBFDA9-05A0-43DD-8C4C-44F016FB6A36}"/>
              </a:ext>
            </a:extLst>
          </p:cNvPr>
          <p:cNvSpPr>
            <a:spLocks noGrp="1"/>
          </p:cNvSpPr>
          <p:nvPr>
            <p:ph idx="1"/>
          </p:nvPr>
        </p:nvSpPr>
        <p:spPr/>
        <p:txBody>
          <a:bodyPr>
            <a:normAutofit fontScale="92500" lnSpcReduction="20000"/>
          </a:bodyPr>
          <a:lstStyle/>
          <a:p>
            <a:r>
              <a:rPr lang="en-IN" dirty="0"/>
              <a:t>We have seen few HTML tags and their usage like heading tags &lt;h1&gt;, &lt;h2&gt;, paragraph tag &lt;p&gt; and other tags. We used them so far in their simplest form, but most of the HTML tags can also have attributes, which are extra bits of information.</a:t>
            </a:r>
          </a:p>
          <a:p>
            <a:r>
              <a:rPr lang="en-IN" dirty="0"/>
              <a:t>An attribute is used to define the characteristics of an HTML element and is placed inside the element's opening tag. All attributes are made up of two parts − a name and a value</a:t>
            </a:r>
          </a:p>
          <a:p>
            <a:pPr lvl="1"/>
            <a:r>
              <a:rPr lang="en-IN" dirty="0"/>
              <a:t>    The name is the property you want to set. For example, the paragraph &lt;p&gt; element in the example carries an attribute whose name is align, which you can use to indicate the alignment of paragraph on the page.</a:t>
            </a:r>
          </a:p>
          <a:p>
            <a:pPr lvl="1"/>
            <a:endParaRPr lang="en-IN" dirty="0"/>
          </a:p>
          <a:p>
            <a:pPr lvl="1"/>
            <a:r>
              <a:rPr lang="en-IN" dirty="0"/>
              <a:t>    The value is what you want the value of the property to be set and always put within quotations. The below example shows three possible values of align attribute: left, </a:t>
            </a:r>
            <a:r>
              <a:rPr lang="en-IN" dirty="0" err="1"/>
              <a:t>center</a:t>
            </a:r>
            <a:r>
              <a:rPr lang="en-IN" dirty="0"/>
              <a:t> and right.</a:t>
            </a:r>
          </a:p>
          <a:p>
            <a:pPr lvl="1"/>
            <a:endParaRPr lang="en-IN" dirty="0"/>
          </a:p>
          <a:p>
            <a:pPr lvl="1"/>
            <a:endParaRPr lang="en-IN" dirty="0"/>
          </a:p>
          <a:p>
            <a:endParaRPr lang="en-GB" dirty="0"/>
          </a:p>
        </p:txBody>
      </p:sp>
    </p:spTree>
    <p:extLst>
      <p:ext uri="{BB962C8B-B14F-4D97-AF65-F5344CB8AC3E}">
        <p14:creationId xmlns:p14="http://schemas.microsoft.com/office/powerpoint/2010/main" val="367185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12BB-9E60-4C56-BA2A-78B2305C47D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C0CB380-F89E-49E4-AF3F-0849F5FBEEB8}"/>
              </a:ext>
            </a:extLst>
          </p:cNvPr>
          <p:cNvSpPr>
            <a:spLocks noGrp="1"/>
          </p:cNvSpPr>
          <p:nvPr>
            <p:ph idx="1"/>
          </p:nvPr>
        </p:nvSpPr>
        <p:spPr/>
        <p:txBody>
          <a:bodyPr/>
          <a:lstStyle/>
          <a:p>
            <a:r>
              <a:rPr lang="en-GB" dirty="0"/>
              <a:t>HTML</a:t>
            </a:r>
          </a:p>
          <a:p>
            <a:r>
              <a:rPr lang="en-GB" dirty="0"/>
              <a:t>CSS</a:t>
            </a:r>
          </a:p>
          <a:p>
            <a:r>
              <a:rPr lang="en-GB" dirty="0"/>
              <a:t>Bootstrap</a:t>
            </a:r>
          </a:p>
          <a:p>
            <a:r>
              <a:rPr lang="en-GB" dirty="0" err="1"/>
              <a:t>Javascript</a:t>
            </a:r>
            <a:endParaRPr lang="en-GB" dirty="0"/>
          </a:p>
          <a:p>
            <a:r>
              <a:rPr lang="en-GB" dirty="0"/>
              <a:t>jQuery</a:t>
            </a:r>
          </a:p>
        </p:txBody>
      </p:sp>
    </p:spTree>
    <p:extLst>
      <p:ext uri="{BB962C8B-B14F-4D97-AF65-F5344CB8AC3E}">
        <p14:creationId xmlns:p14="http://schemas.microsoft.com/office/powerpoint/2010/main" val="1070941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6615-5BD0-47EB-8CE2-4BA63A697210}"/>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56271DF8-DFA4-4541-AD62-E1EB9619001D}"/>
              </a:ext>
            </a:extLst>
          </p:cNvPr>
          <p:cNvSpPr>
            <a:spLocks noGrp="1"/>
          </p:cNvSpPr>
          <p:nvPr>
            <p:ph idx="1"/>
          </p:nvPr>
        </p:nvSpPr>
        <p:spPr/>
        <p:txBody>
          <a:bodyPr/>
          <a:lstStyle/>
          <a:p>
            <a:r>
              <a:rPr lang="en-IN" dirty="0"/>
              <a:t>Attribute names and attribute values are case-insensitive. However, the World Wide Web Consortium (W3C) recommends lowercase attributes/attribute values in their HTML 4 recommendation.</a:t>
            </a:r>
            <a:endParaRPr lang="en-GB" dirty="0"/>
          </a:p>
        </p:txBody>
      </p:sp>
    </p:spTree>
    <p:extLst>
      <p:ext uri="{BB962C8B-B14F-4D97-AF65-F5344CB8AC3E}">
        <p14:creationId xmlns:p14="http://schemas.microsoft.com/office/powerpoint/2010/main" val="36957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10FF-ACB1-46AE-A103-167DB26BE40E}"/>
              </a:ext>
            </a:extLst>
          </p:cNvPr>
          <p:cNvSpPr>
            <a:spLocks noGrp="1"/>
          </p:cNvSpPr>
          <p:nvPr>
            <p:ph type="title"/>
          </p:nvPr>
        </p:nvSpPr>
        <p:spPr/>
        <p:txBody>
          <a:bodyPr/>
          <a:lstStyle/>
          <a:p>
            <a:r>
              <a:rPr lang="en-GB" dirty="0"/>
              <a:t>Core Attributes</a:t>
            </a:r>
          </a:p>
        </p:txBody>
      </p:sp>
      <p:sp>
        <p:nvSpPr>
          <p:cNvPr id="3" name="Content Placeholder 2">
            <a:extLst>
              <a:ext uri="{FF2B5EF4-FFF2-40B4-BE49-F238E27FC236}">
                <a16:creationId xmlns:a16="http://schemas.microsoft.com/office/drawing/2014/main" id="{C4751226-4AA3-40A2-8B1F-530973653DAC}"/>
              </a:ext>
            </a:extLst>
          </p:cNvPr>
          <p:cNvSpPr>
            <a:spLocks noGrp="1"/>
          </p:cNvSpPr>
          <p:nvPr>
            <p:ph idx="1"/>
          </p:nvPr>
        </p:nvSpPr>
        <p:spPr/>
        <p:txBody>
          <a:bodyPr/>
          <a:lstStyle/>
          <a:p>
            <a:r>
              <a:rPr lang="en-IN" dirty="0"/>
              <a:t>The four core attributes that can be used on the majority of HTML elements (although not all) are −</a:t>
            </a:r>
          </a:p>
          <a:p>
            <a:endParaRPr lang="en-IN" dirty="0"/>
          </a:p>
          <a:p>
            <a:r>
              <a:rPr lang="en-IN" dirty="0"/>
              <a:t>    Id</a:t>
            </a:r>
          </a:p>
          <a:p>
            <a:r>
              <a:rPr lang="en-IN" dirty="0"/>
              <a:t>    Title</a:t>
            </a:r>
          </a:p>
          <a:p>
            <a:r>
              <a:rPr lang="en-IN" dirty="0"/>
              <a:t>    Class</a:t>
            </a:r>
          </a:p>
          <a:p>
            <a:r>
              <a:rPr lang="en-IN" dirty="0"/>
              <a:t>    Style</a:t>
            </a:r>
          </a:p>
          <a:p>
            <a:endParaRPr lang="en-GB" dirty="0"/>
          </a:p>
        </p:txBody>
      </p:sp>
    </p:spTree>
    <p:extLst>
      <p:ext uri="{BB962C8B-B14F-4D97-AF65-F5344CB8AC3E}">
        <p14:creationId xmlns:p14="http://schemas.microsoft.com/office/powerpoint/2010/main" val="3729977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490A-FF57-49F1-8AE1-2FFC0C8578F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1D99401-A486-49DF-9F1D-6286B0D22D3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083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14E3-7A39-4008-9CEE-399A9CAFB32F}"/>
              </a:ext>
            </a:extLst>
          </p:cNvPr>
          <p:cNvSpPr>
            <a:spLocks noGrp="1"/>
          </p:cNvSpPr>
          <p:nvPr>
            <p:ph type="title"/>
          </p:nvPr>
        </p:nvSpPr>
        <p:spPr/>
        <p:txBody>
          <a:bodyPr/>
          <a:lstStyle/>
          <a:p>
            <a:r>
              <a:rPr lang="en-GB" dirty="0"/>
              <a:t>The id attribute</a:t>
            </a:r>
          </a:p>
        </p:txBody>
      </p:sp>
      <p:sp>
        <p:nvSpPr>
          <p:cNvPr id="3" name="Content Placeholder 2">
            <a:extLst>
              <a:ext uri="{FF2B5EF4-FFF2-40B4-BE49-F238E27FC236}">
                <a16:creationId xmlns:a16="http://schemas.microsoft.com/office/drawing/2014/main" id="{E2B4F4E5-C54E-4E57-B5D2-290CF795D3F4}"/>
              </a:ext>
            </a:extLst>
          </p:cNvPr>
          <p:cNvSpPr>
            <a:spLocks noGrp="1"/>
          </p:cNvSpPr>
          <p:nvPr>
            <p:ph idx="1"/>
          </p:nvPr>
        </p:nvSpPr>
        <p:spPr/>
        <p:txBody>
          <a:bodyPr>
            <a:normAutofit/>
          </a:bodyPr>
          <a:lstStyle/>
          <a:p>
            <a:r>
              <a:rPr lang="en-IN" dirty="0"/>
              <a:t>The id attribute of an HTML tag can be used to uniquely identify any element within an HTML page. There are two primary reasons that you might want to use an id attribute on an element −</a:t>
            </a:r>
          </a:p>
          <a:p>
            <a:pPr lvl="1"/>
            <a:r>
              <a:rPr lang="en-IN" dirty="0"/>
              <a:t>    If an element carries an id attribute as a unique identifier, it is possible to identify just that element and its content.</a:t>
            </a:r>
          </a:p>
          <a:p>
            <a:pPr lvl="1"/>
            <a:r>
              <a:rPr lang="en-IN" dirty="0"/>
              <a:t>    If you have two elements of the same name within a Web page (or style sheet), you can use the id attribute to distinguish between elements that have the same name.</a:t>
            </a:r>
          </a:p>
          <a:p>
            <a:endParaRPr lang="en-GB" dirty="0"/>
          </a:p>
        </p:txBody>
      </p:sp>
    </p:spTree>
    <p:extLst>
      <p:ext uri="{BB962C8B-B14F-4D97-AF65-F5344CB8AC3E}">
        <p14:creationId xmlns:p14="http://schemas.microsoft.com/office/powerpoint/2010/main" val="249591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8CC3-8F9B-45B6-BED1-7151D09BDB8B}"/>
              </a:ext>
            </a:extLst>
          </p:cNvPr>
          <p:cNvSpPr>
            <a:spLocks noGrp="1"/>
          </p:cNvSpPr>
          <p:nvPr>
            <p:ph type="title"/>
          </p:nvPr>
        </p:nvSpPr>
        <p:spPr/>
        <p:txBody>
          <a:bodyPr/>
          <a:lstStyle/>
          <a:p>
            <a:r>
              <a:rPr lang="en-GB" dirty="0"/>
              <a:t>The title attribute</a:t>
            </a:r>
          </a:p>
        </p:txBody>
      </p:sp>
      <p:sp>
        <p:nvSpPr>
          <p:cNvPr id="3" name="Content Placeholder 2">
            <a:extLst>
              <a:ext uri="{FF2B5EF4-FFF2-40B4-BE49-F238E27FC236}">
                <a16:creationId xmlns:a16="http://schemas.microsoft.com/office/drawing/2014/main" id="{570BC992-F218-4842-B499-767060B55CD5}"/>
              </a:ext>
            </a:extLst>
          </p:cNvPr>
          <p:cNvSpPr>
            <a:spLocks noGrp="1"/>
          </p:cNvSpPr>
          <p:nvPr>
            <p:ph idx="1"/>
          </p:nvPr>
        </p:nvSpPr>
        <p:spPr/>
        <p:txBody>
          <a:bodyPr/>
          <a:lstStyle/>
          <a:p>
            <a:r>
              <a:rPr lang="en-IN" dirty="0"/>
              <a:t>The title attribute gives a suggested title for the element. They syntax for the title attribute is similar as explained for id attribute −</a:t>
            </a:r>
          </a:p>
          <a:p>
            <a:endParaRPr lang="en-IN" dirty="0"/>
          </a:p>
          <a:p>
            <a:r>
              <a:rPr lang="en-IN" dirty="0"/>
              <a:t>The behavior of this attribute will depend upon the element that carries it, although it is often displayed as a tooltip when cursor comes over the element or while the element is loading</a:t>
            </a:r>
            <a:endParaRPr lang="en-GB" dirty="0"/>
          </a:p>
        </p:txBody>
      </p:sp>
    </p:spTree>
    <p:extLst>
      <p:ext uri="{BB962C8B-B14F-4D97-AF65-F5344CB8AC3E}">
        <p14:creationId xmlns:p14="http://schemas.microsoft.com/office/powerpoint/2010/main" val="2955534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66C8-F24B-4C4D-81CA-145CAA3EDCDE}"/>
              </a:ext>
            </a:extLst>
          </p:cNvPr>
          <p:cNvSpPr>
            <a:spLocks noGrp="1"/>
          </p:cNvSpPr>
          <p:nvPr>
            <p:ph type="title"/>
          </p:nvPr>
        </p:nvSpPr>
        <p:spPr/>
        <p:txBody>
          <a:bodyPr/>
          <a:lstStyle/>
          <a:p>
            <a:r>
              <a:rPr lang="en-GB" dirty="0"/>
              <a:t>The class attribute</a:t>
            </a:r>
          </a:p>
        </p:txBody>
      </p:sp>
      <p:sp>
        <p:nvSpPr>
          <p:cNvPr id="3" name="Content Placeholder 2">
            <a:extLst>
              <a:ext uri="{FF2B5EF4-FFF2-40B4-BE49-F238E27FC236}">
                <a16:creationId xmlns:a16="http://schemas.microsoft.com/office/drawing/2014/main" id="{F4C5B00F-FE35-4387-9C39-4F2B0A8E1363}"/>
              </a:ext>
            </a:extLst>
          </p:cNvPr>
          <p:cNvSpPr>
            <a:spLocks noGrp="1"/>
          </p:cNvSpPr>
          <p:nvPr>
            <p:ph idx="1"/>
          </p:nvPr>
        </p:nvSpPr>
        <p:spPr/>
        <p:txBody>
          <a:bodyPr/>
          <a:lstStyle/>
          <a:p>
            <a:r>
              <a:rPr lang="en-IN" dirty="0"/>
              <a:t>The class attribute is used to associate an element with a style sheet, and specifies the class of element. You will learn more about the use of the class attribute when you will learn Cascading Style Sheet (CSS). So for now you can avoid it.</a:t>
            </a:r>
            <a:endParaRPr lang="en-GB" dirty="0"/>
          </a:p>
        </p:txBody>
      </p:sp>
    </p:spTree>
    <p:extLst>
      <p:ext uri="{BB962C8B-B14F-4D97-AF65-F5344CB8AC3E}">
        <p14:creationId xmlns:p14="http://schemas.microsoft.com/office/powerpoint/2010/main" val="515476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C4C4-592D-4514-A64F-6426FBA7C727}"/>
              </a:ext>
            </a:extLst>
          </p:cNvPr>
          <p:cNvSpPr>
            <a:spLocks noGrp="1"/>
          </p:cNvSpPr>
          <p:nvPr>
            <p:ph type="title"/>
          </p:nvPr>
        </p:nvSpPr>
        <p:spPr/>
        <p:txBody>
          <a:bodyPr/>
          <a:lstStyle/>
          <a:p>
            <a:r>
              <a:rPr lang="en-GB" dirty="0"/>
              <a:t>The style Attribute</a:t>
            </a:r>
          </a:p>
        </p:txBody>
      </p:sp>
      <p:sp>
        <p:nvSpPr>
          <p:cNvPr id="3" name="Content Placeholder 2">
            <a:extLst>
              <a:ext uri="{FF2B5EF4-FFF2-40B4-BE49-F238E27FC236}">
                <a16:creationId xmlns:a16="http://schemas.microsoft.com/office/drawing/2014/main" id="{290E8811-A7A1-4D82-8FE3-3059FCFFF618}"/>
              </a:ext>
            </a:extLst>
          </p:cNvPr>
          <p:cNvSpPr>
            <a:spLocks noGrp="1"/>
          </p:cNvSpPr>
          <p:nvPr>
            <p:ph idx="1"/>
          </p:nvPr>
        </p:nvSpPr>
        <p:spPr/>
        <p:txBody>
          <a:bodyPr/>
          <a:lstStyle/>
          <a:p>
            <a:r>
              <a:rPr lang="en-IN" dirty="0"/>
              <a:t>The style attribute allows you to specify Cascading Style Sheet (CSS) rules within the element.</a:t>
            </a:r>
            <a:endParaRPr lang="en-GB" dirty="0"/>
          </a:p>
        </p:txBody>
      </p:sp>
    </p:spTree>
    <p:extLst>
      <p:ext uri="{BB962C8B-B14F-4D97-AF65-F5344CB8AC3E}">
        <p14:creationId xmlns:p14="http://schemas.microsoft.com/office/powerpoint/2010/main" val="3943213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BF33-F9A3-4B34-B402-64F4B99A827F}"/>
              </a:ext>
            </a:extLst>
          </p:cNvPr>
          <p:cNvSpPr>
            <a:spLocks noGrp="1"/>
          </p:cNvSpPr>
          <p:nvPr>
            <p:ph type="title"/>
          </p:nvPr>
        </p:nvSpPr>
        <p:spPr/>
        <p:txBody>
          <a:bodyPr/>
          <a:lstStyle/>
          <a:p>
            <a:r>
              <a:rPr lang="en-GB" b="1" dirty="0"/>
              <a:t>Internationalization Attributes</a:t>
            </a:r>
          </a:p>
        </p:txBody>
      </p:sp>
      <p:sp>
        <p:nvSpPr>
          <p:cNvPr id="3" name="Content Placeholder 2">
            <a:extLst>
              <a:ext uri="{FF2B5EF4-FFF2-40B4-BE49-F238E27FC236}">
                <a16:creationId xmlns:a16="http://schemas.microsoft.com/office/drawing/2014/main" id="{F455F832-E863-4DA6-95B8-25D42492EECC}"/>
              </a:ext>
            </a:extLst>
          </p:cNvPr>
          <p:cNvSpPr>
            <a:spLocks noGrp="1"/>
          </p:cNvSpPr>
          <p:nvPr>
            <p:ph idx="1"/>
          </p:nvPr>
        </p:nvSpPr>
        <p:spPr/>
        <p:txBody>
          <a:bodyPr/>
          <a:lstStyle/>
          <a:p>
            <a:r>
              <a:rPr lang="en-IN" dirty="0"/>
              <a:t>There are three internationalization attributes, which are available for most (although not all) HTML elements.</a:t>
            </a:r>
          </a:p>
          <a:p>
            <a:endParaRPr lang="en-IN" dirty="0"/>
          </a:p>
          <a:p>
            <a:r>
              <a:rPr lang="en-IN" dirty="0"/>
              <a:t>    </a:t>
            </a:r>
            <a:r>
              <a:rPr lang="en-IN" dirty="0" err="1"/>
              <a:t>dir</a:t>
            </a:r>
            <a:endParaRPr lang="en-IN" dirty="0"/>
          </a:p>
          <a:p>
            <a:r>
              <a:rPr lang="en-IN" dirty="0"/>
              <a:t>    </a:t>
            </a:r>
            <a:r>
              <a:rPr lang="en-IN" dirty="0" err="1"/>
              <a:t>lang</a:t>
            </a:r>
            <a:endParaRPr lang="en-IN" dirty="0"/>
          </a:p>
          <a:p>
            <a:r>
              <a:rPr lang="en-IN" dirty="0"/>
              <a:t>    </a:t>
            </a:r>
            <a:r>
              <a:rPr lang="en-IN" dirty="0" err="1"/>
              <a:t>xml:lang</a:t>
            </a:r>
            <a:endParaRPr lang="en-IN" dirty="0"/>
          </a:p>
          <a:p>
            <a:endParaRPr lang="en-GB" dirty="0"/>
          </a:p>
        </p:txBody>
      </p:sp>
    </p:spTree>
    <p:extLst>
      <p:ext uri="{BB962C8B-B14F-4D97-AF65-F5344CB8AC3E}">
        <p14:creationId xmlns:p14="http://schemas.microsoft.com/office/powerpoint/2010/main" val="2834254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F614-0278-447E-BA92-929D7FFCF892}"/>
              </a:ext>
            </a:extLst>
          </p:cNvPr>
          <p:cNvSpPr>
            <a:spLocks noGrp="1"/>
          </p:cNvSpPr>
          <p:nvPr>
            <p:ph type="title"/>
          </p:nvPr>
        </p:nvSpPr>
        <p:spPr/>
        <p:txBody>
          <a:bodyPr/>
          <a:lstStyle/>
          <a:p>
            <a:r>
              <a:rPr lang="en-GB" dirty="0"/>
              <a:t>The </a:t>
            </a:r>
            <a:r>
              <a:rPr lang="en-GB" dirty="0" err="1"/>
              <a:t>dir</a:t>
            </a:r>
            <a:endParaRPr lang="en-GB" dirty="0"/>
          </a:p>
        </p:txBody>
      </p:sp>
      <p:sp>
        <p:nvSpPr>
          <p:cNvPr id="3" name="Content Placeholder 2">
            <a:extLst>
              <a:ext uri="{FF2B5EF4-FFF2-40B4-BE49-F238E27FC236}">
                <a16:creationId xmlns:a16="http://schemas.microsoft.com/office/drawing/2014/main" id="{686208BD-CE25-4D2F-82B7-0F8B122D3701}"/>
              </a:ext>
            </a:extLst>
          </p:cNvPr>
          <p:cNvSpPr>
            <a:spLocks noGrp="1"/>
          </p:cNvSpPr>
          <p:nvPr>
            <p:ph idx="1"/>
          </p:nvPr>
        </p:nvSpPr>
        <p:spPr/>
        <p:txBody>
          <a:bodyPr/>
          <a:lstStyle/>
          <a:p>
            <a:r>
              <a:rPr lang="en-IN" dirty="0"/>
              <a:t>The </a:t>
            </a:r>
            <a:r>
              <a:rPr lang="en-IN" dirty="0" err="1"/>
              <a:t>dir</a:t>
            </a:r>
            <a:r>
              <a:rPr lang="en-IN" dirty="0"/>
              <a:t> attribute allows you to indicate to the browser about the direction in which the text should flow. The </a:t>
            </a:r>
            <a:r>
              <a:rPr lang="en-IN" dirty="0" err="1"/>
              <a:t>dir</a:t>
            </a:r>
            <a:r>
              <a:rPr lang="en-IN" dirty="0"/>
              <a:t> attribute can take one of two values, as you can see in the table that follows −</a:t>
            </a:r>
          </a:p>
          <a:p>
            <a:r>
              <a:rPr lang="en-IN" dirty="0"/>
              <a:t>Value 	Meaning</a:t>
            </a:r>
          </a:p>
          <a:p>
            <a:r>
              <a:rPr lang="en-IN" dirty="0" err="1"/>
              <a:t>ltr</a:t>
            </a:r>
            <a:r>
              <a:rPr lang="en-IN" dirty="0"/>
              <a:t> 	Left to right (the default value)</a:t>
            </a:r>
          </a:p>
          <a:p>
            <a:r>
              <a:rPr lang="en-IN" dirty="0" err="1"/>
              <a:t>rtl</a:t>
            </a:r>
            <a:r>
              <a:rPr lang="en-IN" dirty="0"/>
              <a:t> 	Right to left (for languages such as Hebrew or Arabic that are read right to left)</a:t>
            </a:r>
            <a:endParaRPr lang="en-GB" dirty="0"/>
          </a:p>
        </p:txBody>
      </p:sp>
    </p:spTree>
    <p:extLst>
      <p:ext uri="{BB962C8B-B14F-4D97-AF65-F5344CB8AC3E}">
        <p14:creationId xmlns:p14="http://schemas.microsoft.com/office/powerpoint/2010/main" val="293025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42C3-1CD1-4BDB-B267-9B6FD8CB8AC5}"/>
              </a:ext>
            </a:extLst>
          </p:cNvPr>
          <p:cNvSpPr>
            <a:spLocks noGrp="1"/>
          </p:cNvSpPr>
          <p:nvPr>
            <p:ph type="title"/>
          </p:nvPr>
        </p:nvSpPr>
        <p:spPr/>
        <p:txBody>
          <a:bodyPr/>
          <a:lstStyle/>
          <a:p>
            <a:r>
              <a:rPr lang="en-GB" dirty="0"/>
              <a:t>The </a:t>
            </a:r>
            <a:r>
              <a:rPr lang="en-GB" dirty="0" err="1"/>
              <a:t>lang</a:t>
            </a:r>
            <a:endParaRPr lang="en-GB" dirty="0"/>
          </a:p>
        </p:txBody>
      </p:sp>
      <p:sp>
        <p:nvSpPr>
          <p:cNvPr id="3" name="Content Placeholder 2">
            <a:extLst>
              <a:ext uri="{FF2B5EF4-FFF2-40B4-BE49-F238E27FC236}">
                <a16:creationId xmlns:a16="http://schemas.microsoft.com/office/drawing/2014/main" id="{27C4A829-4261-4E47-B098-F0CCA03A2263}"/>
              </a:ext>
            </a:extLst>
          </p:cNvPr>
          <p:cNvSpPr>
            <a:spLocks noGrp="1"/>
          </p:cNvSpPr>
          <p:nvPr>
            <p:ph idx="1"/>
          </p:nvPr>
        </p:nvSpPr>
        <p:spPr/>
        <p:txBody>
          <a:bodyPr/>
          <a:lstStyle/>
          <a:p>
            <a:r>
              <a:rPr lang="en-IN" dirty="0"/>
              <a:t>The </a:t>
            </a:r>
            <a:r>
              <a:rPr lang="en-IN" dirty="0" err="1"/>
              <a:t>lang</a:t>
            </a:r>
            <a:r>
              <a:rPr lang="en-IN" dirty="0"/>
              <a:t> attribute allows you to indicate the main language used in a document, but this attribute was kept in HTML only for backwards compatibility with earlier versions of HTML. This attribute has been replaced by the </a:t>
            </a:r>
            <a:r>
              <a:rPr lang="en-IN" dirty="0" err="1"/>
              <a:t>xml:lang</a:t>
            </a:r>
            <a:r>
              <a:rPr lang="en-IN" dirty="0"/>
              <a:t> attribute in new XHTML documents.</a:t>
            </a:r>
          </a:p>
          <a:p>
            <a:endParaRPr lang="en-IN" dirty="0"/>
          </a:p>
          <a:p>
            <a:r>
              <a:rPr lang="en-IN" dirty="0"/>
              <a:t>The values of the </a:t>
            </a:r>
            <a:r>
              <a:rPr lang="en-IN" dirty="0" err="1"/>
              <a:t>lang</a:t>
            </a:r>
            <a:r>
              <a:rPr lang="en-IN" dirty="0"/>
              <a:t> attribute are ISO-639 standard two-character language codes. Check HTML Language Codes: ISO 639 for a complete list of language codes.</a:t>
            </a:r>
            <a:endParaRPr lang="en-GB" dirty="0"/>
          </a:p>
        </p:txBody>
      </p:sp>
    </p:spTree>
    <p:extLst>
      <p:ext uri="{BB962C8B-B14F-4D97-AF65-F5344CB8AC3E}">
        <p14:creationId xmlns:p14="http://schemas.microsoft.com/office/powerpoint/2010/main" val="38404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0CBE-E973-4845-86F0-FF2C8B33BD5A}"/>
              </a:ext>
            </a:extLst>
          </p:cNvPr>
          <p:cNvSpPr>
            <a:spLocks noGrp="1"/>
          </p:cNvSpPr>
          <p:nvPr>
            <p:ph type="title"/>
          </p:nvPr>
        </p:nvSpPr>
        <p:spPr/>
        <p:txBody>
          <a:bodyPr/>
          <a:lstStyle/>
          <a:p>
            <a:r>
              <a:rPr lang="en-GB" dirty="0"/>
              <a:t>HTML</a:t>
            </a:r>
          </a:p>
        </p:txBody>
      </p:sp>
      <p:sp>
        <p:nvSpPr>
          <p:cNvPr id="3" name="Content Placeholder 2">
            <a:extLst>
              <a:ext uri="{FF2B5EF4-FFF2-40B4-BE49-F238E27FC236}">
                <a16:creationId xmlns:a16="http://schemas.microsoft.com/office/drawing/2014/main" id="{C5103731-CA7B-446A-A207-F512A4EF7BC4}"/>
              </a:ext>
            </a:extLst>
          </p:cNvPr>
          <p:cNvSpPr>
            <a:spLocks noGrp="1"/>
          </p:cNvSpPr>
          <p:nvPr>
            <p:ph idx="1"/>
          </p:nvPr>
        </p:nvSpPr>
        <p:spPr/>
        <p:txBody>
          <a:bodyPr/>
          <a:lstStyle/>
          <a:p>
            <a:r>
              <a:rPr lang="en-IN" b="1" dirty="0"/>
              <a:t>HTML</a:t>
            </a:r>
            <a:r>
              <a:rPr lang="en-IN" dirty="0"/>
              <a:t> stands for </a:t>
            </a:r>
            <a:r>
              <a:rPr lang="en-IN" b="1" dirty="0"/>
              <a:t>Hyper Text Markup Language</a:t>
            </a:r>
            <a:r>
              <a:rPr lang="en-IN" dirty="0"/>
              <a:t>, which is the most widely used language on Web to develop web pages. </a:t>
            </a:r>
            <a:r>
              <a:rPr lang="en-IN" b="1" dirty="0"/>
              <a:t>HTML</a:t>
            </a:r>
            <a:r>
              <a:rPr lang="en-IN" dirty="0"/>
              <a:t>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endParaRPr lang="en-GB" dirty="0"/>
          </a:p>
        </p:txBody>
      </p:sp>
    </p:spTree>
    <p:extLst>
      <p:ext uri="{BB962C8B-B14F-4D97-AF65-F5344CB8AC3E}">
        <p14:creationId xmlns:p14="http://schemas.microsoft.com/office/powerpoint/2010/main" val="30095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DE96-875C-46EA-AAD8-B0C712C3BE78}"/>
              </a:ext>
            </a:extLst>
          </p:cNvPr>
          <p:cNvSpPr>
            <a:spLocks noGrp="1"/>
          </p:cNvSpPr>
          <p:nvPr>
            <p:ph type="title"/>
          </p:nvPr>
        </p:nvSpPr>
        <p:spPr/>
        <p:txBody>
          <a:bodyPr/>
          <a:lstStyle/>
          <a:p>
            <a:r>
              <a:rPr lang="en-IN" dirty="0"/>
              <a:t>The </a:t>
            </a:r>
            <a:r>
              <a:rPr lang="en-IN" dirty="0" err="1"/>
              <a:t>xml:lang</a:t>
            </a:r>
            <a:r>
              <a:rPr lang="en-IN" dirty="0"/>
              <a:t> Attribute</a:t>
            </a:r>
            <a:br>
              <a:rPr lang="en-IN" dirty="0"/>
            </a:br>
            <a:endParaRPr lang="en-GB" dirty="0"/>
          </a:p>
        </p:txBody>
      </p:sp>
      <p:sp>
        <p:nvSpPr>
          <p:cNvPr id="3" name="Content Placeholder 2">
            <a:extLst>
              <a:ext uri="{FF2B5EF4-FFF2-40B4-BE49-F238E27FC236}">
                <a16:creationId xmlns:a16="http://schemas.microsoft.com/office/drawing/2014/main" id="{6B27FAD8-B57F-4C83-ACCD-AF6E75772607}"/>
              </a:ext>
            </a:extLst>
          </p:cNvPr>
          <p:cNvSpPr>
            <a:spLocks noGrp="1"/>
          </p:cNvSpPr>
          <p:nvPr>
            <p:ph idx="1"/>
          </p:nvPr>
        </p:nvSpPr>
        <p:spPr/>
        <p:txBody>
          <a:bodyPr/>
          <a:lstStyle/>
          <a:p>
            <a:endParaRPr lang="en-IN" dirty="0"/>
          </a:p>
          <a:p>
            <a:r>
              <a:rPr lang="en-IN" dirty="0"/>
              <a:t>The </a:t>
            </a:r>
            <a:r>
              <a:rPr lang="en-IN" dirty="0" err="1"/>
              <a:t>xml:lang</a:t>
            </a:r>
            <a:r>
              <a:rPr lang="en-IN" dirty="0"/>
              <a:t> attribute is the XHTML replacement for the </a:t>
            </a:r>
            <a:r>
              <a:rPr lang="en-IN" dirty="0" err="1"/>
              <a:t>lang</a:t>
            </a:r>
            <a:r>
              <a:rPr lang="en-IN" dirty="0"/>
              <a:t> attribute. The value of the </a:t>
            </a:r>
            <a:r>
              <a:rPr lang="en-IN" dirty="0" err="1"/>
              <a:t>xml:lang</a:t>
            </a:r>
            <a:r>
              <a:rPr lang="en-IN" dirty="0"/>
              <a:t> attribute should be an ISO-639 country code as mentioned in previous section.</a:t>
            </a:r>
            <a:endParaRPr lang="en-GB" dirty="0"/>
          </a:p>
        </p:txBody>
      </p:sp>
    </p:spTree>
    <p:extLst>
      <p:ext uri="{BB962C8B-B14F-4D97-AF65-F5344CB8AC3E}">
        <p14:creationId xmlns:p14="http://schemas.microsoft.com/office/powerpoint/2010/main" val="3776368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4939-2A0A-4049-AC2F-0B7FAFA9EF6C}"/>
              </a:ext>
            </a:extLst>
          </p:cNvPr>
          <p:cNvSpPr>
            <a:spLocks noGrp="1"/>
          </p:cNvSpPr>
          <p:nvPr>
            <p:ph type="title"/>
          </p:nvPr>
        </p:nvSpPr>
        <p:spPr/>
        <p:txBody>
          <a:bodyPr/>
          <a:lstStyle/>
          <a:p>
            <a:r>
              <a:rPr lang="en-GB" dirty="0"/>
              <a:t>Generic attributes</a:t>
            </a:r>
          </a:p>
        </p:txBody>
      </p:sp>
      <p:graphicFrame>
        <p:nvGraphicFramePr>
          <p:cNvPr id="4" name="Content Placeholder 3">
            <a:extLst>
              <a:ext uri="{FF2B5EF4-FFF2-40B4-BE49-F238E27FC236}">
                <a16:creationId xmlns:a16="http://schemas.microsoft.com/office/drawing/2014/main" id="{467C60C8-E92C-4437-B541-A2C08FBA3545}"/>
              </a:ext>
            </a:extLst>
          </p:cNvPr>
          <p:cNvGraphicFramePr>
            <a:graphicFrameLocks noGrp="1"/>
          </p:cNvGraphicFramePr>
          <p:nvPr>
            <p:ph idx="1"/>
          </p:nvPr>
        </p:nvGraphicFramePr>
        <p:xfrm>
          <a:off x="1706493" y="1825625"/>
          <a:ext cx="8779014" cy="4351339"/>
        </p:xfrm>
        <a:graphic>
          <a:graphicData uri="http://schemas.openxmlformats.org/drawingml/2006/table">
            <a:tbl>
              <a:tblPr/>
              <a:tblGrid>
                <a:gridCol w="2926338">
                  <a:extLst>
                    <a:ext uri="{9D8B030D-6E8A-4147-A177-3AD203B41FA5}">
                      <a16:colId xmlns:a16="http://schemas.microsoft.com/office/drawing/2014/main" val="1652307521"/>
                    </a:ext>
                  </a:extLst>
                </a:gridCol>
                <a:gridCol w="2926338">
                  <a:extLst>
                    <a:ext uri="{9D8B030D-6E8A-4147-A177-3AD203B41FA5}">
                      <a16:colId xmlns:a16="http://schemas.microsoft.com/office/drawing/2014/main" val="2070266501"/>
                    </a:ext>
                  </a:extLst>
                </a:gridCol>
                <a:gridCol w="2926338">
                  <a:extLst>
                    <a:ext uri="{9D8B030D-6E8A-4147-A177-3AD203B41FA5}">
                      <a16:colId xmlns:a16="http://schemas.microsoft.com/office/drawing/2014/main" val="1899073783"/>
                    </a:ext>
                  </a:extLst>
                </a:gridCol>
              </a:tblGrid>
              <a:tr h="305357">
                <a:tc>
                  <a:txBody>
                    <a:bodyPr/>
                    <a:lstStyle/>
                    <a:p>
                      <a:r>
                        <a:rPr lang="en-GB" sz="1500"/>
                        <a:t>align</a:t>
                      </a:r>
                    </a:p>
                  </a:txBody>
                  <a:tcPr marL="76339" marR="76339" marT="38170" marB="38170" anchor="ctr">
                    <a:lnL>
                      <a:noFill/>
                    </a:lnL>
                    <a:lnR>
                      <a:noFill/>
                    </a:lnR>
                    <a:lnT>
                      <a:noFill/>
                    </a:lnT>
                    <a:lnB>
                      <a:noFill/>
                    </a:lnB>
                  </a:tcPr>
                </a:tc>
                <a:tc>
                  <a:txBody>
                    <a:bodyPr/>
                    <a:lstStyle/>
                    <a:p>
                      <a:r>
                        <a:rPr lang="en-GB" sz="1500"/>
                        <a:t>right, left, center</a:t>
                      </a:r>
                    </a:p>
                  </a:txBody>
                  <a:tcPr marL="76339" marR="76339" marT="38170" marB="38170" anchor="ctr">
                    <a:lnL>
                      <a:noFill/>
                    </a:lnL>
                    <a:lnR>
                      <a:noFill/>
                    </a:lnR>
                    <a:lnT>
                      <a:noFill/>
                    </a:lnT>
                    <a:lnB>
                      <a:noFill/>
                    </a:lnB>
                  </a:tcPr>
                </a:tc>
                <a:tc>
                  <a:txBody>
                    <a:bodyPr/>
                    <a:lstStyle/>
                    <a:p>
                      <a:r>
                        <a:rPr lang="en-GB" sz="1500"/>
                        <a:t>Horizontally aligns tags</a:t>
                      </a:r>
                    </a:p>
                  </a:txBody>
                  <a:tcPr marL="76339" marR="76339" marT="38170" marB="38170" anchor="ctr">
                    <a:lnL>
                      <a:noFill/>
                    </a:lnL>
                    <a:lnR>
                      <a:noFill/>
                    </a:lnR>
                    <a:lnT>
                      <a:noFill/>
                    </a:lnT>
                    <a:lnB>
                      <a:noFill/>
                    </a:lnB>
                  </a:tcPr>
                </a:tc>
                <a:extLst>
                  <a:ext uri="{0D108BD9-81ED-4DB2-BD59-A6C34878D82A}">
                    <a16:rowId xmlns:a16="http://schemas.microsoft.com/office/drawing/2014/main" val="520564786"/>
                  </a:ext>
                </a:extLst>
              </a:tr>
              <a:tr h="534375">
                <a:tc>
                  <a:txBody>
                    <a:bodyPr/>
                    <a:lstStyle/>
                    <a:p>
                      <a:r>
                        <a:rPr lang="en-GB" sz="1500"/>
                        <a:t>valign</a:t>
                      </a:r>
                    </a:p>
                  </a:txBody>
                  <a:tcPr marL="76339" marR="76339" marT="38170" marB="38170" anchor="ctr">
                    <a:lnL>
                      <a:noFill/>
                    </a:lnL>
                    <a:lnR>
                      <a:noFill/>
                    </a:lnR>
                    <a:lnT>
                      <a:noFill/>
                    </a:lnT>
                    <a:lnB>
                      <a:noFill/>
                    </a:lnB>
                  </a:tcPr>
                </a:tc>
                <a:tc>
                  <a:txBody>
                    <a:bodyPr/>
                    <a:lstStyle/>
                    <a:p>
                      <a:r>
                        <a:rPr lang="en-GB" sz="1500"/>
                        <a:t>top, middle, bottom</a:t>
                      </a:r>
                    </a:p>
                  </a:txBody>
                  <a:tcPr marL="76339" marR="76339" marT="38170" marB="38170" anchor="ctr">
                    <a:lnL>
                      <a:noFill/>
                    </a:lnL>
                    <a:lnR>
                      <a:noFill/>
                    </a:lnR>
                    <a:lnT>
                      <a:noFill/>
                    </a:lnT>
                    <a:lnB>
                      <a:noFill/>
                    </a:lnB>
                  </a:tcPr>
                </a:tc>
                <a:tc>
                  <a:txBody>
                    <a:bodyPr/>
                    <a:lstStyle/>
                    <a:p>
                      <a:r>
                        <a:rPr lang="en-IN" sz="1500"/>
                        <a:t>Vertically aligns tags within an HTML element.</a:t>
                      </a:r>
                    </a:p>
                  </a:txBody>
                  <a:tcPr marL="76339" marR="76339" marT="38170" marB="38170" anchor="ctr">
                    <a:lnL>
                      <a:noFill/>
                    </a:lnL>
                    <a:lnR>
                      <a:noFill/>
                    </a:lnR>
                    <a:lnT>
                      <a:noFill/>
                    </a:lnT>
                    <a:lnB>
                      <a:noFill/>
                    </a:lnB>
                  </a:tcPr>
                </a:tc>
                <a:extLst>
                  <a:ext uri="{0D108BD9-81ED-4DB2-BD59-A6C34878D82A}">
                    <a16:rowId xmlns:a16="http://schemas.microsoft.com/office/drawing/2014/main" val="2876344916"/>
                  </a:ext>
                </a:extLst>
              </a:tr>
              <a:tr h="534375">
                <a:tc>
                  <a:txBody>
                    <a:bodyPr/>
                    <a:lstStyle/>
                    <a:p>
                      <a:r>
                        <a:rPr lang="en-GB" sz="1500" dirty="0" err="1"/>
                        <a:t>bgcolor</a:t>
                      </a:r>
                      <a:endParaRPr lang="en-GB" sz="1500" dirty="0"/>
                    </a:p>
                  </a:txBody>
                  <a:tcPr marL="76339" marR="76339" marT="38170" marB="38170" anchor="ctr">
                    <a:lnL>
                      <a:noFill/>
                    </a:lnL>
                    <a:lnR>
                      <a:noFill/>
                    </a:lnR>
                    <a:lnT>
                      <a:noFill/>
                    </a:lnT>
                    <a:lnB>
                      <a:noFill/>
                    </a:lnB>
                  </a:tcPr>
                </a:tc>
                <a:tc>
                  <a:txBody>
                    <a:bodyPr/>
                    <a:lstStyle/>
                    <a:p>
                      <a:r>
                        <a:rPr lang="en-GB" sz="1500"/>
                        <a:t>numeric, hexidecimal, RGB values</a:t>
                      </a:r>
                    </a:p>
                  </a:txBody>
                  <a:tcPr marL="76339" marR="76339" marT="38170" marB="38170" anchor="ctr">
                    <a:lnL>
                      <a:noFill/>
                    </a:lnL>
                    <a:lnR>
                      <a:noFill/>
                    </a:lnR>
                    <a:lnT>
                      <a:noFill/>
                    </a:lnT>
                    <a:lnB>
                      <a:noFill/>
                    </a:lnB>
                  </a:tcPr>
                </a:tc>
                <a:tc>
                  <a:txBody>
                    <a:bodyPr/>
                    <a:lstStyle/>
                    <a:p>
                      <a:r>
                        <a:rPr lang="en-IN" sz="1500"/>
                        <a:t>Places a background color behind an element</a:t>
                      </a:r>
                    </a:p>
                  </a:txBody>
                  <a:tcPr marL="76339" marR="76339" marT="38170" marB="38170" anchor="ctr">
                    <a:lnL>
                      <a:noFill/>
                    </a:lnL>
                    <a:lnR>
                      <a:noFill/>
                    </a:lnR>
                    <a:lnT>
                      <a:noFill/>
                    </a:lnT>
                    <a:lnB>
                      <a:noFill/>
                    </a:lnB>
                  </a:tcPr>
                </a:tc>
                <a:extLst>
                  <a:ext uri="{0D108BD9-81ED-4DB2-BD59-A6C34878D82A}">
                    <a16:rowId xmlns:a16="http://schemas.microsoft.com/office/drawing/2014/main" val="2817882031"/>
                  </a:ext>
                </a:extLst>
              </a:tr>
              <a:tr h="534375">
                <a:tc>
                  <a:txBody>
                    <a:bodyPr/>
                    <a:lstStyle/>
                    <a:p>
                      <a:r>
                        <a:rPr lang="en-GB" sz="1500" dirty="0"/>
                        <a:t>background</a:t>
                      </a:r>
                    </a:p>
                  </a:txBody>
                  <a:tcPr marL="76339" marR="76339" marT="38170" marB="38170" anchor="ctr">
                    <a:lnL>
                      <a:noFill/>
                    </a:lnL>
                    <a:lnR>
                      <a:noFill/>
                    </a:lnR>
                    <a:lnT>
                      <a:noFill/>
                    </a:lnT>
                    <a:lnB>
                      <a:noFill/>
                    </a:lnB>
                  </a:tcPr>
                </a:tc>
                <a:tc>
                  <a:txBody>
                    <a:bodyPr/>
                    <a:lstStyle/>
                    <a:p>
                      <a:r>
                        <a:rPr lang="en-GB" sz="1500"/>
                        <a:t>URL</a:t>
                      </a:r>
                    </a:p>
                  </a:txBody>
                  <a:tcPr marL="76339" marR="76339" marT="38170" marB="38170" anchor="ctr">
                    <a:lnL>
                      <a:noFill/>
                    </a:lnL>
                    <a:lnR>
                      <a:noFill/>
                    </a:lnR>
                    <a:lnT>
                      <a:noFill/>
                    </a:lnT>
                    <a:lnB>
                      <a:noFill/>
                    </a:lnB>
                  </a:tcPr>
                </a:tc>
                <a:tc>
                  <a:txBody>
                    <a:bodyPr/>
                    <a:lstStyle/>
                    <a:p>
                      <a:r>
                        <a:rPr lang="en-IN" sz="1500"/>
                        <a:t>Places a background image behind an element</a:t>
                      </a:r>
                    </a:p>
                  </a:txBody>
                  <a:tcPr marL="76339" marR="76339" marT="38170" marB="38170" anchor="ctr">
                    <a:lnL>
                      <a:noFill/>
                    </a:lnL>
                    <a:lnR>
                      <a:noFill/>
                    </a:lnR>
                    <a:lnT>
                      <a:noFill/>
                    </a:lnT>
                    <a:lnB>
                      <a:noFill/>
                    </a:lnB>
                  </a:tcPr>
                </a:tc>
                <a:extLst>
                  <a:ext uri="{0D108BD9-81ED-4DB2-BD59-A6C34878D82A}">
                    <a16:rowId xmlns:a16="http://schemas.microsoft.com/office/drawing/2014/main" val="2379506433"/>
                  </a:ext>
                </a:extLst>
              </a:tr>
              <a:tr h="534375">
                <a:tc>
                  <a:txBody>
                    <a:bodyPr/>
                    <a:lstStyle/>
                    <a:p>
                      <a:r>
                        <a:rPr lang="en-GB" sz="1500"/>
                        <a:t>id</a:t>
                      </a:r>
                    </a:p>
                  </a:txBody>
                  <a:tcPr marL="76339" marR="76339" marT="38170" marB="38170" anchor="ctr">
                    <a:lnL>
                      <a:noFill/>
                    </a:lnL>
                    <a:lnR>
                      <a:noFill/>
                    </a:lnR>
                    <a:lnT>
                      <a:noFill/>
                    </a:lnT>
                    <a:lnB>
                      <a:noFill/>
                    </a:lnB>
                  </a:tcPr>
                </a:tc>
                <a:tc>
                  <a:txBody>
                    <a:bodyPr/>
                    <a:lstStyle/>
                    <a:p>
                      <a:r>
                        <a:rPr lang="en-GB" sz="1500"/>
                        <a:t>User Defined</a:t>
                      </a:r>
                    </a:p>
                  </a:txBody>
                  <a:tcPr marL="76339" marR="76339" marT="38170" marB="38170" anchor="ctr">
                    <a:lnL>
                      <a:noFill/>
                    </a:lnL>
                    <a:lnR>
                      <a:noFill/>
                    </a:lnR>
                    <a:lnT>
                      <a:noFill/>
                    </a:lnT>
                    <a:lnB>
                      <a:noFill/>
                    </a:lnB>
                  </a:tcPr>
                </a:tc>
                <a:tc>
                  <a:txBody>
                    <a:bodyPr/>
                    <a:lstStyle/>
                    <a:p>
                      <a:r>
                        <a:rPr lang="en-IN" sz="1500"/>
                        <a:t>Names an element for use with Cascading Style Sheets.</a:t>
                      </a:r>
                    </a:p>
                  </a:txBody>
                  <a:tcPr marL="76339" marR="76339" marT="38170" marB="38170" anchor="ctr">
                    <a:lnL>
                      <a:noFill/>
                    </a:lnL>
                    <a:lnR>
                      <a:noFill/>
                    </a:lnR>
                    <a:lnT>
                      <a:noFill/>
                    </a:lnT>
                    <a:lnB>
                      <a:noFill/>
                    </a:lnB>
                  </a:tcPr>
                </a:tc>
                <a:extLst>
                  <a:ext uri="{0D108BD9-81ED-4DB2-BD59-A6C34878D82A}">
                    <a16:rowId xmlns:a16="http://schemas.microsoft.com/office/drawing/2014/main" val="750646994"/>
                  </a:ext>
                </a:extLst>
              </a:tr>
              <a:tr h="534375">
                <a:tc>
                  <a:txBody>
                    <a:bodyPr/>
                    <a:lstStyle/>
                    <a:p>
                      <a:r>
                        <a:rPr lang="en-GB" sz="1500"/>
                        <a:t>class</a:t>
                      </a:r>
                    </a:p>
                  </a:txBody>
                  <a:tcPr marL="76339" marR="76339" marT="38170" marB="38170" anchor="ctr">
                    <a:lnL>
                      <a:noFill/>
                    </a:lnL>
                    <a:lnR>
                      <a:noFill/>
                    </a:lnR>
                    <a:lnT>
                      <a:noFill/>
                    </a:lnT>
                    <a:lnB>
                      <a:noFill/>
                    </a:lnB>
                  </a:tcPr>
                </a:tc>
                <a:tc>
                  <a:txBody>
                    <a:bodyPr/>
                    <a:lstStyle/>
                    <a:p>
                      <a:r>
                        <a:rPr lang="en-GB" sz="1500"/>
                        <a:t>User Defined</a:t>
                      </a:r>
                    </a:p>
                  </a:txBody>
                  <a:tcPr marL="76339" marR="76339" marT="38170" marB="38170" anchor="ctr">
                    <a:lnL>
                      <a:noFill/>
                    </a:lnL>
                    <a:lnR>
                      <a:noFill/>
                    </a:lnR>
                    <a:lnT>
                      <a:noFill/>
                    </a:lnT>
                    <a:lnB>
                      <a:noFill/>
                    </a:lnB>
                  </a:tcPr>
                </a:tc>
                <a:tc>
                  <a:txBody>
                    <a:bodyPr/>
                    <a:lstStyle/>
                    <a:p>
                      <a:r>
                        <a:rPr lang="en-IN" sz="1500"/>
                        <a:t>Classifies an element for use with Cascading Style Sheets.</a:t>
                      </a:r>
                    </a:p>
                  </a:txBody>
                  <a:tcPr marL="76339" marR="76339" marT="38170" marB="38170" anchor="ctr">
                    <a:lnL>
                      <a:noFill/>
                    </a:lnL>
                    <a:lnR>
                      <a:noFill/>
                    </a:lnR>
                    <a:lnT>
                      <a:noFill/>
                    </a:lnT>
                    <a:lnB>
                      <a:noFill/>
                    </a:lnB>
                  </a:tcPr>
                </a:tc>
                <a:extLst>
                  <a:ext uri="{0D108BD9-81ED-4DB2-BD59-A6C34878D82A}">
                    <a16:rowId xmlns:a16="http://schemas.microsoft.com/office/drawing/2014/main" val="1227556370"/>
                  </a:ext>
                </a:extLst>
              </a:tr>
              <a:tr h="534375">
                <a:tc>
                  <a:txBody>
                    <a:bodyPr/>
                    <a:lstStyle/>
                    <a:p>
                      <a:r>
                        <a:rPr lang="en-GB" sz="1500"/>
                        <a:t>width</a:t>
                      </a:r>
                    </a:p>
                  </a:txBody>
                  <a:tcPr marL="76339" marR="76339" marT="38170" marB="38170" anchor="ctr">
                    <a:lnL>
                      <a:noFill/>
                    </a:lnL>
                    <a:lnR>
                      <a:noFill/>
                    </a:lnR>
                    <a:lnT>
                      <a:noFill/>
                    </a:lnT>
                    <a:lnB>
                      <a:noFill/>
                    </a:lnB>
                  </a:tcPr>
                </a:tc>
                <a:tc>
                  <a:txBody>
                    <a:bodyPr/>
                    <a:lstStyle/>
                    <a:p>
                      <a:r>
                        <a:rPr lang="en-GB" sz="1500"/>
                        <a:t>Numeric Value</a:t>
                      </a:r>
                    </a:p>
                  </a:txBody>
                  <a:tcPr marL="76339" marR="76339" marT="38170" marB="38170" anchor="ctr">
                    <a:lnL>
                      <a:noFill/>
                    </a:lnL>
                    <a:lnR>
                      <a:noFill/>
                    </a:lnR>
                    <a:lnT>
                      <a:noFill/>
                    </a:lnT>
                    <a:lnB>
                      <a:noFill/>
                    </a:lnB>
                  </a:tcPr>
                </a:tc>
                <a:tc>
                  <a:txBody>
                    <a:bodyPr/>
                    <a:lstStyle/>
                    <a:p>
                      <a:r>
                        <a:rPr lang="en-IN" sz="1500"/>
                        <a:t>Specifies the width of tables, images, or table cells.</a:t>
                      </a:r>
                    </a:p>
                  </a:txBody>
                  <a:tcPr marL="76339" marR="76339" marT="38170" marB="38170" anchor="ctr">
                    <a:lnL>
                      <a:noFill/>
                    </a:lnL>
                    <a:lnR>
                      <a:noFill/>
                    </a:lnR>
                    <a:lnT>
                      <a:noFill/>
                    </a:lnT>
                    <a:lnB>
                      <a:noFill/>
                    </a:lnB>
                  </a:tcPr>
                </a:tc>
                <a:extLst>
                  <a:ext uri="{0D108BD9-81ED-4DB2-BD59-A6C34878D82A}">
                    <a16:rowId xmlns:a16="http://schemas.microsoft.com/office/drawing/2014/main" val="1076042683"/>
                  </a:ext>
                </a:extLst>
              </a:tr>
              <a:tr h="534375">
                <a:tc>
                  <a:txBody>
                    <a:bodyPr/>
                    <a:lstStyle/>
                    <a:p>
                      <a:r>
                        <a:rPr lang="en-GB" sz="1500"/>
                        <a:t>height</a:t>
                      </a:r>
                    </a:p>
                  </a:txBody>
                  <a:tcPr marL="76339" marR="76339" marT="38170" marB="38170" anchor="ctr">
                    <a:lnL>
                      <a:noFill/>
                    </a:lnL>
                    <a:lnR>
                      <a:noFill/>
                    </a:lnR>
                    <a:lnT>
                      <a:noFill/>
                    </a:lnT>
                    <a:lnB>
                      <a:noFill/>
                    </a:lnB>
                  </a:tcPr>
                </a:tc>
                <a:tc>
                  <a:txBody>
                    <a:bodyPr/>
                    <a:lstStyle/>
                    <a:p>
                      <a:r>
                        <a:rPr lang="en-GB" sz="1500"/>
                        <a:t>Numeric Value</a:t>
                      </a:r>
                    </a:p>
                  </a:txBody>
                  <a:tcPr marL="76339" marR="76339" marT="38170" marB="38170" anchor="ctr">
                    <a:lnL>
                      <a:noFill/>
                    </a:lnL>
                    <a:lnR>
                      <a:noFill/>
                    </a:lnR>
                    <a:lnT>
                      <a:noFill/>
                    </a:lnT>
                    <a:lnB>
                      <a:noFill/>
                    </a:lnB>
                  </a:tcPr>
                </a:tc>
                <a:tc>
                  <a:txBody>
                    <a:bodyPr/>
                    <a:lstStyle/>
                    <a:p>
                      <a:r>
                        <a:rPr lang="en-IN" sz="1500"/>
                        <a:t>Specifies the height of tables, images, or table cells.</a:t>
                      </a:r>
                    </a:p>
                  </a:txBody>
                  <a:tcPr marL="76339" marR="76339" marT="38170" marB="38170" anchor="ctr">
                    <a:lnL>
                      <a:noFill/>
                    </a:lnL>
                    <a:lnR>
                      <a:noFill/>
                    </a:lnR>
                    <a:lnT>
                      <a:noFill/>
                    </a:lnT>
                    <a:lnB>
                      <a:noFill/>
                    </a:lnB>
                  </a:tcPr>
                </a:tc>
                <a:extLst>
                  <a:ext uri="{0D108BD9-81ED-4DB2-BD59-A6C34878D82A}">
                    <a16:rowId xmlns:a16="http://schemas.microsoft.com/office/drawing/2014/main" val="334983287"/>
                  </a:ext>
                </a:extLst>
              </a:tr>
              <a:tr h="305357">
                <a:tc>
                  <a:txBody>
                    <a:bodyPr/>
                    <a:lstStyle/>
                    <a:p>
                      <a:r>
                        <a:rPr lang="en-GB" sz="1500"/>
                        <a:t>title</a:t>
                      </a:r>
                    </a:p>
                  </a:txBody>
                  <a:tcPr marL="76339" marR="76339" marT="38170" marB="38170" anchor="ctr">
                    <a:lnL>
                      <a:noFill/>
                    </a:lnL>
                    <a:lnR>
                      <a:noFill/>
                    </a:lnR>
                    <a:lnT>
                      <a:noFill/>
                    </a:lnT>
                    <a:lnB>
                      <a:noFill/>
                    </a:lnB>
                  </a:tcPr>
                </a:tc>
                <a:tc>
                  <a:txBody>
                    <a:bodyPr/>
                    <a:lstStyle/>
                    <a:p>
                      <a:r>
                        <a:rPr lang="en-GB" sz="1500"/>
                        <a:t>User Defined</a:t>
                      </a:r>
                    </a:p>
                  </a:txBody>
                  <a:tcPr marL="76339" marR="76339" marT="38170" marB="38170" anchor="ctr">
                    <a:lnL>
                      <a:noFill/>
                    </a:lnL>
                    <a:lnR>
                      <a:noFill/>
                    </a:lnR>
                    <a:lnT>
                      <a:noFill/>
                    </a:lnT>
                    <a:lnB>
                      <a:noFill/>
                    </a:lnB>
                  </a:tcPr>
                </a:tc>
                <a:tc>
                  <a:txBody>
                    <a:bodyPr/>
                    <a:lstStyle/>
                    <a:p>
                      <a:r>
                        <a:rPr lang="en-IN" sz="1500" dirty="0"/>
                        <a:t>"Pop-up" title of the elements.</a:t>
                      </a:r>
                    </a:p>
                  </a:txBody>
                  <a:tcPr marL="76339" marR="76339" marT="38170" marB="38170" anchor="ctr">
                    <a:lnL>
                      <a:noFill/>
                    </a:lnL>
                    <a:lnR>
                      <a:noFill/>
                    </a:lnR>
                    <a:lnT>
                      <a:noFill/>
                    </a:lnT>
                    <a:lnB>
                      <a:noFill/>
                    </a:lnB>
                  </a:tcPr>
                </a:tc>
                <a:extLst>
                  <a:ext uri="{0D108BD9-81ED-4DB2-BD59-A6C34878D82A}">
                    <a16:rowId xmlns:a16="http://schemas.microsoft.com/office/drawing/2014/main" val="1601939844"/>
                  </a:ext>
                </a:extLst>
              </a:tr>
            </a:tbl>
          </a:graphicData>
        </a:graphic>
      </p:graphicFrame>
    </p:spTree>
    <p:extLst>
      <p:ext uri="{BB962C8B-B14F-4D97-AF65-F5344CB8AC3E}">
        <p14:creationId xmlns:p14="http://schemas.microsoft.com/office/powerpoint/2010/main" val="3118384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90B3-352E-4ED3-BFCA-FA2BD42D9820}"/>
              </a:ext>
            </a:extLst>
          </p:cNvPr>
          <p:cNvSpPr>
            <a:spLocks noGrp="1"/>
          </p:cNvSpPr>
          <p:nvPr>
            <p:ph type="title"/>
          </p:nvPr>
        </p:nvSpPr>
        <p:spPr/>
        <p:txBody>
          <a:bodyPr/>
          <a:lstStyle/>
          <a:p>
            <a:r>
              <a:rPr lang="en-GB" dirty="0"/>
              <a:t>Formatting</a:t>
            </a:r>
          </a:p>
        </p:txBody>
      </p:sp>
      <p:sp>
        <p:nvSpPr>
          <p:cNvPr id="3" name="Content Placeholder 2">
            <a:extLst>
              <a:ext uri="{FF2B5EF4-FFF2-40B4-BE49-F238E27FC236}">
                <a16:creationId xmlns:a16="http://schemas.microsoft.com/office/drawing/2014/main" id="{803EF8D2-327D-4829-883F-0DB5515CCD81}"/>
              </a:ext>
            </a:extLst>
          </p:cNvPr>
          <p:cNvSpPr>
            <a:spLocks noGrp="1"/>
          </p:cNvSpPr>
          <p:nvPr>
            <p:ph idx="1"/>
          </p:nvPr>
        </p:nvSpPr>
        <p:spPr/>
        <p:txBody>
          <a:bodyPr/>
          <a:lstStyle/>
          <a:p>
            <a:r>
              <a:rPr lang="en-IN" dirty="0"/>
              <a:t>Bold Text</a:t>
            </a:r>
          </a:p>
          <a:p>
            <a:endParaRPr lang="en-IN" dirty="0"/>
          </a:p>
          <a:p>
            <a:r>
              <a:rPr lang="en-IN" dirty="0"/>
              <a:t>Anything that appears within &lt;b&gt;...&lt;/b&gt; element, is displayed in bold </a:t>
            </a:r>
            <a:endParaRPr lang="en-GB" dirty="0"/>
          </a:p>
        </p:txBody>
      </p:sp>
    </p:spTree>
    <p:extLst>
      <p:ext uri="{BB962C8B-B14F-4D97-AF65-F5344CB8AC3E}">
        <p14:creationId xmlns:p14="http://schemas.microsoft.com/office/powerpoint/2010/main" val="2159496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68A5-EC23-4268-8103-D5B0C52DD47E}"/>
              </a:ext>
            </a:extLst>
          </p:cNvPr>
          <p:cNvSpPr>
            <a:spLocks noGrp="1"/>
          </p:cNvSpPr>
          <p:nvPr>
            <p:ph type="title"/>
          </p:nvPr>
        </p:nvSpPr>
        <p:spPr/>
        <p:txBody>
          <a:bodyPr/>
          <a:lstStyle/>
          <a:p>
            <a:r>
              <a:rPr lang="en-GB" dirty="0"/>
              <a:t>Italic Text</a:t>
            </a:r>
            <a:br>
              <a:rPr lang="en-GB" dirty="0"/>
            </a:br>
            <a:endParaRPr lang="en-GB" dirty="0"/>
          </a:p>
        </p:txBody>
      </p:sp>
      <p:sp>
        <p:nvSpPr>
          <p:cNvPr id="3" name="Content Placeholder 2">
            <a:extLst>
              <a:ext uri="{FF2B5EF4-FFF2-40B4-BE49-F238E27FC236}">
                <a16:creationId xmlns:a16="http://schemas.microsoft.com/office/drawing/2014/main" id="{5FE8B528-6BDD-4CC4-8822-56A4D8FEC2F8}"/>
              </a:ext>
            </a:extLst>
          </p:cNvPr>
          <p:cNvSpPr>
            <a:spLocks noGrp="1"/>
          </p:cNvSpPr>
          <p:nvPr>
            <p:ph idx="1"/>
          </p:nvPr>
        </p:nvSpPr>
        <p:spPr/>
        <p:txBody>
          <a:bodyPr/>
          <a:lstStyle/>
          <a:p>
            <a:endParaRPr lang="en-IN" dirty="0"/>
          </a:p>
          <a:p>
            <a:r>
              <a:rPr lang="en-IN" dirty="0"/>
              <a:t>Anything that appears within &lt;</a:t>
            </a:r>
            <a:r>
              <a:rPr lang="en-IN" dirty="0" err="1"/>
              <a:t>i</a:t>
            </a:r>
            <a:r>
              <a:rPr lang="en-IN" dirty="0"/>
              <a:t>&gt;...&lt;/</a:t>
            </a:r>
            <a:r>
              <a:rPr lang="en-IN" dirty="0" err="1"/>
              <a:t>i</a:t>
            </a:r>
            <a:r>
              <a:rPr lang="en-IN" dirty="0"/>
              <a:t>&gt; element is displayed in italicized</a:t>
            </a:r>
            <a:endParaRPr lang="en-GB" dirty="0"/>
          </a:p>
        </p:txBody>
      </p:sp>
    </p:spTree>
    <p:extLst>
      <p:ext uri="{BB962C8B-B14F-4D97-AF65-F5344CB8AC3E}">
        <p14:creationId xmlns:p14="http://schemas.microsoft.com/office/powerpoint/2010/main" val="3363668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C69E-75FC-45A6-8018-F78A2DD4A68A}"/>
              </a:ext>
            </a:extLst>
          </p:cNvPr>
          <p:cNvSpPr>
            <a:spLocks noGrp="1"/>
          </p:cNvSpPr>
          <p:nvPr>
            <p:ph type="title"/>
          </p:nvPr>
        </p:nvSpPr>
        <p:spPr/>
        <p:txBody>
          <a:bodyPr/>
          <a:lstStyle/>
          <a:p>
            <a:r>
              <a:rPr lang="en-GB" dirty="0"/>
              <a:t>underline</a:t>
            </a:r>
          </a:p>
        </p:txBody>
      </p:sp>
      <p:sp>
        <p:nvSpPr>
          <p:cNvPr id="3" name="Content Placeholder 2">
            <a:extLst>
              <a:ext uri="{FF2B5EF4-FFF2-40B4-BE49-F238E27FC236}">
                <a16:creationId xmlns:a16="http://schemas.microsoft.com/office/drawing/2014/main" id="{56503384-86B5-4E76-983C-9E49B3938295}"/>
              </a:ext>
            </a:extLst>
          </p:cNvPr>
          <p:cNvSpPr>
            <a:spLocks noGrp="1"/>
          </p:cNvSpPr>
          <p:nvPr>
            <p:ph idx="1"/>
          </p:nvPr>
        </p:nvSpPr>
        <p:spPr/>
        <p:txBody>
          <a:bodyPr/>
          <a:lstStyle/>
          <a:p>
            <a:r>
              <a:rPr lang="en-IN" dirty="0"/>
              <a:t>Anything that appears within &lt;u&gt;...&lt;/u&gt; element, is displayed with underline </a:t>
            </a:r>
            <a:endParaRPr lang="en-GB" dirty="0"/>
          </a:p>
        </p:txBody>
      </p:sp>
    </p:spTree>
    <p:extLst>
      <p:ext uri="{BB962C8B-B14F-4D97-AF65-F5344CB8AC3E}">
        <p14:creationId xmlns:p14="http://schemas.microsoft.com/office/powerpoint/2010/main" val="3836278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712A-3B59-4393-8355-0458FE8078EF}"/>
              </a:ext>
            </a:extLst>
          </p:cNvPr>
          <p:cNvSpPr>
            <a:spLocks noGrp="1"/>
          </p:cNvSpPr>
          <p:nvPr>
            <p:ph type="title"/>
          </p:nvPr>
        </p:nvSpPr>
        <p:spPr/>
        <p:txBody>
          <a:bodyPr/>
          <a:lstStyle/>
          <a:p>
            <a:r>
              <a:rPr lang="en-GB" dirty="0"/>
              <a:t>strikethrough</a:t>
            </a:r>
          </a:p>
        </p:txBody>
      </p:sp>
      <p:sp>
        <p:nvSpPr>
          <p:cNvPr id="3" name="Content Placeholder 2">
            <a:extLst>
              <a:ext uri="{FF2B5EF4-FFF2-40B4-BE49-F238E27FC236}">
                <a16:creationId xmlns:a16="http://schemas.microsoft.com/office/drawing/2014/main" id="{B26546E8-6495-41AA-9BD5-9C47AD8D029A}"/>
              </a:ext>
            </a:extLst>
          </p:cNvPr>
          <p:cNvSpPr>
            <a:spLocks noGrp="1"/>
          </p:cNvSpPr>
          <p:nvPr>
            <p:ph idx="1"/>
          </p:nvPr>
        </p:nvSpPr>
        <p:spPr/>
        <p:txBody>
          <a:bodyPr/>
          <a:lstStyle/>
          <a:p>
            <a:r>
              <a:rPr lang="en-IN" dirty="0"/>
              <a:t>Anything that appears within &lt;strike&gt;...&lt;/strike&gt; element is displayed with strikethrough, which is a thin line through the text</a:t>
            </a:r>
            <a:endParaRPr lang="en-GB" dirty="0"/>
          </a:p>
        </p:txBody>
      </p:sp>
    </p:spTree>
    <p:extLst>
      <p:ext uri="{BB962C8B-B14F-4D97-AF65-F5344CB8AC3E}">
        <p14:creationId xmlns:p14="http://schemas.microsoft.com/office/powerpoint/2010/main" val="133134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60CE-CC4A-45EB-8B0D-00FB5716DCBC}"/>
              </a:ext>
            </a:extLst>
          </p:cNvPr>
          <p:cNvSpPr>
            <a:spLocks noGrp="1"/>
          </p:cNvSpPr>
          <p:nvPr>
            <p:ph type="title"/>
          </p:nvPr>
        </p:nvSpPr>
        <p:spPr/>
        <p:txBody>
          <a:bodyPr/>
          <a:lstStyle/>
          <a:p>
            <a:r>
              <a:rPr lang="en-GB" dirty="0"/>
              <a:t>Monospaced fonts</a:t>
            </a:r>
          </a:p>
        </p:txBody>
      </p:sp>
      <p:sp>
        <p:nvSpPr>
          <p:cNvPr id="3" name="Content Placeholder 2">
            <a:extLst>
              <a:ext uri="{FF2B5EF4-FFF2-40B4-BE49-F238E27FC236}">
                <a16:creationId xmlns:a16="http://schemas.microsoft.com/office/drawing/2014/main" id="{5F8D4CE1-DCC8-4A8C-80C8-4B9314EC76E7}"/>
              </a:ext>
            </a:extLst>
          </p:cNvPr>
          <p:cNvSpPr>
            <a:spLocks noGrp="1"/>
          </p:cNvSpPr>
          <p:nvPr>
            <p:ph idx="1"/>
          </p:nvPr>
        </p:nvSpPr>
        <p:spPr/>
        <p:txBody>
          <a:bodyPr/>
          <a:lstStyle/>
          <a:p>
            <a:r>
              <a:rPr lang="en-IN" dirty="0"/>
              <a:t>The content of a &lt;</a:t>
            </a:r>
            <a:r>
              <a:rPr lang="en-IN" dirty="0" err="1"/>
              <a:t>tt</a:t>
            </a:r>
            <a:r>
              <a:rPr lang="en-IN" dirty="0"/>
              <a:t>&gt;...&lt;/</a:t>
            </a:r>
            <a:r>
              <a:rPr lang="en-IN" dirty="0" err="1"/>
              <a:t>tt</a:t>
            </a:r>
            <a:r>
              <a:rPr lang="en-IN" dirty="0"/>
              <a:t>&gt; element is written in monospaced font. Most of the fonts are known as variable-width fonts because different letters are of different widths (for example, the letter 'm' is wider than the letter '</a:t>
            </a:r>
            <a:r>
              <a:rPr lang="en-IN" dirty="0" err="1"/>
              <a:t>i</a:t>
            </a:r>
            <a:r>
              <a:rPr lang="en-IN" dirty="0"/>
              <a:t>'). In a monospaced font, however, each letter has the same width.</a:t>
            </a:r>
            <a:endParaRPr lang="en-GB" dirty="0"/>
          </a:p>
        </p:txBody>
      </p:sp>
    </p:spTree>
    <p:extLst>
      <p:ext uri="{BB962C8B-B14F-4D97-AF65-F5344CB8AC3E}">
        <p14:creationId xmlns:p14="http://schemas.microsoft.com/office/powerpoint/2010/main" val="130939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817B-6923-451C-8A6A-4E507E522450}"/>
              </a:ext>
            </a:extLst>
          </p:cNvPr>
          <p:cNvSpPr>
            <a:spLocks noGrp="1"/>
          </p:cNvSpPr>
          <p:nvPr>
            <p:ph type="title"/>
          </p:nvPr>
        </p:nvSpPr>
        <p:spPr/>
        <p:txBody>
          <a:bodyPr/>
          <a:lstStyle/>
          <a:p>
            <a:r>
              <a:rPr lang="en-GB" dirty="0"/>
              <a:t>Superscript and subscript</a:t>
            </a:r>
          </a:p>
        </p:txBody>
      </p:sp>
      <p:sp>
        <p:nvSpPr>
          <p:cNvPr id="3" name="Content Placeholder 2">
            <a:extLst>
              <a:ext uri="{FF2B5EF4-FFF2-40B4-BE49-F238E27FC236}">
                <a16:creationId xmlns:a16="http://schemas.microsoft.com/office/drawing/2014/main" id="{C51CC29B-4D49-402F-B709-26B399BB39BC}"/>
              </a:ext>
            </a:extLst>
          </p:cNvPr>
          <p:cNvSpPr>
            <a:spLocks noGrp="1"/>
          </p:cNvSpPr>
          <p:nvPr>
            <p:ph idx="1"/>
          </p:nvPr>
        </p:nvSpPr>
        <p:spPr/>
        <p:txBody>
          <a:bodyPr/>
          <a:lstStyle/>
          <a:p>
            <a:r>
              <a:rPr lang="en-IN" dirty="0"/>
              <a:t>The content of a </a:t>
            </a:r>
            <a:r>
              <a:rPr lang="en-IN" b="1" dirty="0"/>
              <a:t>&lt;sup&gt;...&lt;/sup&gt;</a:t>
            </a:r>
            <a:r>
              <a:rPr lang="en-IN" dirty="0"/>
              <a:t> element is written in superscript; the font size used is the same size as the characters surrounding it but is displayed half a character's height above the other characters.</a:t>
            </a:r>
          </a:p>
          <a:p>
            <a:endParaRPr lang="en-IN" dirty="0"/>
          </a:p>
          <a:p>
            <a:r>
              <a:rPr lang="en-IN" dirty="0"/>
              <a:t>The content of a </a:t>
            </a:r>
            <a:r>
              <a:rPr lang="en-IN" b="1" dirty="0"/>
              <a:t>&lt;sub&gt;...&lt;/sub&gt;</a:t>
            </a:r>
            <a:r>
              <a:rPr lang="en-IN" dirty="0"/>
              <a:t> element is written in subscript; the font size used is the same as the characters surrounding it, but is displayed half a character's height beneath the other characters.</a:t>
            </a:r>
            <a:endParaRPr lang="en-GB" dirty="0"/>
          </a:p>
        </p:txBody>
      </p:sp>
    </p:spTree>
    <p:extLst>
      <p:ext uri="{BB962C8B-B14F-4D97-AF65-F5344CB8AC3E}">
        <p14:creationId xmlns:p14="http://schemas.microsoft.com/office/powerpoint/2010/main" val="946311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BB25-0273-4A71-844F-CBC967A1B836}"/>
              </a:ext>
            </a:extLst>
          </p:cNvPr>
          <p:cNvSpPr>
            <a:spLocks noGrp="1"/>
          </p:cNvSpPr>
          <p:nvPr>
            <p:ph type="title"/>
          </p:nvPr>
        </p:nvSpPr>
        <p:spPr/>
        <p:txBody>
          <a:bodyPr/>
          <a:lstStyle/>
          <a:p>
            <a:r>
              <a:rPr lang="en-GB" dirty="0"/>
              <a:t>Large Text</a:t>
            </a:r>
          </a:p>
        </p:txBody>
      </p:sp>
      <p:sp>
        <p:nvSpPr>
          <p:cNvPr id="3" name="Content Placeholder 2">
            <a:extLst>
              <a:ext uri="{FF2B5EF4-FFF2-40B4-BE49-F238E27FC236}">
                <a16:creationId xmlns:a16="http://schemas.microsoft.com/office/drawing/2014/main" id="{5BBAB210-51D8-486D-A9AA-FFF2A95509EB}"/>
              </a:ext>
            </a:extLst>
          </p:cNvPr>
          <p:cNvSpPr>
            <a:spLocks noGrp="1"/>
          </p:cNvSpPr>
          <p:nvPr>
            <p:ph idx="1"/>
          </p:nvPr>
        </p:nvSpPr>
        <p:spPr/>
        <p:txBody>
          <a:bodyPr/>
          <a:lstStyle/>
          <a:p>
            <a:r>
              <a:rPr lang="en-IN" dirty="0"/>
              <a:t>The content of the &lt;big&gt;...&lt;/big&gt; element is displayed one font size larger than the rest of the text </a:t>
            </a:r>
          </a:p>
          <a:p>
            <a:endParaRPr lang="en-IN" dirty="0"/>
          </a:p>
          <a:p>
            <a:r>
              <a:rPr lang="en-IN" dirty="0"/>
              <a:t>The content of the </a:t>
            </a:r>
            <a:r>
              <a:rPr lang="en-IN" b="1" dirty="0"/>
              <a:t>&lt;small&gt;...&lt;/small&gt;</a:t>
            </a:r>
            <a:r>
              <a:rPr lang="en-IN" dirty="0"/>
              <a:t> element is displayed one font size smaller than the rest of the text surrounding </a:t>
            </a:r>
            <a:endParaRPr lang="en-GB" dirty="0"/>
          </a:p>
        </p:txBody>
      </p:sp>
    </p:spTree>
    <p:extLst>
      <p:ext uri="{BB962C8B-B14F-4D97-AF65-F5344CB8AC3E}">
        <p14:creationId xmlns:p14="http://schemas.microsoft.com/office/powerpoint/2010/main" val="4084905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A0DB-B72E-41D8-9B01-486812D47ADC}"/>
              </a:ext>
            </a:extLst>
          </p:cNvPr>
          <p:cNvSpPr>
            <a:spLocks noGrp="1"/>
          </p:cNvSpPr>
          <p:nvPr>
            <p:ph type="title"/>
          </p:nvPr>
        </p:nvSpPr>
        <p:spPr/>
        <p:txBody>
          <a:bodyPr/>
          <a:lstStyle/>
          <a:p>
            <a:r>
              <a:rPr lang="en-GB" dirty="0"/>
              <a:t>Grouping contents</a:t>
            </a:r>
          </a:p>
        </p:txBody>
      </p:sp>
      <p:sp>
        <p:nvSpPr>
          <p:cNvPr id="3" name="Content Placeholder 2">
            <a:extLst>
              <a:ext uri="{FF2B5EF4-FFF2-40B4-BE49-F238E27FC236}">
                <a16:creationId xmlns:a16="http://schemas.microsoft.com/office/drawing/2014/main" id="{6B574265-5BF4-44E0-9BF8-EAE86E62C803}"/>
              </a:ext>
            </a:extLst>
          </p:cNvPr>
          <p:cNvSpPr>
            <a:spLocks noGrp="1"/>
          </p:cNvSpPr>
          <p:nvPr>
            <p:ph idx="1"/>
          </p:nvPr>
        </p:nvSpPr>
        <p:spPr/>
        <p:txBody>
          <a:bodyPr/>
          <a:lstStyle/>
          <a:p>
            <a:r>
              <a:rPr lang="en-IN" dirty="0"/>
              <a:t>The &lt;div&gt; and &lt;span&gt; elements allow you to group together several elements to create sections or subsections of a page.</a:t>
            </a:r>
          </a:p>
          <a:p>
            <a:endParaRPr lang="en-IN" dirty="0"/>
          </a:p>
          <a:p>
            <a:r>
              <a:rPr lang="en-IN" dirty="0"/>
              <a:t>For example, you might want to put all of the footnotes on a page within a &lt;div&gt; element to indicate that all of the elements within that &lt;div&gt; element relate to the footnotes. You might then attach a style to this &lt;div&gt; element so that they appear using a special set of style rules.</a:t>
            </a:r>
            <a:endParaRPr lang="en-GB" dirty="0"/>
          </a:p>
        </p:txBody>
      </p:sp>
    </p:spTree>
    <p:extLst>
      <p:ext uri="{BB962C8B-B14F-4D97-AF65-F5344CB8AC3E}">
        <p14:creationId xmlns:p14="http://schemas.microsoft.com/office/powerpoint/2010/main" val="251351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AE6E-FD9E-4C1C-AA33-220D7A0175E6}"/>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5BD52A5E-7CAC-4073-B7AC-0DC6234B57C5}"/>
              </a:ext>
            </a:extLst>
          </p:cNvPr>
          <p:cNvSpPr>
            <a:spLocks noGrp="1"/>
          </p:cNvSpPr>
          <p:nvPr>
            <p:ph idx="1"/>
          </p:nvPr>
        </p:nvSpPr>
        <p:spPr/>
        <p:txBody>
          <a:bodyPr>
            <a:normAutofit fontScale="92500" lnSpcReduction="20000"/>
          </a:bodyPr>
          <a:lstStyle/>
          <a:p>
            <a:r>
              <a:rPr lang="en-IN" dirty="0"/>
              <a:t>Originally, </a:t>
            </a:r>
            <a:r>
              <a:rPr lang="en-IN" b="1" dirty="0"/>
              <a:t>HTML</a:t>
            </a:r>
            <a:r>
              <a:rPr lang="en-IN" dirty="0"/>
              <a:t> was developed with the intent of defining the structure of documents like headings, paragraphs, lists, and so forth to facilitate the sharing of scientific information between researchers. Now, HTML is being widely used to format web pages with the help of different tags available in HTML language.</a:t>
            </a:r>
          </a:p>
          <a:p>
            <a:r>
              <a:rPr lang="en-IN" b="1" dirty="0"/>
              <a:t>HTML</a:t>
            </a:r>
            <a:r>
              <a:rPr lang="en-IN" dirty="0"/>
              <a:t> is a MUST for Web Development Domain. some of the key advantages of HTML:</a:t>
            </a:r>
          </a:p>
          <a:p>
            <a:pPr lvl="1"/>
            <a:r>
              <a:rPr lang="en-IN" b="1" dirty="0"/>
              <a:t>Create Web site</a:t>
            </a:r>
            <a:r>
              <a:rPr lang="en-IN" dirty="0"/>
              <a:t> - You can create a website or customize an existing web template if you know HTML well.</a:t>
            </a:r>
          </a:p>
          <a:p>
            <a:pPr lvl="1"/>
            <a:r>
              <a:rPr lang="en-IN" b="1" dirty="0"/>
              <a:t>Become a web designer</a:t>
            </a:r>
            <a:r>
              <a:rPr lang="en-IN" dirty="0"/>
              <a:t> - If you want to start a career as a professional web designer, HTML and CSS designing is a must skill.</a:t>
            </a:r>
          </a:p>
          <a:p>
            <a:pPr lvl="1"/>
            <a:r>
              <a:rPr lang="en-IN" b="1" dirty="0"/>
              <a:t>Understand web</a:t>
            </a:r>
            <a:r>
              <a:rPr lang="en-IN" dirty="0"/>
              <a:t> - If you want to optimize your website, to boost its speed and performance, it is good to know HTML to yield best results.</a:t>
            </a:r>
          </a:p>
          <a:p>
            <a:pPr lvl="1"/>
            <a:r>
              <a:rPr lang="en-IN" b="1" dirty="0"/>
              <a:t>Learn other languages</a:t>
            </a:r>
            <a:r>
              <a:rPr lang="en-IN" dirty="0"/>
              <a:t> - Once you understands the basic of HTML then other related technologies like JavaScript, PHP, or angular are become easier to understand.</a:t>
            </a:r>
          </a:p>
          <a:p>
            <a:endParaRPr lang="en-GB" dirty="0"/>
          </a:p>
        </p:txBody>
      </p:sp>
    </p:spTree>
    <p:extLst>
      <p:ext uri="{BB962C8B-B14F-4D97-AF65-F5344CB8AC3E}">
        <p14:creationId xmlns:p14="http://schemas.microsoft.com/office/powerpoint/2010/main" val="1925096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1A24-0EE4-4DFF-9329-24D77DDE5A96}"/>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7C7A6D5F-DE01-4CD9-8581-C32CCF1BE44C}"/>
              </a:ext>
            </a:extLst>
          </p:cNvPr>
          <p:cNvSpPr>
            <a:spLocks noGrp="1"/>
          </p:cNvSpPr>
          <p:nvPr>
            <p:ph idx="1"/>
          </p:nvPr>
        </p:nvSpPr>
        <p:spPr/>
        <p:txBody>
          <a:bodyPr/>
          <a:lstStyle/>
          <a:p>
            <a:r>
              <a:rPr lang="en-IN" dirty="0"/>
              <a:t>The &lt;span&gt; element, on the other hand, can be used to group inline elements only. So, if you have a part of a sentence or paragraph which you want to group together, you could use the &lt;span&gt; element as follows.</a:t>
            </a:r>
            <a:endParaRPr lang="en-GB" dirty="0"/>
          </a:p>
        </p:txBody>
      </p:sp>
    </p:spTree>
    <p:extLst>
      <p:ext uri="{BB962C8B-B14F-4D97-AF65-F5344CB8AC3E}">
        <p14:creationId xmlns:p14="http://schemas.microsoft.com/office/powerpoint/2010/main" val="3045182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15C5-07EC-4F22-8A4D-FE21635E9676}"/>
              </a:ext>
            </a:extLst>
          </p:cNvPr>
          <p:cNvSpPr>
            <a:spLocks noGrp="1"/>
          </p:cNvSpPr>
          <p:nvPr>
            <p:ph type="title"/>
          </p:nvPr>
        </p:nvSpPr>
        <p:spPr/>
        <p:txBody>
          <a:bodyPr/>
          <a:lstStyle/>
          <a:p>
            <a:r>
              <a:rPr lang="en-GB" dirty="0"/>
              <a:t>The meta element</a:t>
            </a:r>
          </a:p>
        </p:txBody>
      </p:sp>
      <p:sp>
        <p:nvSpPr>
          <p:cNvPr id="3" name="Content Placeholder 2">
            <a:extLst>
              <a:ext uri="{FF2B5EF4-FFF2-40B4-BE49-F238E27FC236}">
                <a16:creationId xmlns:a16="http://schemas.microsoft.com/office/drawing/2014/main" id="{FFFC2789-E03A-4B7E-87C0-086B82728EFF}"/>
              </a:ext>
            </a:extLst>
          </p:cNvPr>
          <p:cNvSpPr>
            <a:spLocks noGrp="1"/>
          </p:cNvSpPr>
          <p:nvPr>
            <p:ph idx="1"/>
          </p:nvPr>
        </p:nvSpPr>
        <p:spPr/>
        <p:txBody>
          <a:bodyPr>
            <a:normAutofit fontScale="92500"/>
          </a:bodyPr>
          <a:lstStyle/>
          <a:p>
            <a:r>
              <a:rPr lang="en-IN" dirty="0"/>
              <a:t>HTML lets you specify metadata - additional important information about a document in a variety of ways. The META elements can be used to include name/value pairs describing properties of the HTML document, such as author, expiry date, a list of keywords, document author etc.</a:t>
            </a:r>
          </a:p>
          <a:p>
            <a:r>
              <a:rPr lang="en-IN" dirty="0"/>
              <a:t>The &lt;meta&gt; tag is used to provide such additional information. This tag is an empty element and so does not have a closing tag but it carries information within its attributes.</a:t>
            </a:r>
          </a:p>
          <a:p>
            <a:r>
              <a:rPr lang="en-IN" dirty="0"/>
              <a:t>You can include one or more meta tags in your document based on what information you want to keep in your document but in general, meta tags do not impact physical appearance of the document so from appearance point of view, it does not matter if you include them or not.</a:t>
            </a:r>
            <a:endParaRPr lang="en-GB" dirty="0"/>
          </a:p>
        </p:txBody>
      </p:sp>
    </p:spTree>
    <p:extLst>
      <p:ext uri="{BB962C8B-B14F-4D97-AF65-F5344CB8AC3E}">
        <p14:creationId xmlns:p14="http://schemas.microsoft.com/office/powerpoint/2010/main" val="4013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115C-3275-4CBB-ADCE-7F58F37226D7}"/>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ED925382-4CAE-4AE7-8126-6A4125C1CE80}"/>
              </a:ext>
            </a:extLst>
          </p:cNvPr>
          <p:cNvGraphicFramePr>
            <a:graphicFrameLocks noGrp="1"/>
          </p:cNvGraphicFramePr>
          <p:nvPr>
            <p:ph idx="1"/>
          </p:nvPr>
        </p:nvGraphicFramePr>
        <p:xfrm>
          <a:off x="838200" y="1898174"/>
          <a:ext cx="10515600" cy="4206240"/>
        </p:xfrm>
        <a:graphic>
          <a:graphicData uri="http://schemas.openxmlformats.org/drawingml/2006/table">
            <a:tbl>
              <a:tblPr/>
              <a:tblGrid>
                <a:gridCol w="5257800">
                  <a:extLst>
                    <a:ext uri="{9D8B030D-6E8A-4147-A177-3AD203B41FA5}">
                      <a16:colId xmlns:a16="http://schemas.microsoft.com/office/drawing/2014/main" val="3880538157"/>
                    </a:ext>
                  </a:extLst>
                </a:gridCol>
                <a:gridCol w="5257800">
                  <a:extLst>
                    <a:ext uri="{9D8B030D-6E8A-4147-A177-3AD203B41FA5}">
                      <a16:colId xmlns:a16="http://schemas.microsoft.com/office/drawing/2014/main" val="3480762935"/>
                    </a:ext>
                  </a:extLst>
                </a:gridCol>
              </a:tblGrid>
              <a:tr h="0">
                <a:tc>
                  <a:txBody>
                    <a:bodyPr/>
                    <a:lstStyle/>
                    <a:p>
                      <a:r>
                        <a:rPr lang="en-GB"/>
                        <a:t>1</a:t>
                      </a:r>
                    </a:p>
                  </a:txBody>
                  <a:tcPr anchor="ctr">
                    <a:lnL>
                      <a:noFill/>
                    </a:lnL>
                    <a:lnR>
                      <a:noFill/>
                    </a:lnR>
                    <a:lnT>
                      <a:noFill/>
                    </a:lnT>
                    <a:lnB>
                      <a:noFill/>
                    </a:lnB>
                  </a:tcPr>
                </a:tc>
                <a:tc>
                  <a:txBody>
                    <a:bodyPr/>
                    <a:lstStyle/>
                    <a:p>
                      <a:r>
                        <a:rPr lang="en-IN" b="1"/>
                        <a:t>Name</a:t>
                      </a:r>
                      <a:endParaRPr lang="en-IN"/>
                    </a:p>
                    <a:p>
                      <a:r>
                        <a:rPr lang="en-IN"/>
                        <a:t>Name for the property. Can be anything. Examples include, keywords, description, author, revised, generator etc.</a:t>
                      </a:r>
                    </a:p>
                  </a:txBody>
                  <a:tcPr anchor="ctr">
                    <a:lnL>
                      <a:noFill/>
                    </a:lnL>
                    <a:lnR>
                      <a:noFill/>
                    </a:lnR>
                    <a:lnT>
                      <a:noFill/>
                    </a:lnT>
                    <a:lnB>
                      <a:noFill/>
                    </a:lnB>
                  </a:tcPr>
                </a:tc>
                <a:extLst>
                  <a:ext uri="{0D108BD9-81ED-4DB2-BD59-A6C34878D82A}">
                    <a16:rowId xmlns:a16="http://schemas.microsoft.com/office/drawing/2014/main" val="556539722"/>
                  </a:ext>
                </a:extLst>
              </a:tr>
              <a:tr h="0">
                <a:tc>
                  <a:txBody>
                    <a:bodyPr/>
                    <a:lstStyle/>
                    <a:p>
                      <a:r>
                        <a:rPr lang="en-GB"/>
                        <a:t>2</a:t>
                      </a:r>
                    </a:p>
                  </a:txBody>
                  <a:tcPr anchor="ctr">
                    <a:lnL>
                      <a:noFill/>
                    </a:lnL>
                    <a:lnR>
                      <a:noFill/>
                    </a:lnR>
                    <a:lnT>
                      <a:noFill/>
                    </a:lnT>
                    <a:lnB>
                      <a:noFill/>
                    </a:lnB>
                  </a:tcPr>
                </a:tc>
                <a:tc>
                  <a:txBody>
                    <a:bodyPr/>
                    <a:lstStyle/>
                    <a:p>
                      <a:r>
                        <a:rPr lang="en-IN" b="1"/>
                        <a:t>content</a:t>
                      </a:r>
                      <a:endParaRPr lang="en-IN"/>
                    </a:p>
                    <a:p>
                      <a:r>
                        <a:rPr lang="en-IN"/>
                        <a:t>Specifies the property's value.</a:t>
                      </a:r>
                    </a:p>
                  </a:txBody>
                  <a:tcPr anchor="ctr">
                    <a:lnL>
                      <a:noFill/>
                    </a:lnL>
                    <a:lnR>
                      <a:noFill/>
                    </a:lnR>
                    <a:lnT>
                      <a:noFill/>
                    </a:lnT>
                    <a:lnB>
                      <a:noFill/>
                    </a:lnB>
                  </a:tcPr>
                </a:tc>
                <a:extLst>
                  <a:ext uri="{0D108BD9-81ED-4DB2-BD59-A6C34878D82A}">
                    <a16:rowId xmlns:a16="http://schemas.microsoft.com/office/drawing/2014/main" val="2956173198"/>
                  </a:ext>
                </a:extLst>
              </a:tr>
              <a:tr h="0">
                <a:tc>
                  <a:txBody>
                    <a:bodyPr/>
                    <a:lstStyle/>
                    <a:p>
                      <a:r>
                        <a:rPr lang="en-GB"/>
                        <a:t>3</a:t>
                      </a:r>
                    </a:p>
                  </a:txBody>
                  <a:tcPr anchor="ctr">
                    <a:lnL>
                      <a:noFill/>
                    </a:lnL>
                    <a:lnR>
                      <a:noFill/>
                    </a:lnR>
                    <a:lnT>
                      <a:noFill/>
                    </a:lnT>
                    <a:lnB>
                      <a:noFill/>
                    </a:lnB>
                  </a:tcPr>
                </a:tc>
                <a:tc>
                  <a:txBody>
                    <a:bodyPr/>
                    <a:lstStyle/>
                    <a:p>
                      <a:r>
                        <a:rPr lang="en-IN" b="1"/>
                        <a:t>scheme</a:t>
                      </a:r>
                      <a:endParaRPr lang="en-IN"/>
                    </a:p>
                    <a:p>
                      <a:r>
                        <a:rPr lang="en-IN"/>
                        <a:t>Specifies a scheme to interpret the property's value (as declared in the content attribute).</a:t>
                      </a:r>
                    </a:p>
                  </a:txBody>
                  <a:tcPr anchor="ctr">
                    <a:lnL>
                      <a:noFill/>
                    </a:lnL>
                    <a:lnR>
                      <a:noFill/>
                    </a:lnR>
                    <a:lnT>
                      <a:noFill/>
                    </a:lnT>
                    <a:lnB>
                      <a:noFill/>
                    </a:lnB>
                  </a:tcPr>
                </a:tc>
                <a:extLst>
                  <a:ext uri="{0D108BD9-81ED-4DB2-BD59-A6C34878D82A}">
                    <a16:rowId xmlns:a16="http://schemas.microsoft.com/office/drawing/2014/main" val="3956406913"/>
                  </a:ext>
                </a:extLst>
              </a:tr>
              <a:tr h="0">
                <a:tc>
                  <a:txBody>
                    <a:bodyPr/>
                    <a:lstStyle/>
                    <a:p>
                      <a:r>
                        <a:rPr lang="en-GB"/>
                        <a:t>4</a:t>
                      </a:r>
                    </a:p>
                  </a:txBody>
                  <a:tcPr anchor="ctr">
                    <a:lnL>
                      <a:noFill/>
                    </a:lnL>
                    <a:lnR>
                      <a:noFill/>
                    </a:lnR>
                    <a:lnT>
                      <a:noFill/>
                    </a:lnT>
                    <a:lnB>
                      <a:noFill/>
                    </a:lnB>
                  </a:tcPr>
                </a:tc>
                <a:tc>
                  <a:txBody>
                    <a:bodyPr/>
                    <a:lstStyle/>
                    <a:p>
                      <a:r>
                        <a:rPr lang="en-IN" b="1" dirty="0"/>
                        <a:t>http-</a:t>
                      </a:r>
                      <a:r>
                        <a:rPr lang="en-IN" b="1" dirty="0" err="1"/>
                        <a:t>equiv</a:t>
                      </a:r>
                      <a:endParaRPr lang="en-IN" dirty="0"/>
                    </a:p>
                    <a:p>
                      <a:r>
                        <a:rPr lang="en-IN" dirty="0"/>
                        <a:t>Used for http response message headers. For example, http-</a:t>
                      </a:r>
                      <a:r>
                        <a:rPr lang="en-IN" dirty="0" err="1"/>
                        <a:t>equiv</a:t>
                      </a:r>
                      <a:r>
                        <a:rPr lang="en-IN" dirty="0"/>
                        <a:t> can be used to refresh the page or to set a cookie. Values include content-type, expires, refresh and set-cookie.</a:t>
                      </a:r>
                    </a:p>
                  </a:txBody>
                  <a:tcPr anchor="ctr">
                    <a:lnL>
                      <a:noFill/>
                    </a:lnL>
                    <a:lnR>
                      <a:noFill/>
                    </a:lnR>
                    <a:lnT>
                      <a:noFill/>
                    </a:lnT>
                    <a:lnB>
                      <a:noFill/>
                    </a:lnB>
                  </a:tcPr>
                </a:tc>
                <a:extLst>
                  <a:ext uri="{0D108BD9-81ED-4DB2-BD59-A6C34878D82A}">
                    <a16:rowId xmlns:a16="http://schemas.microsoft.com/office/drawing/2014/main" val="1972659077"/>
                  </a:ext>
                </a:extLst>
              </a:tr>
            </a:tbl>
          </a:graphicData>
        </a:graphic>
      </p:graphicFrame>
    </p:spTree>
    <p:extLst>
      <p:ext uri="{BB962C8B-B14F-4D97-AF65-F5344CB8AC3E}">
        <p14:creationId xmlns:p14="http://schemas.microsoft.com/office/powerpoint/2010/main" val="1104044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0757-CE06-494E-AF47-8FA7D8F2742E}"/>
              </a:ext>
            </a:extLst>
          </p:cNvPr>
          <p:cNvSpPr>
            <a:spLocks noGrp="1"/>
          </p:cNvSpPr>
          <p:nvPr>
            <p:ph type="title"/>
          </p:nvPr>
        </p:nvSpPr>
        <p:spPr/>
        <p:txBody>
          <a:bodyPr/>
          <a:lstStyle/>
          <a:p>
            <a:r>
              <a:rPr lang="en-GB" dirty="0"/>
              <a:t>Usages</a:t>
            </a:r>
          </a:p>
        </p:txBody>
      </p:sp>
      <p:sp>
        <p:nvSpPr>
          <p:cNvPr id="3" name="Content Placeholder 2">
            <a:extLst>
              <a:ext uri="{FF2B5EF4-FFF2-40B4-BE49-F238E27FC236}">
                <a16:creationId xmlns:a16="http://schemas.microsoft.com/office/drawing/2014/main" id="{6AECC702-35DD-4949-9D99-61B23978368F}"/>
              </a:ext>
            </a:extLst>
          </p:cNvPr>
          <p:cNvSpPr>
            <a:spLocks noGrp="1"/>
          </p:cNvSpPr>
          <p:nvPr>
            <p:ph idx="1"/>
          </p:nvPr>
        </p:nvSpPr>
        <p:spPr/>
        <p:txBody>
          <a:bodyPr/>
          <a:lstStyle/>
          <a:p>
            <a:r>
              <a:rPr lang="en-GB" dirty="0"/>
              <a:t>Document Description</a:t>
            </a:r>
          </a:p>
          <a:p>
            <a:r>
              <a:rPr lang="en-GB" dirty="0"/>
              <a:t>Keywords</a:t>
            </a:r>
          </a:p>
          <a:p>
            <a:r>
              <a:rPr lang="en-GB" dirty="0"/>
              <a:t>Revision dates</a:t>
            </a:r>
          </a:p>
          <a:p>
            <a:r>
              <a:rPr lang="en-GB" b="1" dirty="0"/>
              <a:t>Refresh</a:t>
            </a:r>
            <a:r>
              <a:rPr lang="en-GB" dirty="0"/>
              <a:t>  </a:t>
            </a:r>
            <a:r>
              <a:rPr lang="en-IN" dirty="0"/>
              <a:t>A &lt;meta&gt; tag can be used to specify a duration after which your web page will keep refreshing automatically.</a:t>
            </a:r>
          </a:p>
          <a:p>
            <a:r>
              <a:rPr lang="en-IN" b="1" dirty="0"/>
              <a:t>Page Redirection</a:t>
            </a:r>
          </a:p>
          <a:p>
            <a:r>
              <a:rPr lang="en-IN" dirty="0"/>
              <a:t>You can use &lt;meta&gt; tag to redirect your page to any other webpage. You can also specify a duration if you want to redirect the page after a certain number of seconds.</a:t>
            </a:r>
          </a:p>
          <a:p>
            <a:endParaRPr lang="en-GB" dirty="0"/>
          </a:p>
        </p:txBody>
      </p:sp>
    </p:spTree>
    <p:extLst>
      <p:ext uri="{BB962C8B-B14F-4D97-AF65-F5344CB8AC3E}">
        <p14:creationId xmlns:p14="http://schemas.microsoft.com/office/powerpoint/2010/main" val="3992140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4C17-88AB-4CBB-8E46-7740FCAE7247}"/>
              </a:ext>
            </a:extLst>
          </p:cNvPr>
          <p:cNvSpPr>
            <a:spLocks noGrp="1"/>
          </p:cNvSpPr>
          <p:nvPr>
            <p:ph type="title"/>
          </p:nvPr>
        </p:nvSpPr>
        <p:spPr/>
        <p:txBody>
          <a:bodyPr/>
          <a:lstStyle/>
          <a:p>
            <a:r>
              <a:rPr lang="en-GB" dirty="0"/>
              <a:t>Setting cookies</a:t>
            </a:r>
          </a:p>
        </p:txBody>
      </p:sp>
      <p:sp>
        <p:nvSpPr>
          <p:cNvPr id="3" name="Content Placeholder 2">
            <a:extLst>
              <a:ext uri="{FF2B5EF4-FFF2-40B4-BE49-F238E27FC236}">
                <a16:creationId xmlns:a16="http://schemas.microsoft.com/office/drawing/2014/main" id="{120A1F91-76A2-4096-84AC-63D79B28B515}"/>
              </a:ext>
            </a:extLst>
          </p:cNvPr>
          <p:cNvSpPr>
            <a:spLocks noGrp="1"/>
          </p:cNvSpPr>
          <p:nvPr>
            <p:ph idx="1"/>
          </p:nvPr>
        </p:nvSpPr>
        <p:spPr/>
        <p:txBody>
          <a:bodyPr/>
          <a:lstStyle/>
          <a:p>
            <a:r>
              <a:rPr lang="en-IN" dirty="0"/>
              <a:t>Setting Cookies</a:t>
            </a:r>
          </a:p>
          <a:p>
            <a:endParaRPr lang="en-IN" dirty="0"/>
          </a:p>
          <a:p>
            <a:r>
              <a:rPr lang="en-IN" dirty="0"/>
              <a:t>Cookies are data, stored in small text files on your computer and it is exchanged between web browser and web server to keep track of various information based on your web application need.</a:t>
            </a:r>
          </a:p>
          <a:p>
            <a:endParaRPr lang="en-IN" dirty="0"/>
          </a:p>
          <a:p>
            <a:r>
              <a:rPr lang="en-IN" dirty="0"/>
              <a:t>You can use &lt;meta&gt; tag to store cookies on client side and later this information can be used by the Web Server to track a site visitor.</a:t>
            </a:r>
            <a:endParaRPr lang="en-GB" dirty="0"/>
          </a:p>
        </p:txBody>
      </p:sp>
    </p:spTree>
    <p:extLst>
      <p:ext uri="{BB962C8B-B14F-4D97-AF65-F5344CB8AC3E}">
        <p14:creationId xmlns:p14="http://schemas.microsoft.com/office/powerpoint/2010/main" val="4082256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BBB0-B9F9-4728-AFDB-37AAFE32292E}"/>
              </a:ext>
            </a:extLst>
          </p:cNvPr>
          <p:cNvSpPr>
            <a:spLocks noGrp="1"/>
          </p:cNvSpPr>
          <p:nvPr>
            <p:ph type="title"/>
          </p:nvPr>
        </p:nvSpPr>
        <p:spPr/>
        <p:txBody>
          <a:bodyPr/>
          <a:lstStyle/>
          <a:p>
            <a:r>
              <a:rPr lang="en-GB" dirty="0"/>
              <a:t>Comments</a:t>
            </a:r>
          </a:p>
        </p:txBody>
      </p:sp>
      <p:sp>
        <p:nvSpPr>
          <p:cNvPr id="3" name="Content Placeholder 2">
            <a:extLst>
              <a:ext uri="{FF2B5EF4-FFF2-40B4-BE49-F238E27FC236}">
                <a16:creationId xmlns:a16="http://schemas.microsoft.com/office/drawing/2014/main" id="{7C0BBC30-ADCB-424B-995D-BDFF17C63E73}"/>
              </a:ext>
            </a:extLst>
          </p:cNvPr>
          <p:cNvSpPr>
            <a:spLocks noGrp="1"/>
          </p:cNvSpPr>
          <p:nvPr>
            <p:ph idx="1"/>
          </p:nvPr>
        </p:nvSpPr>
        <p:spPr/>
        <p:txBody>
          <a:bodyPr/>
          <a:lstStyle/>
          <a:p>
            <a:r>
              <a:rPr lang="en-IN" dirty="0"/>
              <a:t>Comment is a piece of code which is ignored by any web browser. It is a good practice to add comments into your HTML code, especially in complex documents, to indicate sections of a document, and any other notes to anyone looking at the code. Comments help you and others understand your code and increases code readability.</a:t>
            </a:r>
          </a:p>
          <a:p>
            <a:endParaRPr lang="en-IN" dirty="0"/>
          </a:p>
          <a:p>
            <a:r>
              <a:rPr lang="en-IN" dirty="0"/>
              <a:t>HTML comments are placed in between &lt;!-- ... --&gt; tags. So, any content placed with-in &lt;!-- ... --&gt; tags will be treated as comment and will be completely ignored by the browser.</a:t>
            </a:r>
            <a:endParaRPr lang="en-GB" dirty="0"/>
          </a:p>
        </p:txBody>
      </p:sp>
    </p:spTree>
    <p:extLst>
      <p:ext uri="{BB962C8B-B14F-4D97-AF65-F5344CB8AC3E}">
        <p14:creationId xmlns:p14="http://schemas.microsoft.com/office/powerpoint/2010/main" val="542037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4DEB-6C4A-4FC7-9C40-A925A33D7C3C}"/>
              </a:ext>
            </a:extLst>
          </p:cNvPr>
          <p:cNvSpPr>
            <a:spLocks noGrp="1"/>
          </p:cNvSpPr>
          <p:nvPr>
            <p:ph type="title"/>
          </p:nvPr>
        </p:nvSpPr>
        <p:spPr/>
        <p:txBody>
          <a:bodyPr/>
          <a:lstStyle/>
          <a:p>
            <a:r>
              <a:rPr lang="en-GB" dirty="0"/>
              <a:t>Images</a:t>
            </a:r>
          </a:p>
        </p:txBody>
      </p:sp>
      <p:sp>
        <p:nvSpPr>
          <p:cNvPr id="3" name="Content Placeholder 2">
            <a:extLst>
              <a:ext uri="{FF2B5EF4-FFF2-40B4-BE49-F238E27FC236}">
                <a16:creationId xmlns:a16="http://schemas.microsoft.com/office/drawing/2014/main" id="{3F033783-904F-4C84-8F45-E1654C414068}"/>
              </a:ext>
            </a:extLst>
          </p:cNvPr>
          <p:cNvSpPr>
            <a:spLocks noGrp="1"/>
          </p:cNvSpPr>
          <p:nvPr>
            <p:ph idx="1"/>
          </p:nvPr>
        </p:nvSpPr>
        <p:spPr/>
        <p:txBody>
          <a:bodyPr/>
          <a:lstStyle/>
          <a:p>
            <a:r>
              <a:rPr lang="en-IN" dirty="0"/>
              <a:t>Images are very important to beautify as well as to depict many complex concepts in simple way on your web page</a:t>
            </a:r>
          </a:p>
          <a:p>
            <a:r>
              <a:rPr lang="en-IN" dirty="0"/>
              <a:t>You can insert any image in your web page by using &lt;</a:t>
            </a:r>
            <a:r>
              <a:rPr lang="en-IN" dirty="0" err="1"/>
              <a:t>img</a:t>
            </a:r>
            <a:r>
              <a:rPr lang="en-IN" dirty="0"/>
              <a:t>&gt; tag. Following is the simple syntax to use this tag.</a:t>
            </a:r>
          </a:p>
          <a:p>
            <a:r>
              <a:rPr lang="en-IN" dirty="0"/>
              <a:t>&lt;</a:t>
            </a:r>
            <a:r>
              <a:rPr lang="en-IN" dirty="0" err="1"/>
              <a:t>img</a:t>
            </a:r>
            <a:r>
              <a:rPr lang="en-IN" dirty="0"/>
              <a:t> </a:t>
            </a:r>
            <a:r>
              <a:rPr lang="en-IN" dirty="0" err="1"/>
              <a:t>src</a:t>
            </a:r>
            <a:r>
              <a:rPr lang="en-IN" dirty="0"/>
              <a:t> = "Image URL" ... attributes-list/&gt;</a:t>
            </a:r>
          </a:p>
          <a:p>
            <a:r>
              <a:rPr lang="en-IN" dirty="0"/>
              <a:t>The &lt;</a:t>
            </a:r>
            <a:r>
              <a:rPr lang="en-IN" dirty="0" err="1"/>
              <a:t>img</a:t>
            </a:r>
            <a:r>
              <a:rPr lang="en-IN" dirty="0"/>
              <a:t>&gt; tag is an empty tag, which means that, it can contain only list of attributes and it has no closing tag.</a:t>
            </a:r>
            <a:endParaRPr lang="en-GB" dirty="0"/>
          </a:p>
        </p:txBody>
      </p:sp>
    </p:spTree>
    <p:extLst>
      <p:ext uri="{BB962C8B-B14F-4D97-AF65-F5344CB8AC3E}">
        <p14:creationId xmlns:p14="http://schemas.microsoft.com/office/powerpoint/2010/main" val="1250898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696F-75B3-4221-8435-3EA87CC984E0}"/>
              </a:ext>
            </a:extLst>
          </p:cNvPr>
          <p:cNvSpPr>
            <a:spLocks noGrp="1"/>
          </p:cNvSpPr>
          <p:nvPr>
            <p:ph type="title"/>
          </p:nvPr>
        </p:nvSpPr>
        <p:spPr/>
        <p:txBody>
          <a:bodyPr/>
          <a:lstStyle/>
          <a:p>
            <a:r>
              <a:rPr lang="en-GB" dirty="0"/>
              <a:t>Image location</a:t>
            </a:r>
          </a:p>
        </p:txBody>
      </p:sp>
      <p:sp>
        <p:nvSpPr>
          <p:cNvPr id="3" name="Content Placeholder 2">
            <a:extLst>
              <a:ext uri="{FF2B5EF4-FFF2-40B4-BE49-F238E27FC236}">
                <a16:creationId xmlns:a16="http://schemas.microsoft.com/office/drawing/2014/main" id="{7FA7950B-A897-4BF0-A948-5376AD58957F}"/>
              </a:ext>
            </a:extLst>
          </p:cNvPr>
          <p:cNvSpPr>
            <a:spLocks noGrp="1"/>
          </p:cNvSpPr>
          <p:nvPr>
            <p:ph idx="1"/>
          </p:nvPr>
        </p:nvSpPr>
        <p:spPr/>
        <p:txBody>
          <a:bodyPr/>
          <a:lstStyle/>
          <a:p>
            <a:r>
              <a:rPr lang="en-IN" dirty="0"/>
              <a:t>Usually we keep all the images in a separate directory. So let's keep HTML file demo.htm in our home directory and create a subdirectory images inside the home directory where we will keep our image.</a:t>
            </a:r>
          </a:p>
          <a:p>
            <a:endParaRPr lang="en-IN" dirty="0"/>
          </a:p>
          <a:p>
            <a:r>
              <a:rPr lang="en-IN" dirty="0"/>
              <a:t>You can set image width and height based on your requirement using </a:t>
            </a:r>
            <a:r>
              <a:rPr lang="en-IN" b="1" dirty="0"/>
              <a:t>width</a:t>
            </a:r>
            <a:r>
              <a:rPr lang="en-IN" dirty="0"/>
              <a:t> and </a:t>
            </a:r>
            <a:r>
              <a:rPr lang="en-IN" b="1" dirty="0"/>
              <a:t>height</a:t>
            </a:r>
            <a:r>
              <a:rPr lang="en-IN" dirty="0"/>
              <a:t> attributes. You can specify width and height of the image in terms of either pixels or percentage of its actual size.</a:t>
            </a:r>
            <a:endParaRPr lang="en-GB" dirty="0"/>
          </a:p>
        </p:txBody>
      </p:sp>
    </p:spTree>
    <p:extLst>
      <p:ext uri="{BB962C8B-B14F-4D97-AF65-F5344CB8AC3E}">
        <p14:creationId xmlns:p14="http://schemas.microsoft.com/office/powerpoint/2010/main" val="815785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4C1B-61B7-4486-813C-B316B18DD7B5}"/>
              </a:ext>
            </a:extLst>
          </p:cNvPr>
          <p:cNvSpPr>
            <a:spLocks noGrp="1"/>
          </p:cNvSpPr>
          <p:nvPr>
            <p:ph type="title"/>
          </p:nvPr>
        </p:nvSpPr>
        <p:spPr/>
        <p:txBody>
          <a:bodyPr/>
          <a:lstStyle/>
          <a:p>
            <a:r>
              <a:rPr lang="en-GB" dirty="0"/>
              <a:t>align</a:t>
            </a:r>
          </a:p>
        </p:txBody>
      </p:sp>
      <p:sp>
        <p:nvSpPr>
          <p:cNvPr id="3" name="Content Placeholder 2">
            <a:extLst>
              <a:ext uri="{FF2B5EF4-FFF2-40B4-BE49-F238E27FC236}">
                <a16:creationId xmlns:a16="http://schemas.microsoft.com/office/drawing/2014/main" id="{14E7CFB0-C99B-44D5-B279-643F72814A50}"/>
              </a:ext>
            </a:extLst>
          </p:cNvPr>
          <p:cNvSpPr>
            <a:spLocks noGrp="1"/>
          </p:cNvSpPr>
          <p:nvPr>
            <p:ph idx="1"/>
          </p:nvPr>
        </p:nvSpPr>
        <p:spPr/>
        <p:txBody>
          <a:bodyPr/>
          <a:lstStyle/>
          <a:p>
            <a:r>
              <a:rPr lang="en-IN" dirty="0"/>
              <a:t>By default, image will align at the left side of the page, but you can use align attribute to set it in the </a:t>
            </a:r>
            <a:r>
              <a:rPr lang="en-IN" dirty="0" err="1"/>
              <a:t>center</a:t>
            </a:r>
            <a:r>
              <a:rPr lang="en-IN" dirty="0"/>
              <a:t> or right.</a:t>
            </a:r>
            <a:endParaRPr lang="en-GB" dirty="0"/>
          </a:p>
        </p:txBody>
      </p:sp>
    </p:spTree>
    <p:extLst>
      <p:ext uri="{BB962C8B-B14F-4D97-AF65-F5344CB8AC3E}">
        <p14:creationId xmlns:p14="http://schemas.microsoft.com/office/powerpoint/2010/main" val="858161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4B9C-659C-4B55-B0FB-5E581F723AE0}"/>
              </a:ext>
            </a:extLst>
          </p:cNvPr>
          <p:cNvSpPr>
            <a:spLocks noGrp="1"/>
          </p:cNvSpPr>
          <p:nvPr>
            <p:ph type="title"/>
          </p:nvPr>
        </p:nvSpPr>
        <p:spPr/>
        <p:txBody>
          <a:bodyPr/>
          <a:lstStyle/>
          <a:p>
            <a:r>
              <a:rPr lang="en-GB" dirty="0"/>
              <a:t>HTML - Tables</a:t>
            </a:r>
          </a:p>
        </p:txBody>
      </p:sp>
      <p:sp>
        <p:nvSpPr>
          <p:cNvPr id="3" name="Content Placeholder 2">
            <a:extLst>
              <a:ext uri="{FF2B5EF4-FFF2-40B4-BE49-F238E27FC236}">
                <a16:creationId xmlns:a16="http://schemas.microsoft.com/office/drawing/2014/main" id="{6BBD1CDD-D540-42E3-AE34-32C45918A843}"/>
              </a:ext>
            </a:extLst>
          </p:cNvPr>
          <p:cNvSpPr>
            <a:spLocks noGrp="1"/>
          </p:cNvSpPr>
          <p:nvPr>
            <p:ph idx="1"/>
          </p:nvPr>
        </p:nvSpPr>
        <p:spPr/>
        <p:txBody>
          <a:bodyPr/>
          <a:lstStyle/>
          <a:p>
            <a:r>
              <a:rPr lang="en-IN" dirty="0"/>
              <a:t>The HTML tables allow web authors to arrange data like text, images, links, other tables, etc. into rows and columns of cells.</a:t>
            </a:r>
          </a:p>
          <a:p>
            <a:endParaRPr lang="en-IN" dirty="0"/>
          </a:p>
          <a:p>
            <a:r>
              <a:rPr lang="en-IN" dirty="0"/>
              <a:t>The HTML tables are created using the &lt;table&gt; tag in which the &lt;tr&gt; tag is used to create table rows and &lt;td&gt; tag is used to create data cells. The elements under &lt;td&gt; are regular and left aligned by default</a:t>
            </a:r>
            <a:endParaRPr lang="en-GB" dirty="0"/>
          </a:p>
        </p:txBody>
      </p:sp>
    </p:spTree>
    <p:extLst>
      <p:ext uri="{BB962C8B-B14F-4D97-AF65-F5344CB8AC3E}">
        <p14:creationId xmlns:p14="http://schemas.microsoft.com/office/powerpoint/2010/main" val="306424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DF52-7998-4F67-9496-AFD02A502056}"/>
              </a:ext>
            </a:extLst>
          </p:cNvPr>
          <p:cNvSpPr>
            <a:spLocks noGrp="1"/>
          </p:cNvSpPr>
          <p:nvPr>
            <p:ph type="title"/>
          </p:nvPr>
        </p:nvSpPr>
        <p:spPr/>
        <p:txBody>
          <a:bodyPr/>
          <a:lstStyle/>
          <a:p>
            <a:r>
              <a:rPr lang="en-GB" dirty="0"/>
              <a:t>Applications </a:t>
            </a:r>
          </a:p>
        </p:txBody>
      </p:sp>
      <p:sp>
        <p:nvSpPr>
          <p:cNvPr id="3" name="Content Placeholder 2">
            <a:extLst>
              <a:ext uri="{FF2B5EF4-FFF2-40B4-BE49-F238E27FC236}">
                <a16:creationId xmlns:a16="http://schemas.microsoft.com/office/drawing/2014/main" id="{E51D0A2E-7C7C-4828-8528-0AB053A87639}"/>
              </a:ext>
            </a:extLst>
          </p:cNvPr>
          <p:cNvSpPr>
            <a:spLocks noGrp="1"/>
          </p:cNvSpPr>
          <p:nvPr>
            <p:ph idx="1"/>
          </p:nvPr>
        </p:nvSpPr>
        <p:spPr/>
        <p:txBody>
          <a:bodyPr>
            <a:normAutofit lnSpcReduction="10000"/>
          </a:bodyPr>
          <a:lstStyle/>
          <a:p>
            <a:r>
              <a:rPr lang="en-IN" dirty="0"/>
              <a:t>HTML is one of the most widely used language over the web. :</a:t>
            </a:r>
          </a:p>
          <a:p>
            <a:pPr lvl="1"/>
            <a:r>
              <a:rPr lang="en-IN" b="1" dirty="0"/>
              <a:t>Web pages development</a:t>
            </a:r>
            <a:r>
              <a:rPr lang="en-IN" dirty="0"/>
              <a:t> - HTML is used to create pages which are rendered over the web. Almost every page of web is having html tags in it to render its details in browser.</a:t>
            </a:r>
          </a:p>
          <a:p>
            <a:pPr lvl="1"/>
            <a:r>
              <a:rPr lang="en-IN" b="1" dirty="0"/>
              <a:t>Internet Navigation</a:t>
            </a:r>
            <a:r>
              <a:rPr lang="en-IN" dirty="0"/>
              <a:t> - HTML provides tags which are used to navigate from one page to another and is heavily used in internet navigation.</a:t>
            </a:r>
          </a:p>
          <a:p>
            <a:pPr lvl="1"/>
            <a:r>
              <a:rPr lang="en-IN" b="1" dirty="0"/>
              <a:t>Responsive UI</a:t>
            </a:r>
            <a:r>
              <a:rPr lang="en-IN" dirty="0"/>
              <a:t> - HTML pages now-a-days works well on all platform, mobile, tabs, desktop or laptops owing to responsive design strategy.</a:t>
            </a:r>
          </a:p>
          <a:p>
            <a:pPr lvl="1"/>
            <a:r>
              <a:rPr lang="en-IN" b="1" dirty="0"/>
              <a:t>Offline support</a:t>
            </a:r>
            <a:r>
              <a:rPr lang="en-IN" dirty="0"/>
              <a:t> HTML pages once loaded can be made available offline on the machine without any need of internet.</a:t>
            </a:r>
          </a:p>
          <a:p>
            <a:pPr lvl="1"/>
            <a:r>
              <a:rPr lang="en-IN" b="1" dirty="0"/>
              <a:t>Game development</a:t>
            </a:r>
            <a:r>
              <a:rPr lang="en-IN" dirty="0"/>
              <a:t>- HTML5 has native support for rich experience and is now useful in gaming development arena as well.</a:t>
            </a:r>
          </a:p>
          <a:p>
            <a:endParaRPr lang="en-GB" dirty="0"/>
          </a:p>
        </p:txBody>
      </p:sp>
    </p:spTree>
    <p:extLst>
      <p:ext uri="{BB962C8B-B14F-4D97-AF65-F5344CB8AC3E}">
        <p14:creationId xmlns:p14="http://schemas.microsoft.com/office/powerpoint/2010/main" val="1998859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2008-259F-48DF-9624-2EE4A8E0BC92}"/>
              </a:ext>
            </a:extLst>
          </p:cNvPr>
          <p:cNvSpPr>
            <a:spLocks noGrp="1"/>
          </p:cNvSpPr>
          <p:nvPr>
            <p:ph type="title"/>
          </p:nvPr>
        </p:nvSpPr>
        <p:spPr/>
        <p:txBody>
          <a:bodyPr/>
          <a:lstStyle/>
          <a:p>
            <a:r>
              <a:rPr lang="en-GB" dirty="0"/>
              <a:t>Table heading </a:t>
            </a:r>
          </a:p>
        </p:txBody>
      </p:sp>
      <p:sp>
        <p:nvSpPr>
          <p:cNvPr id="3" name="Content Placeholder 2">
            <a:extLst>
              <a:ext uri="{FF2B5EF4-FFF2-40B4-BE49-F238E27FC236}">
                <a16:creationId xmlns:a16="http://schemas.microsoft.com/office/drawing/2014/main" id="{C1CDCB72-B483-4099-9849-77D6F60A306A}"/>
              </a:ext>
            </a:extLst>
          </p:cNvPr>
          <p:cNvSpPr>
            <a:spLocks noGrp="1"/>
          </p:cNvSpPr>
          <p:nvPr>
            <p:ph idx="1"/>
          </p:nvPr>
        </p:nvSpPr>
        <p:spPr/>
        <p:txBody>
          <a:bodyPr/>
          <a:lstStyle/>
          <a:p>
            <a:r>
              <a:rPr lang="en-IN" dirty="0"/>
              <a:t>Table heading can be defined using &lt;</a:t>
            </a:r>
            <a:r>
              <a:rPr lang="en-IN" dirty="0" err="1"/>
              <a:t>th</a:t>
            </a:r>
            <a:r>
              <a:rPr lang="en-IN" dirty="0"/>
              <a:t>&gt; tag. This tag will be put to replace &lt;td&gt; tag, which is used to represent actual data cell. Normally you will put your top row as table heading as shown below, otherwise you can use &lt;</a:t>
            </a:r>
            <a:r>
              <a:rPr lang="en-IN" dirty="0" err="1"/>
              <a:t>th</a:t>
            </a:r>
            <a:r>
              <a:rPr lang="en-IN" dirty="0"/>
              <a:t>&gt; element in any row. Headings, which are defined in &lt;</a:t>
            </a:r>
            <a:r>
              <a:rPr lang="en-IN" dirty="0" err="1"/>
              <a:t>th</a:t>
            </a:r>
            <a:r>
              <a:rPr lang="en-IN" dirty="0"/>
              <a:t>&gt; tag are </a:t>
            </a:r>
            <a:r>
              <a:rPr lang="en-IN" dirty="0" err="1"/>
              <a:t>centered</a:t>
            </a:r>
            <a:r>
              <a:rPr lang="en-IN" dirty="0"/>
              <a:t> and bold by default.</a:t>
            </a:r>
            <a:endParaRPr lang="en-GB" dirty="0"/>
          </a:p>
        </p:txBody>
      </p:sp>
    </p:spTree>
    <p:extLst>
      <p:ext uri="{BB962C8B-B14F-4D97-AF65-F5344CB8AC3E}">
        <p14:creationId xmlns:p14="http://schemas.microsoft.com/office/powerpoint/2010/main" val="6523814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CD35-08AD-4647-8A3B-A033E3A5BCEB}"/>
              </a:ext>
            </a:extLst>
          </p:cNvPr>
          <p:cNvSpPr>
            <a:spLocks noGrp="1"/>
          </p:cNvSpPr>
          <p:nvPr>
            <p:ph type="title"/>
          </p:nvPr>
        </p:nvSpPr>
        <p:spPr/>
        <p:txBody>
          <a:bodyPr/>
          <a:lstStyle/>
          <a:p>
            <a:r>
              <a:rPr lang="en-IN" b="1" dirty="0"/>
              <a:t>Cellpadding and </a:t>
            </a:r>
            <a:r>
              <a:rPr lang="en-IN" b="1" dirty="0" err="1"/>
              <a:t>Cellspacing</a:t>
            </a:r>
            <a:r>
              <a:rPr lang="en-IN" b="1" dirty="0"/>
              <a:t> Attributes</a:t>
            </a:r>
            <a:br>
              <a:rPr lang="en-IN" b="1" dirty="0"/>
            </a:br>
            <a:endParaRPr lang="en-GB" dirty="0"/>
          </a:p>
        </p:txBody>
      </p:sp>
      <p:sp>
        <p:nvSpPr>
          <p:cNvPr id="3" name="Content Placeholder 2">
            <a:extLst>
              <a:ext uri="{FF2B5EF4-FFF2-40B4-BE49-F238E27FC236}">
                <a16:creationId xmlns:a16="http://schemas.microsoft.com/office/drawing/2014/main" id="{8FAA1519-403E-4679-A14A-BAC02404648A}"/>
              </a:ext>
            </a:extLst>
          </p:cNvPr>
          <p:cNvSpPr>
            <a:spLocks noGrp="1"/>
          </p:cNvSpPr>
          <p:nvPr>
            <p:ph idx="1"/>
          </p:nvPr>
        </p:nvSpPr>
        <p:spPr/>
        <p:txBody>
          <a:bodyPr/>
          <a:lstStyle/>
          <a:p>
            <a:r>
              <a:rPr lang="en-IN" dirty="0"/>
              <a:t>There are two attributes called </a:t>
            </a:r>
            <a:r>
              <a:rPr lang="en-IN" i="1" dirty="0"/>
              <a:t>cellpadding</a:t>
            </a:r>
            <a:r>
              <a:rPr lang="en-IN" dirty="0"/>
              <a:t> and </a:t>
            </a:r>
            <a:r>
              <a:rPr lang="en-IN" i="1" dirty="0" err="1"/>
              <a:t>cellspacing</a:t>
            </a:r>
            <a:r>
              <a:rPr lang="en-IN" dirty="0"/>
              <a:t> which you will use to adjust the white space in your table cells. The </a:t>
            </a:r>
            <a:r>
              <a:rPr lang="en-IN" dirty="0" err="1"/>
              <a:t>cellspacing</a:t>
            </a:r>
            <a:r>
              <a:rPr lang="en-IN" dirty="0"/>
              <a:t> attribute defines space between table cells, while cellpadding represents the distance between cell borders and the content within a cell.</a:t>
            </a:r>
          </a:p>
          <a:p>
            <a:endParaRPr lang="en-GB" dirty="0"/>
          </a:p>
        </p:txBody>
      </p:sp>
    </p:spTree>
    <p:extLst>
      <p:ext uri="{BB962C8B-B14F-4D97-AF65-F5344CB8AC3E}">
        <p14:creationId xmlns:p14="http://schemas.microsoft.com/office/powerpoint/2010/main" val="3811997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9B80-1989-4DFA-B2D0-A7C001B94CA9}"/>
              </a:ext>
            </a:extLst>
          </p:cNvPr>
          <p:cNvSpPr>
            <a:spLocks noGrp="1"/>
          </p:cNvSpPr>
          <p:nvPr>
            <p:ph type="title"/>
          </p:nvPr>
        </p:nvSpPr>
        <p:spPr/>
        <p:txBody>
          <a:bodyPr/>
          <a:lstStyle/>
          <a:p>
            <a:r>
              <a:rPr lang="en-IN" dirty="0" err="1"/>
              <a:t>Colspan</a:t>
            </a:r>
            <a:r>
              <a:rPr lang="en-IN" dirty="0"/>
              <a:t> and </a:t>
            </a:r>
            <a:r>
              <a:rPr lang="en-IN" dirty="0" err="1"/>
              <a:t>Rowspan</a:t>
            </a:r>
            <a:r>
              <a:rPr lang="en-IN" dirty="0"/>
              <a:t> Attributes</a:t>
            </a:r>
            <a:br>
              <a:rPr lang="en-IN" dirty="0"/>
            </a:br>
            <a:endParaRPr lang="en-GB" dirty="0"/>
          </a:p>
        </p:txBody>
      </p:sp>
      <p:sp>
        <p:nvSpPr>
          <p:cNvPr id="3" name="Content Placeholder 2">
            <a:extLst>
              <a:ext uri="{FF2B5EF4-FFF2-40B4-BE49-F238E27FC236}">
                <a16:creationId xmlns:a16="http://schemas.microsoft.com/office/drawing/2014/main" id="{4CB4A655-7EF2-4102-B14E-10D8E5694A18}"/>
              </a:ext>
            </a:extLst>
          </p:cNvPr>
          <p:cNvSpPr>
            <a:spLocks noGrp="1"/>
          </p:cNvSpPr>
          <p:nvPr>
            <p:ph idx="1"/>
          </p:nvPr>
        </p:nvSpPr>
        <p:spPr/>
        <p:txBody>
          <a:bodyPr/>
          <a:lstStyle/>
          <a:p>
            <a:endParaRPr lang="en-IN" dirty="0"/>
          </a:p>
          <a:p>
            <a:r>
              <a:rPr lang="en-IN" dirty="0"/>
              <a:t>You will use </a:t>
            </a:r>
            <a:r>
              <a:rPr lang="en-IN" dirty="0" err="1"/>
              <a:t>colspan</a:t>
            </a:r>
            <a:r>
              <a:rPr lang="en-IN" dirty="0"/>
              <a:t> attribute if you want to merge two or more columns into a single column. Similar way you will use </a:t>
            </a:r>
            <a:r>
              <a:rPr lang="en-IN" dirty="0" err="1"/>
              <a:t>rowspan</a:t>
            </a:r>
            <a:r>
              <a:rPr lang="en-IN" dirty="0"/>
              <a:t> if you want to merge two or more rows.</a:t>
            </a:r>
            <a:endParaRPr lang="en-GB" dirty="0"/>
          </a:p>
        </p:txBody>
      </p:sp>
    </p:spTree>
    <p:extLst>
      <p:ext uri="{BB962C8B-B14F-4D97-AF65-F5344CB8AC3E}">
        <p14:creationId xmlns:p14="http://schemas.microsoft.com/office/powerpoint/2010/main" val="507354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4AEA-CF4B-4FDF-940A-11D5E39E170E}"/>
              </a:ext>
            </a:extLst>
          </p:cNvPr>
          <p:cNvSpPr>
            <a:spLocks noGrp="1"/>
          </p:cNvSpPr>
          <p:nvPr>
            <p:ph type="title"/>
          </p:nvPr>
        </p:nvSpPr>
        <p:spPr/>
        <p:txBody>
          <a:bodyPr/>
          <a:lstStyle/>
          <a:p>
            <a:r>
              <a:rPr lang="en-GB" dirty="0"/>
              <a:t>Table Caption</a:t>
            </a:r>
            <a:br>
              <a:rPr lang="en-GB" dirty="0"/>
            </a:br>
            <a:endParaRPr lang="en-GB" dirty="0"/>
          </a:p>
        </p:txBody>
      </p:sp>
      <p:sp>
        <p:nvSpPr>
          <p:cNvPr id="3" name="Content Placeholder 2">
            <a:extLst>
              <a:ext uri="{FF2B5EF4-FFF2-40B4-BE49-F238E27FC236}">
                <a16:creationId xmlns:a16="http://schemas.microsoft.com/office/drawing/2014/main" id="{4BDB4926-BB4E-4124-9691-41856960A48F}"/>
              </a:ext>
            </a:extLst>
          </p:cNvPr>
          <p:cNvSpPr>
            <a:spLocks noGrp="1"/>
          </p:cNvSpPr>
          <p:nvPr>
            <p:ph idx="1"/>
          </p:nvPr>
        </p:nvSpPr>
        <p:spPr/>
        <p:txBody>
          <a:bodyPr/>
          <a:lstStyle/>
          <a:p>
            <a:endParaRPr lang="en-IN" dirty="0"/>
          </a:p>
          <a:p>
            <a:r>
              <a:rPr lang="en-IN" dirty="0"/>
              <a:t>The caption tag will serve as a title or explanation for the table and it shows up at the top of the table. This tag is deprecated in newer version of HTML/XHTML.</a:t>
            </a:r>
            <a:endParaRPr lang="en-GB" dirty="0"/>
          </a:p>
        </p:txBody>
      </p:sp>
    </p:spTree>
    <p:extLst>
      <p:ext uri="{BB962C8B-B14F-4D97-AF65-F5344CB8AC3E}">
        <p14:creationId xmlns:p14="http://schemas.microsoft.com/office/powerpoint/2010/main" val="2662825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0611-5A63-440E-8AD7-FC741C55B93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90FB10A-294A-408C-A290-994523105CAE}"/>
              </a:ext>
            </a:extLst>
          </p:cNvPr>
          <p:cNvSpPr>
            <a:spLocks noGrp="1"/>
          </p:cNvSpPr>
          <p:nvPr>
            <p:ph idx="1"/>
          </p:nvPr>
        </p:nvSpPr>
        <p:spPr/>
        <p:txBody>
          <a:bodyPr>
            <a:normAutofit fontScale="85000" lnSpcReduction="20000"/>
          </a:bodyPr>
          <a:lstStyle/>
          <a:p>
            <a:r>
              <a:rPr lang="en-IN" dirty="0"/>
              <a:t>Tables can be divided into three portions − a header, a body, and a foot. The head and foot are rather similar to headers and footers in a word-processed document that remain the same for every page, while the body is the main content holder of the table.</a:t>
            </a:r>
          </a:p>
          <a:p>
            <a:endParaRPr lang="en-IN" dirty="0"/>
          </a:p>
          <a:p>
            <a:r>
              <a:rPr lang="en-IN" dirty="0"/>
              <a:t>The three elements for separating the head, body, and foot of a table are −</a:t>
            </a:r>
          </a:p>
          <a:p>
            <a:r>
              <a:rPr lang="en-IN" dirty="0"/>
              <a:t>    &lt;</a:t>
            </a:r>
            <a:r>
              <a:rPr lang="en-IN" dirty="0" err="1"/>
              <a:t>thead</a:t>
            </a:r>
            <a:r>
              <a:rPr lang="en-IN" dirty="0"/>
              <a:t>&gt; − to create a separate table header.</a:t>
            </a:r>
          </a:p>
          <a:p>
            <a:r>
              <a:rPr lang="en-IN" dirty="0"/>
              <a:t>    &lt;</a:t>
            </a:r>
            <a:r>
              <a:rPr lang="en-IN" dirty="0" err="1"/>
              <a:t>tbody</a:t>
            </a:r>
            <a:r>
              <a:rPr lang="en-IN" dirty="0"/>
              <a:t>&gt; − to indicate the main body of the table.</a:t>
            </a:r>
          </a:p>
          <a:p>
            <a:r>
              <a:rPr lang="en-IN" dirty="0"/>
              <a:t>    &lt;</a:t>
            </a:r>
            <a:r>
              <a:rPr lang="en-IN" dirty="0" err="1"/>
              <a:t>tfoot</a:t>
            </a:r>
            <a:r>
              <a:rPr lang="en-IN" dirty="0"/>
              <a:t>&gt; − to create a separate table footer.</a:t>
            </a:r>
          </a:p>
          <a:p>
            <a:endParaRPr lang="en-IN" dirty="0"/>
          </a:p>
          <a:p>
            <a:r>
              <a:rPr lang="en-IN" dirty="0"/>
              <a:t>A table may contain several &lt;</a:t>
            </a:r>
            <a:r>
              <a:rPr lang="en-IN" dirty="0" err="1"/>
              <a:t>tbody</a:t>
            </a:r>
            <a:r>
              <a:rPr lang="en-IN" dirty="0"/>
              <a:t>&gt; elements to indicate different pages or groups of data. But it is notable that &lt;</a:t>
            </a:r>
            <a:r>
              <a:rPr lang="en-IN" dirty="0" err="1"/>
              <a:t>thead</a:t>
            </a:r>
            <a:r>
              <a:rPr lang="en-IN" dirty="0"/>
              <a:t>&gt; and &lt;</a:t>
            </a:r>
            <a:r>
              <a:rPr lang="en-IN" dirty="0" err="1"/>
              <a:t>tfoot</a:t>
            </a:r>
            <a:r>
              <a:rPr lang="en-IN" dirty="0"/>
              <a:t>&gt; tags should appear before &lt;</a:t>
            </a:r>
            <a:r>
              <a:rPr lang="en-IN" dirty="0" err="1"/>
              <a:t>tbody</a:t>
            </a:r>
            <a:r>
              <a:rPr lang="en-IN" dirty="0"/>
              <a:t>&gt;</a:t>
            </a:r>
            <a:endParaRPr lang="en-GB" dirty="0"/>
          </a:p>
        </p:txBody>
      </p:sp>
    </p:spTree>
    <p:extLst>
      <p:ext uri="{BB962C8B-B14F-4D97-AF65-F5344CB8AC3E}">
        <p14:creationId xmlns:p14="http://schemas.microsoft.com/office/powerpoint/2010/main" val="3164336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B4B8-518C-409E-B0DD-AB835B766B9A}"/>
              </a:ext>
            </a:extLst>
          </p:cNvPr>
          <p:cNvSpPr>
            <a:spLocks noGrp="1"/>
          </p:cNvSpPr>
          <p:nvPr>
            <p:ph type="title"/>
          </p:nvPr>
        </p:nvSpPr>
        <p:spPr/>
        <p:txBody>
          <a:bodyPr/>
          <a:lstStyle/>
          <a:p>
            <a:r>
              <a:rPr lang="en-GB" dirty="0"/>
              <a:t>HTML-List</a:t>
            </a:r>
          </a:p>
        </p:txBody>
      </p:sp>
      <p:sp>
        <p:nvSpPr>
          <p:cNvPr id="3" name="Content Placeholder 2">
            <a:extLst>
              <a:ext uri="{FF2B5EF4-FFF2-40B4-BE49-F238E27FC236}">
                <a16:creationId xmlns:a16="http://schemas.microsoft.com/office/drawing/2014/main" id="{B4F71CAF-564C-4A8C-83A8-AEB19E8E07A9}"/>
              </a:ext>
            </a:extLst>
          </p:cNvPr>
          <p:cNvSpPr>
            <a:spLocks noGrp="1"/>
          </p:cNvSpPr>
          <p:nvPr>
            <p:ph idx="1"/>
          </p:nvPr>
        </p:nvSpPr>
        <p:spPr/>
        <p:txBody>
          <a:bodyPr>
            <a:normAutofit lnSpcReduction="10000"/>
          </a:bodyPr>
          <a:lstStyle/>
          <a:p>
            <a:r>
              <a:rPr lang="en-IN" dirty="0"/>
              <a:t>HTML offers web authors three ways for specifying lists of information. All lists must contain one or more list elements. Lists may contain −</a:t>
            </a:r>
          </a:p>
          <a:p>
            <a:r>
              <a:rPr lang="en-IN" dirty="0"/>
              <a:t>    &lt;ul&gt; − An unordered list. This will list items using plain bullets.</a:t>
            </a:r>
          </a:p>
          <a:p>
            <a:endParaRPr lang="en-IN" dirty="0"/>
          </a:p>
          <a:p>
            <a:r>
              <a:rPr lang="en-IN" dirty="0"/>
              <a:t>    &lt;</a:t>
            </a:r>
            <a:r>
              <a:rPr lang="en-IN" dirty="0" err="1"/>
              <a:t>ol</a:t>
            </a:r>
            <a:r>
              <a:rPr lang="en-IN" dirty="0"/>
              <a:t>&gt; − An ordered list. This will use different schemes of numbers to list your items.</a:t>
            </a:r>
          </a:p>
          <a:p>
            <a:endParaRPr lang="en-IN" dirty="0"/>
          </a:p>
          <a:p>
            <a:r>
              <a:rPr lang="en-IN" dirty="0"/>
              <a:t>    &lt;dl&gt; − A definition list. This arranges your items in the same way as they are arranged in a dictionary.</a:t>
            </a:r>
          </a:p>
          <a:p>
            <a:endParaRPr lang="en-GB" dirty="0"/>
          </a:p>
        </p:txBody>
      </p:sp>
    </p:spTree>
    <p:extLst>
      <p:ext uri="{BB962C8B-B14F-4D97-AF65-F5344CB8AC3E}">
        <p14:creationId xmlns:p14="http://schemas.microsoft.com/office/powerpoint/2010/main" val="4123729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E523-970F-400E-9BF8-99CBFCD1A881}"/>
              </a:ext>
            </a:extLst>
          </p:cNvPr>
          <p:cNvSpPr>
            <a:spLocks noGrp="1"/>
          </p:cNvSpPr>
          <p:nvPr>
            <p:ph type="title"/>
          </p:nvPr>
        </p:nvSpPr>
        <p:spPr/>
        <p:txBody>
          <a:bodyPr/>
          <a:lstStyle/>
          <a:p>
            <a:r>
              <a:rPr lang="en-GB" dirty="0"/>
              <a:t>Unordered List</a:t>
            </a:r>
          </a:p>
        </p:txBody>
      </p:sp>
      <p:sp>
        <p:nvSpPr>
          <p:cNvPr id="3" name="Content Placeholder 2">
            <a:extLst>
              <a:ext uri="{FF2B5EF4-FFF2-40B4-BE49-F238E27FC236}">
                <a16:creationId xmlns:a16="http://schemas.microsoft.com/office/drawing/2014/main" id="{1E56CF45-5A8E-4170-B2CE-95B04D413A16}"/>
              </a:ext>
            </a:extLst>
          </p:cNvPr>
          <p:cNvSpPr>
            <a:spLocks noGrp="1"/>
          </p:cNvSpPr>
          <p:nvPr>
            <p:ph idx="1"/>
          </p:nvPr>
        </p:nvSpPr>
        <p:spPr/>
        <p:txBody>
          <a:bodyPr/>
          <a:lstStyle/>
          <a:p>
            <a:r>
              <a:rPr lang="en-IN" dirty="0"/>
              <a:t>An unordered list is a collection of related items that have no special order or sequence. This list is created by using HTML &lt;ul&gt; tag. Each item in the list is marked with a bullet.</a:t>
            </a:r>
            <a:endParaRPr lang="en-GB" dirty="0"/>
          </a:p>
        </p:txBody>
      </p:sp>
    </p:spTree>
    <p:extLst>
      <p:ext uri="{BB962C8B-B14F-4D97-AF65-F5344CB8AC3E}">
        <p14:creationId xmlns:p14="http://schemas.microsoft.com/office/powerpoint/2010/main" val="1406756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7A77-78F4-4F65-AB48-1E065DB4150A}"/>
              </a:ext>
            </a:extLst>
          </p:cNvPr>
          <p:cNvSpPr>
            <a:spLocks noGrp="1"/>
          </p:cNvSpPr>
          <p:nvPr>
            <p:ph type="title"/>
          </p:nvPr>
        </p:nvSpPr>
        <p:spPr/>
        <p:txBody>
          <a:bodyPr/>
          <a:lstStyle/>
          <a:p>
            <a:r>
              <a:rPr lang="en-GB" dirty="0"/>
              <a:t>The type attribute</a:t>
            </a:r>
          </a:p>
        </p:txBody>
      </p:sp>
      <p:sp>
        <p:nvSpPr>
          <p:cNvPr id="3" name="Content Placeholder 2">
            <a:extLst>
              <a:ext uri="{FF2B5EF4-FFF2-40B4-BE49-F238E27FC236}">
                <a16:creationId xmlns:a16="http://schemas.microsoft.com/office/drawing/2014/main" id="{807C9D98-9C48-41DC-8BFB-17E075870EEF}"/>
              </a:ext>
            </a:extLst>
          </p:cNvPr>
          <p:cNvSpPr>
            <a:spLocks noGrp="1"/>
          </p:cNvSpPr>
          <p:nvPr>
            <p:ph idx="1"/>
          </p:nvPr>
        </p:nvSpPr>
        <p:spPr/>
        <p:txBody>
          <a:bodyPr/>
          <a:lstStyle/>
          <a:p>
            <a:r>
              <a:rPr lang="en-IN" dirty="0"/>
              <a:t>You can use type attribute for &lt;ul&gt; tag to specify the type of bullet you like. By default, it is a disc. Following are the possible options −</a:t>
            </a:r>
          </a:p>
          <a:p>
            <a:endParaRPr lang="en-IN" dirty="0"/>
          </a:p>
          <a:p>
            <a:r>
              <a:rPr lang="en-IN" dirty="0"/>
              <a:t>&lt;ul type = "square"&gt;</a:t>
            </a:r>
          </a:p>
          <a:p>
            <a:r>
              <a:rPr lang="en-IN" dirty="0"/>
              <a:t>&lt;ul type = "disc"&gt;</a:t>
            </a:r>
          </a:p>
          <a:p>
            <a:r>
              <a:rPr lang="en-IN" dirty="0"/>
              <a:t>&lt;ul type = "circle"&gt;</a:t>
            </a:r>
          </a:p>
          <a:p>
            <a:endParaRPr lang="en-GB" dirty="0"/>
          </a:p>
        </p:txBody>
      </p:sp>
    </p:spTree>
    <p:extLst>
      <p:ext uri="{BB962C8B-B14F-4D97-AF65-F5344CB8AC3E}">
        <p14:creationId xmlns:p14="http://schemas.microsoft.com/office/powerpoint/2010/main" val="1422499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4796-D7ED-42A2-B23F-9302B376ABC1}"/>
              </a:ext>
            </a:extLst>
          </p:cNvPr>
          <p:cNvSpPr>
            <a:spLocks noGrp="1"/>
          </p:cNvSpPr>
          <p:nvPr>
            <p:ph type="title"/>
          </p:nvPr>
        </p:nvSpPr>
        <p:spPr/>
        <p:txBody>
          <a:bodyPr/>
          <a:lstStyle/>
          <a:p>
            <a:r>
              <a:rPr lang="en-GB" dirty="0"/>
              <a:t>Ordered Lists</a:t>
            </a:r>
          </a:p>
        </p:txBody>
      </p:sp>
      <p:sp>
        <p:nvSpPr>
          <p:cNvPr id="3" name="Content Placeholder 2">
            <a:extLst>
              <a:ext uri="{FF2B5EF4-FFF2-40B4-BE49-F238E27FC236}">
                <a16:creationId xmlns:a16="http://schemas.microsoft.com/office/drawing/2014/main" id="{F246B44C-D42D-44D0-863C-634FE55DE46D}"/>
              </a:ext>
            </a:extLst>
          </p:cNvPr>
          <p:cNvSpPr>
            <a:spLocks noGrp="1"/>
          </p:cNvSpPr>
          <p:nvPr>
            <p:ph idx="1"/>
          </p:nvPr>
        </p:nvSpPr>
        <p:spPr/>
        <p:txBody>
          <a:bodyPr/>
          <a:lstStyle/>
          <a:p>
            <a:r>
              <a:rPr lang="en-IN" dirty="0"/>
              <a:t>If you are required to put your items in a numbered list instead of bulleted, then HTML ordered list will be used. This list is created by using &lt;</a:t>
            </a:r>
            <a:r>
              <a:rPr lang="en-IN" dirty="0" err="1"/>
              <a:t>ol</a:t>
            </a:r>
            <a:r>
              <a:rPr lang="en-IN" dirty="0"/>
              <a:t>&gt; tag. The numbering starts at one and is incremented by one for each successive ordered list element tagged with &lt;li&gt;.</a:t>
            </a:r>
          </a:p>
          <a:p>
            <a:endParaRPr lang="en-GB" dirty="0"/>
          </a:p>
        </p:txBody>
      </p:sp>
    </p:spTree>
    <p:extLst>
      <p:ext uri="{BB962C8B-B14F-4D97-AF65-F5344CB8AC3E}">
        <p14:creationId xmlns:p14="http://schemas.microsoft.com/office/powerpoint/2010/main" val="14970096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E106-79C1-4B71-9760-1E7083FAC2DE}"/>
              </a:ext>
            </a:extLst>
          </p:cNvPr>
          <p:cNvSpPr>
            <a:spLocks noGrp="1"/>
          </p:cNvSpPr>
          <p:nvPr>
            <p:ph type="title"/>
          </p:nvPr>
        </p:nvSpPr>
        <p:spPr/>
        <p:txBody>
          <a:bodyPr/>
          <a:lstStyle/>
          <a:p>
            <a:r>
              <a:rPr lang="en-GB" dirty="0"/>
              <a:t>The type attribute</a:t>
            </a:r>
          </a:p>
        </p:txBody>
      </p:sp>
      <p:sp>
        <p:nvSpPr>
          <p:cNvPr id="3" name="Content Placeholder 2">
            <a:extLst>
              <a:ext uri="{FF2B5EF4-FFF2-40B4-BE49-F238E27FC236}">
                <a16:creationId xmlns:a16="http://schemas.microsoft.com/office/drawing/2014/main" id="{AC5B094E-A603-4916-9783-F6F8D3A622C5}"/>
              </a:ext>
            </a:extLst>
          </p:cNvPr>
          <p:cNvSpPr>
            <a:spLocks noGrp="1"/>
          </p:cNvSpPr>
          <p:nvPr>
            <p:ph idx="1"/>
          </p:nvPr>
        </p:nvSpPr>
        <p:spPr/>
        <p:txBody>
          <a:bodyPr/>
          <a:lstStyle/>
          <a:p>
            <a:r>
              <a:rPr lang="en-IN" dirty="0"/>
              <a:t>You can use type attribute for &lt;</a:t>
            </a:r>
            <a:r>
              <a:rPr lang="en-IN" dirty="0" err="1"/>
              <a:t>ol</a:t>
            </a:r>
            <a:r>
              <a:rPr lang="en-IN" dirty="0"/>
              <a:t>&gt; tag to specify the type of numbering you like. By default, it is a number. Following are the possible options −</a:t>
            </a:r>
          </a:p>
          <a:p>
            <a:endParaRPr lang="en-IN" dirty="0"/>
          </a:p>
          <a:p>
            <a:r>
              <a:rPr lang="en-IN" dirty="0"/>
              <a:t>&lt;</a:t>
            </a:r>
            <a:r>
              <a:rPr lang="en-IN" dirty="0" err="1"/>
              <a:t>ol</a:t>
            </a:r>
            <a:r>
              <a:rPr lang="en-IN" dirty="0"/>
              <a:t> type = "1"&gt; - Default-Case Numerals.</a:t>
            </a:r>
          </a:p>
          <a:p>
            <a:r>
              <a:rPr lang="en-IN" dirty="0"/>
              <a:t>&lt;</a:t>
            </a:r>
            <a:r>
              <a:rPr lang="en-IN" dirty="0" err="1"/>
              <a:t>ol</a:t>
            </a:r>
            <a:r>
              <a:rPr lang="en-IN" dirty="0"/>
              <a:t> type = "I"&gt; - Upper-Case Numerals.</a:t>
            </a:r>
          </a:p>
          <a:p>
            <a:r>
              <a:rPr lang="en-IN" dirty="0"/>
              <a:t>&lt;</a:t>
            </a:r>
            <a:r>
              <a:rPr lang="en-IN" dirty="0" err="1"/>
              <a:t>ol</a:t>
            </a:r>
            <a:r>
              <a:rPr lang="en-IN" dirty="0"/>
              <a:t> type = "</a:t>
            </a:r>
            <a:r>
              <a:rPr lang="en-IN" dirty="0" err="1"/>
              <a:t>i</a:t>
            </a:r>
            <a:r>
              <a:rPr lang="en-IN" dirty="0"/>
              <a:t>"&gt; - Lower-Case Numerals.</a:t>
            </a:r>
          </a:p>
          <a:p>
            <a:r>
              <a:rPr lang="en-IN" dirty="0"/>
              <a:t>&lt;</a:t>
            </a:r>
            <a:r>
              <a:rPr lang="en-IN" dirty="0" err="1"/>
              <a:t>ol</a:t>
            </a:r>
            <a:r>
              <a:rPr lang="en-IN" dirty="0"/>
              <a:t> type = "A"&gt; - Upper-Case Letters.</a:t>
            </a:r>
          </a:p>
          <a:p>
            <a:r>
              <a:rPr lang="en-IN" dirty="0"/>
              <a:t>&lt;</a:t>
            </a:r>
            <a:r>
              <a:rPr lang="en-IN" dirty="0" err="1"/>
              <a:t>ol</a:t>
            </a:r>
            <a:r>
              <a:rPr lang="en-IN" dirty="0"/>
              <a:t> type = "a"&gt; - Lower-Case Letters</a:t>
            </a:r>
            <a:endParaRPr lang="en-GB" dirty="0"/>
          </a:p>
        </p:txBody>
      </p:sp>
    </p:spTree>
    <p:extLst>
      <p:ext uri="{BB962C8B-B14F-4D97-AF65-F5344CB8AC3E}">
        <p14:creationId xmlns:p14="http://schemas.microsoft.com/office/powerpoint/2010/main" val="263246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C1B9-8276-4979-A501-E5942C0BF1D9}"/>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B2177F18-DEC4-41C6-94A9-8F1A9B80D9C6}"/>
              </a:ext>
            </a:extLst>
          </p:cNvPr>
          <p:cNvSpPr>
            <a:spLocks noGrp="1"/>
          </p:cNvSpPr>
          <p:nvPr>
            <p:ph idx="1"/>
          </p:nvPr>
        </p:nvSpPr>
        <p:spPr/>
        <p:txBody>
          <a:bodyPr/>
          <a:lstStyle/>
          <a:p>
            <a:r>
              <a:rPr lang="en-IN" dirty="0"/>
              <a:t>HTML stands for </a:t>
            </a:r>
            <a:r>
              <a:rPr lang="en-IN" b="1" u="sng" dirty="0"/>
              <a:t>H</a:t>
            </a:r>
            <a:r>
              <a:rPr lang="en-IN" dirty="0"/>
              <a:t>yper</a:t>
            </a:r>
            <a:r>
              <a:rPr lang="en-IN" b="1" u="sng" dirty="0"/>
              <a:t>t</a:t>
            </a:r>
            <a:r>
              <a:rPr lang="en-IN" dirty="0"/>
              <a:t>ext </a:t>
            </a:r>
            <a:r>
              <a:rPr lang="en-IN" b="1" u="sng" dirty="0"/>
              <a:t>M</a:t>
            </a:r>
            <a:r>
              <a:rPr lang="en-IN" dirty="0"/>
              <a:t>arkup </a:t>
            </a:r>
            <a:r>
              <a:rPr lang="en-IN" b="1" u="sng" dirty="0"/>
              <a:t>L</a:t>
            </a:r>
            <a:r>
              <a:rPr lang="en-IN" dirty="0"/>
              <a:t>anguage, and it is the most widely used language to write Web Pages.</a:t>
            </a:r>
          </a:p>
          <a:p>
            <a:r>
              <a:rPr lang="en-IN" b="1" dirty="0"/>
              <a:t>Hypertext</a:t>
            </a:r>
            <a:r>
              <a:rPr lang="en-IN" dirty="0"/>
              <a:t> refers to the way in which Web pages (HTML documents) are linked together. Thus, the link available on a webpage is called Hypertext.</a:t>
            </a:r>
          </a:p>
          <a:p>
            <a:r>
              <a:rPr lang="en-IN" dirty="0"/>
              <a:t>As its name suggests, HTML is a </a:t>
            </a:r>
            <a:r>
              <a:rPr lang="en-IN" b="1" dirty="0"/>
              <a:t>Markup Language</a:t>
            </a:r>
            <a:r>
              <a:rPr lang="en-IN" dirty="0"/>
              <a:t> which means you use HTML to simply "mark-up" a text document with tags that tell a </a:t>
            </a:r>
            <a:r>
              <a:rPr lang="en-IN" b="1" u="sng" dirty="0"/>
              <a:t>Web browser </a:t>
            </a:r>
            <a:r>
              <a:rPr lang="en-IN" dirty="0"/>
              <a:t>how to structure it to display.</a:t>
            </a:r>
          </a:p>
          <a:p>
            <a:endParaRPr lang="en-GB" dirty="0"/>
          </a:p>
        </p:txBody>
      </p:sp>
    </p:spTree>
    <p:extLst>
      <p:ext uri="{BB962C8B-B14F-4D97-AF65-F5344CB8AC3E}">
        <p14:creationId xmlns:p14="http://schemas.microsoft.com/office/powerpoint/2010/main" val="15170897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5A9E-6E1A-482D-B9C4-D3FE66046C14}"/>
              </a:ext>
            </a:extLst>
          </p:cNvPr>
          <p:cNvSpPr>
            <a:spLocks noGrp="1"/>
          </p:cNvSpPr>
          <p:nvPr>
            <p:ph type="title"/>
          </p:nvPr>
        </p:nvSpPr>
        <p:spPr/>
        <p:txBody>
          <a:bodyPr/>
          <a:lstStyle/>
          <a:p>
            <a:r>
              <a:rPr lang="en-IN" dirty="0"/>
              <a:t>The start Attribute</a:t>
            </a:r>
            <a:br>
              <a:rPr lang="en-IN" dirty="0"/>
            </a:br>
            <a:endParaRPr lang="en-GB" dirty="0"/>
          </a:p>
        </p:txBody>
      </p:sp>
      <p:sp>
        <p:nvSpPr>
          <p:cNvPr id="3" name="Content Placeholder 2">
            <a:extLst>
              <a:ext uri="{FF2B5EF4-FFF2-40B4-BE49-F238E27FC236}">
                <a16:creationId xmlns:a16="http://schemas.microsoft.com/office/drawing/2014/main" id="{05C79B37-913A-4EC0-A0DE-EF8CD6C91240}"/>
              </a:ext>
            </a:extLst>
          </p:cNvPr>
          <p:cNvSpPr>
            <a:spLocks noGrp="1"/>
          </p:cNvSpPr>
          <p:nvPr>
            <p:ph idx="1"/>
          </p:nvPr>
        </p:nvSpPr>
        <p:spPr/>
        <p:txBody>
          <a:bodyPr>
            <a:normAutofit lnSpcReduction="10000"/>
          </a:bodyPr>
          <a:lstStyle/>
          <a:p>
            <a:endParaRPr lang="en-IN" dirty="0"/>
          </a:p>
          <a:p>
            <a:r>
              <a:rPr lang="en-IN" dirty="0"/>
              <a:t>You can use start attribute for &lt;</a:t>
            </a:r>
            <a:r>
              <a:rPr lang="en-IN" dirty="0" err="1"/>
              <a:t>ol</a:t>
            </a:r>
            <a:r>
              <a:rPr lang="en-IN" dirty="0"/>
              <a:t>&gt; tag to specify the starting point of numbering you need. Following are the possible options −</a:t>
            </a:r>
          </a:p>
          <a:p>
            <a:endParaRPr lang="en-IN" dirty="0"/>
          </a:p>
          <a:p>
            <a:r>
              <a:rPr lang="en-IN" dirty="0"/>
              <a:t>&lt;</a:t>
            </a:r>
            <a:r>
              <a:rPr lang="en-IN" dirty="0" err="1"/>
              <a:t>ol</a:t>
            </a:r>
            <a:r>
              <a:rPr lang="en-IN" dirty="0"/>
              <a:t> type = "1" start = "4"&gt;    - Numerals starts with 4.</a:t>
            </a:r>
          </a:p>
          <a:p>
            <a:r>
              <a:rPr lang="en-IN" dirty="0"/>
              <a:t>&lt;</a:t>
            </a:r>
            <a:r>
              <a:rPr lang="en-IN" dirty="0" err="1"/>
              <a:t>ol</a:t>
            </a:r>
            <a:r>
              <a:rPr lang="en-IN" dirty="0"/>
              <a:t> type = "I" start = "4"&gt;    - Numerals starts with IV.</a:t>
            </a:r>
          </a:p>
          <a:p>
            <a:r>
              <a:rPr lang="en-IN" dirty="0"/>
              <a:t>&lt;</a:t>
            </a:r>
            <a:r>
              <a:rPr lang="en-IN" dirty="0" err="1"/>
              <a:t>ol</a:t>
            </a:r>
            <a:r>
              <a:rPr lang="en-IN" dirty="0"/>
              <a:t> type = "</a:t>
            </a:r>
            <a:r>
              <a:rPr lang="en-IN" dirty="0" err="1"/>
              <a:t>i</a:t>
            </a:r>
            <a:r>
              <a:rPr lang="en-IN" dirty="0"/>
              <a:t>" start = "4"&gt;    - Numerals starts with iv.</a:t>
            </a:r>
          </a:p>
          <a:p>
            <a:r>
              <a:rPr lang="en-IN" dirty="0"/>
              <a:t>&lt;</a:t>
            </a:r>
            <a:r>
              <a:rPr lang="en-IN" dirty="0" err="1"/>
              <a:t>ol</a:t>
            </a:r>
            <a:r>
              <a:rPr lang="en-IN" dirty="0"/>
              <a:t> type = "a" start = "4"&gt;    - Letters starts with d.</a:t>
            </a:r>
          </a:p>
          <a:p>
            <a:r>
              <a:rPr lang="en-IN" dirty="0"/>
              <a:t>&lt;</a:t>
            </a:r>
            <a:r>
              <a:rPr lang="en-IN" dirty="0" err="1"/>
              <a:t>ol</a:t>
            </a:r>
            <a:r>
              <a:rPr lang="en-IN" dirty="0"/>
              <a:t> type = "A" start = "4"&gt;    - Letters starts with D.</a:t>
            </a:r>
          </a:p>
          <a:p>
            <a:endParaRPr lang="en-GB" dirty="0"/>
          </a:p>
        </p:txBody>
      </p:sp>
    </p:spTree>
    <p:extLst>
      <p:ext uri="{BB962C8B-B14F-4D97-AF65-F5344CB8AC3E}">
        <p14:creationId xmlns:p14="http://schemas.microsoft.com/office/powerpoint/2010/main" val="100521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EDD3-28A4-46D7-93B6-C20EA953ECCE}"/>
              </a:ext>
            </a:extLst>
          </p:cNvPr>
          <p:cNvSpPr>
            <a:spLocks noGrp="1"/>
          </p:cNvSpPr>
          <p:nvPr>
            <p:ph type="title"/>
          </p:nvPr>
        </p:nvSpPr>
        <p:spPr/>
        <p:txBody>
          <a:bodyPr/>
          <a:lstStyle/>
          <a:p>
            <a:r>
              <a:rPr lang="en-IN" dirty="0"/>
              <a:t>HTML Definition Lists</a:t>
            </a:r>
            <a:br>
              <a:rPr lang="en-IN" dirty="0"/>
            </a:br>
            <a:endParaRPr lang="en-GB" dirty="0"/>
          </a:p>
        </p:txBody>
      </p:sp>
      <p:sp>
        <p:nvSpPr>
          <p:cNvPr id="3" name="Content Placeholder 2">
            <a:extLst>
              <a:ext uri="{FF2B5EF4-FFF2-40B4-BE49-F238E27FC236}">
                <a16:creationId xmlns:a16="http://schemas.microsoft.com/office/drawing/2014/main" id="{C0EB703B-9DB9-4CB5-8CA0-B5FCE50F177F}"/>
              </a:ext>
            </a:extLst>
          </p:cNvPr>
          <p:cNvSpPr>
            <a:spLocks noGrp="1"/>
          </p:cNvSpPr>
          <p:nvPr>
            <p:ph idx="1"/>
          </p:nvPr>
        </p:nvSpPr>
        <p:spPr/>
        <p:txBody>
          <a:bodyPr>
            <a:normAutofit fontScale="92500" lnSpcReduction="20000"/>
          </a:bodyPr>
          <a:lstStyle/>
          <a:p>
            <a:endParaRPr lang="en-IN" dirty="0"/>
          </a:p>
          <a:p>
            <a:r>
              <a:rPr lang="en-IN" dirty="0"/>
              <a:t>HTML supports a list style which is called definition lists where entries are listed like in a dictionary or encyclopaedia. The definition list is the ideal way to present a glossary, list of terms, or other name/value list.</a:t>
            </a:r>
          </a:p>
          <a:p>
            <a:endParaRPr lang="en-IN" dirty="0"/>
          </a:p>
          <a:p>
            <a:r>
              <a:rPr lang="en-IN" dirty="0"/>
              <a:t>Definition List makes use of following three tags.</a:t>
            </a:r>
          </a:p>
          <a:p>
            <a:endParaRPr lang="en-IN" dirty="0"/>
          </a:p>
          <a:p>
            <a:r>
              <a:rPr lang="en-IN" dirty="0"/>
              <a:t>    &lt;dl&gt; − Defines the start of the list</a:t>
            </a:r>
          </a:p>
          <a:p>
            <a:r>
              <a:rPr lang="en-IN" dirty="0"/>
              <a:t>    &lt;dt&gt; − A term</a:t>
            </a:r>
          </a:p>
          <a:p>
            <a:r>
              <a:rPr lang="en-IN" dirty="0"/>
              <a:t>    &lt;dd&gt; − Term definition</a:t>
            </a:r>
          </a:p>
          <a:p>
            <a:r>
              <a:rPr lang="en-IN" dirty="0"/>
              <a:t>    &lt;/dl&gt; − Defines the end of the list</a:t>
            </a:r>
          </a:p>
          <a:p>
            <a:endParaRPr lang="en-GB" dirty="0"/>
          </a:p>
        </p:txBody>
      </p:sp>
    </p:spTree>
    <p:extLst>
      <p:ext uri="{BB962C8B-B14F-4D97-AF65-F5344CB8AC3E}">
        <p14:creationId xmlns:p14="http://schemas.microsoft.com/office/powerpoint/2010/main" val="2168331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FB4E-6900-4DE1-8314-33F067A731C8}"/>
              </a:ext>
            </a:extLst>
          </p:cNvPr>
          <p:cNvSpPr>
            <a:spLocks noGrp="1"/>
          </p:cNvSpPr>
          <p:nvPr>
            <p:ph type="title"/>
          </p:nvPr>
        </p:nvSpPr>
        <p:spPr/>
        <p:txBody>
          <a:bodyPr/>
          <a:lstStyle/>
          <a:p>
            <a:r>
              <a:rPr lang="en-GB" dirty="0"/>
              <a:t>HTML-Text Links</a:t>
            </a:r>
          </a:p>
        </p:txBody>
      </p:sp>
      <p:sp>
        <p:nvSpPr>
          <p:cNvPr id="3" name="Content Placeholder 2">
            <a:extLst>
              <a:ext uri="{FF2B5EF4-FFF2-40B4-BE49-F238E27FC236}">
                <a16:creationId xmlns:a16="http://schemas.microsoft.com/office/drawing/2014/main" id="{67C06D7A-6DD2-4746-A507-29F43EEE5550}"/>
              </a:ext>
            </a:extLst>
          </p:cNvPr>
          <p:cNvSpPr>
            <a:spLocks noGrp="1"/>
          </p:cNvSpPr>
          <p:nvPr>
            <p:ph idx="1"/>
          </p:nvPr>
        </p:nvSpPr>
        <p:spPr/>
        <p:txBody>
          <a:bodyPr/>
          <a:lstStyle/>
          <a:p>
            <a:r>
              <a:rPr lang="en-IN" dirty="0"/>
              <a:t>A webpage can contain various links that take you directly to other pages and even specific parts of a given page. These links are known as hyperlinks.</a:t>
            </a:r>
          </a:p>
          <a:p>
            <a:endParaRPr lang="en-IN" dirty="0"/>
          </a:p>
          <a:p>
            <a:r>
              <a:rPr lang="en-IN" dirty="0"/>
              <a:t>Hyperlinks allow visitors to navigate between Web sites by clicking on words, phrases, and images. Thus you can create hyperlinks using text or images available on a webpage.</a:t>
            </a:r>
            <a:endParaRPr lang="en-GB" dirty="0"/>
          </a:p>
        </p:txBody>
      </p:sp>
    </p:spTree>
    <p:extLst>
      <p:ext uri="{BB962C8B-B14F-4D97-AF65-F5344CB8AC3E}">
        <p14:creationId xmlns:p14="http://schemas.microsoft.com/office/powerpoint/2010/main" val="2487672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947B-A9C9-4D5E-92CD-D437D23411AA}"/>
              </a:ext>
            </a:extLst>
          </p:cNvPr>
          <p:cNvSpPr>
            <a:spLocks noGrp="1"/>
          </p:cNvSpPr>
          <p:nvPr>
            <p:ph type="title"/>
          </p:nvPr>
        </p:nvSpPr>
        <p:spPr/>
        <p:txBody>
          <a:bodyPr/>
          <a:lstStyle/>
          <a:p>
            <a:r>
              <a:rPr lang="en-GB" dirty="0"/>
              <a:t>Linking documents</a:t>
            </a:r>
          </a:p>
        </p:txBody>
      </p:sp>
      <p:sp>
        <p:nvSpPr>
          <p:cNvPr id="3" name="Content Placeholder 2">
            <a:extLst>
              <a:ext uri="{FF2B5EF4-FFF2-40B4-BE49-F238E27FC236}">
                <a16:creationId xmlns:a16="http://schemas.microsoft.com/office/drawing/2014/main" id="{A68F927A-A6D4-46C0-9848-5D4FC92C44CE}"/>
              </a:ext>
            </a:extLst>
          </p:cNvPr>
          <p:cNvSpPr>
            <a:spLocks noGrp="1"/>
          </p:cNvSpPr>
          <p:nvPr>
            <p:ph idx="1"/>
          </p:nvPr>
        </p:nvSpPr>
        <p:spPr/>
        <p:txBody>
          <a:bodyPr/>
          <a:lstStyle/>
          <a:p>
            <a:r>
              <a:rPr lang="en-IN" dirty="0"/>
              <a:t>A link is specified using HTML tag &lt;a&gt;. This tag is called anchor tag and anything between the opening &lt;a&gt; tag and the closing &lt;/a&gt; tag becomes part of the link and a user can click that part to reach to the linked document. Following is the simple syntax to use &lt;a&gt; tag.</a:t>
            </a:r>
          </a:p>
          <a:p>
            <a:endParaRPr lang="en-IN" dirty="0"/>
          </a:p>
          <a:p>
            <a:r>
              <a:rPr lang="en-IN" dirty="0"/>
              <a:t>&lt;a </a:t>
            </a:r>
            <a:r>
              <a:rPr lang="en-IN" dirty="0" err="1"/>
              <a:t>href</a:t>
            </a:r>
            <a:r>
              <a:rPr lang="en-IN" dirty="0"/>
              <a:t> = "Document URL" ... attributes-list&gt;Link Text&lt;/a&gt; </a:t>
            </a:r>
          </a:p>
          <a:p>
            <a:endParaRPr lang="en-GB" dirty="0"/>
          </a:p>
        </p:txBody>
      </p:sp>
    </p:spTree>
    <p:extLst>
      <p:ext uri="{BB962C8B-B14F-4D97-AF65-F5344CB8AC3E}">
        <p14:creationId xmlns:p14="http://schemas.microsoft.com/office/powerpoint/2010/main" val="35911509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1A2D-5125-4877-B079-453426AD59E8}"/>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72B6369A-1D95-47A8-B25F-18D1027B5ADF}"/>
              </a:ext>
            </a:extLst>
          </p:cNvPr>
          <p:cNvSpPr>
            <a:spLocks noGrp="1"/>
          </p:cNvSpPr>
          <p:nvPr>
            <p:ph idx="1"/>
          </p:nvPr>
        </p:nvSpPr>
        <p:spPr>
          <a:xfrm>
            <a:off x="838200" y="1825625"/>
            <a:ext cx="10515600" cy="4751820"/>
          </a:xfrm>
        </p:spPr>
        <p:txBody>
          <a:bodyPr>
            <a:normAutofit fontScale="47500" lnSpcReduction="20000"/>
          </a:bodyPr>
          <a:lstStyle/>
          <a:p>
            <a:r>
              <a:rPr lang="en-GB" dirty="0"/>
              <a:t>&lt;!DOCTYPE html&gt;</a:t>
            </a:r>
          </a:p>
          <a:p>
            <a:r>
              <a:rPr lang="en-GB" dirty="0"/>
              <a:t>&lt;html&gt;</a:t>
            </a:r>
          </a:p>
          <a:p>
            <a:endParaRPr lang="en-GB" dirty="0"/>
          </a:p>
          <a:p>
            <a:r>
              <a:rPr lang="en-GB" dirty="0"/>
              <a:t>   &lt;head&gt;</a:t>
            </a:r>
          </a:p>
          <a:p>
            <a:r>
              <a:rPr lang="en-GB" dirty="0"/>
              <a:t>      &lt;title&gt;Hyperlink Example&lt;/title&gt;</a:t>
            </a:r>
          </a:p>
          <a:p>
            <a:r>
              <a:rPr lang="en-GB" dirty="0"/>
              <a:t>      &lt;base </a:t>
            </a:r>
            <a:r>
              <a:rPr lang="en-GB" dirty="0" err="1"/>
              <a:t>href</a:t>
            </a:r>
            <a:r>
              <a:rPr lang="en-GB" dirty="0"/>
              <a:t> = "https://www.dealskount.com/"&gt;</a:t>
            </a:r>
          </a:p>
          <a:p>
            <a:r>
              <a:rPr lang="en-GB" dirty="0"/>
              <a:t>   &lt;/head&gt;</a:t>
            </a:r>
          </a:p>
          <a:p>
            <a:r>
              <a:rPr lang="en-GB" dirty="0"/>
              <a:t>	</a:t>
            </a:r>
          </a:p>
          <a:p>
            <a:r>
              <a:rPr lang="en-GB" dirty="0"/>
              <a:t>   &lt;body&gt;</a:t>
            </a:r>
          </a:p>
          <a:p>
            <a:r>
              <a:rPr lang="en-GB" dirty="0"/>
              <a:t>      &lt;p&gt;Click any of the following links&lt;/p&gt;</a:t>
            </a:r>
          </a:p>
          <a:p>
            <a:r>
              <a:rPr lang="en-GB" dirty="0"/>
              <a:t>      &lt;a </a:t>
            </a:r>
            <a:r>
              <a:rPr lang="en-GB" dirty="0" err="1"/>
              <a:t>href</a:t>
            </a:r>
            <a:r>
              <a:rPr lang="en-GB" dirty="0"/>
              <a:t> = "/html/index.htm" target = "_blank"&gt;Opens in New&lt;/a&gt; |</a:t>
            </a:r>
          </a:p>
          <a:p>
            <a:r>
              <a:rPr lang="en-GB" dirty="0"/>
              <a:t>      &lt;a </a:t>
            </a:r>
            <a:r>
              <a:rPr lang="en-GB" dirty="0" err="1"/>
              <a:t>href</a:t>
            </a:r>
            <a:r>
              <a:rPr lang="en-GB" dirty="0"/>
              <a:t> = "/html/index.htm" target = "_self"&gt;Opens in Self&lt;/a&gt; |</a:t>
            </a:r>
          </a:p>
          <a:p>
            <a:r>
              <a:rPr lang="en-GB" dirty="0"/>
              <a:t>      &lt;a </a:t>
            </a:r>
            <a:r>
              <a:rPr lang="en-GB" dirty="0" err="1"/>
              <a:t>href</a:t>
            </a:r>
            <a:r>
              <a:rPr lang="en-GB" dirty="0"/>
              <a:t> = "/html/index.htm" target = "_parent"&gt;Opens in Parent&lt;/a&gt; |</a:t>
            </a:r>
          </a:p>
          <a:p>
            <a:r>
              <a:rPr lang="en-GB" dirty="0"/>
              <a:t>      &lt;a </a:t>
            </a:r>
            <a:r>
              <a:rPr lang="en-GB" dirty="0" err="1"/>
              <a:t>href</a:t>
            </a:r>
            <a:r>
              <a:rPr lang="en-GB" dirty="0"/>
              <a:t> = "/html/index.htm" target = "_top"&gt;Opens in Body&lt;/a&gt;</a:t>
            </a:r>
          </a:p>
          <a:p>
            <a:r>
              <a:rPr lang="en-GB" dirty="0"/>
              <a:t>   &lt;/body&gt;</a:t>
            </a:r>
          </a:p>
          <a:p>
            <a:endParaRPr lang="en-GB" dirty="0"/>
          </a:p>
          <a:p>
            <a:r>
              <a:rPr lang="en-GB" dirty="0"/>
              <a:t>&lt;/html&gt;</a:t>
            </a:r>
          </a:p>
        </p:txBody>
      </p:sp>
    </p:spTree>
    <p:extLst>
      <p:ext uri="{BB962C8B-B14F-4D97-AF65-F5344CB8AC3E}">
        <p14:creationId xmlns:p14="http://schemas.microsoft.com/office/powerpoint/2010/main" val="2988631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FBCF-2BA6-4F47-8EF7-964C126A3DF6}"/>
              </a:ext>
            </a:extLst>
          </p:cNvPr>
          <p:cNvSpPr>
            <a:spLocks noGrp="1"/>
          </p:cNvSpPr>
          <p:nvPr>
            <p:ph type="title"/>
          </p:nvPr>
        </p:nvSpPr>
        <p:spPr/>
        <p:txBody>
          <a:bodyPr/>
          <a:lstStyle/>
          <a:p>
            <a:r>
              <a:rPr lang="en-GB" dirty="0"/>
              <a:t>Use of base path</a:t>
            </a:r>
          </a:p>
        </p:txBody>
      </p:sp>
      <p:sp>
        <p:nvSpPr>
          <p:cNvPr id="3" name="Content Placeholder 2">
            <a:extLst>
              <a:ext uri="{FF2B5EF4-FFF2-40B4-BE49-F238E27FC236}">
                <a16:creationId xmlns:a16="http://schemas.microsoft.com/office/drawing/2014/main" id="{2E28FB73-F565-4D50-A517-BF50F5E4CE6A}"/>
              </a:ext>
            </a:extLst>
          </p:cNvPr>
          <p:cNvSpPr>
            <a:spLocks noGrp="1"/>
          </p:cNvSpPr>
          <p:nvPr>
            <p:ph idx="1"/>
          </p:nvPr>
        </p:nvSpPr>
        <p:spPr/>
        <p:txBody>
          <a:bodyPr/>
          <a:lstStyle/>
          <a:p>
            <a:r>
              <a:rPr lang="en-IN" dirty="0"/>
              <a:t>When you link HTML documents related to the same website, it is not required to give a complete URL for every link. You can get rid of it if you use &lt;base&gt; tag in your HTML document header. This tag is used to give a base path for all the links. So your browser will concatenate given relative path to this base path and will make a complete URL.</a:t>
            </a:r>
            <a:endParaRPr lang="en-GB" dirty="0"/>
          </a:p>
        </p:txBody>
      </p:sp>
    </p:spTree>
    <p:extLst>
      <p:ext uri="{BB962C8B-B14F-4D97-AF65-F5344CB8AC3E}">
        <p14:creationId xmlns:p14="http://schemas.microsoft.com/office/powerpoint/2010/main" val="33907510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DBE5-F3F7-4FB5-B6FE-7868BEB4AC66}"/>
              </a:ext>
            </a:extLst>
          </p:cNvPr>
          <p:cNvSpPr>
            <a:spLocks noGrp="1"/>
          </p:cNvSpPr>
          <p:nvPr>
            <p:ph type="title"/>
          </p:nvPr>
        </p:nvSpPr>
        <p:spPr/>
        <p:txBody>
          <a:bodyPr/>
          <a:lstStyle/>
          <a:p>
            <a:r>
              <a:rPr lang="en-GB" dirty="0"/>
              <a:t>Setting link </a:t>
            </a:r>
            <a:r>
              <a:rPr lang="en-GB" dirty="0" err="1"/>
              <a:t>color</a:t>
            </a:r>
            <a:endParaRPr lang="en-GB" dirty="0"/>
          </a:p>
        </p:txBody>
      </p:sp>
      <p:sp>
        <p:nvSpPr>
          <p:cNvPr id="3" name="Content Placeholder 2">
            <a:extLst>
              <a:ext uri="{FF2B5EF4-FFF2-40B4-BE49-F238E27FC236}">
                <a16:creationId xmlns:a16="http://schemas.microsoft.com/office/drawing/2014/main" id="{97F7ABEC-8FA0-4034-92E1-C57891B64858}"/>
              </a:ext>
            </a:extLst>
          </p:cNvPr>
          <p:cNvSpPr>
            <a:spLocks noGrp="1"/>
          </p:cNvSpPr>
          <p:nvPr>
            <p:ph idx="1"/>
          </p:nvPr>
        </p:nvSpPr>
        <p:spPr/>
        <p:txBody>
          <a:bodyPr/>
          <a:lstStyle/>
          <a:p>
            <a:r>
              <a:rPr lang="en-IN" dirty="0"/>
              <a:t>You can set colors of your links, active links and visited links using </a:t>
            </a:r>
            <a:r>
              <a:rPr lang="en-IN" b="1" dirty="0"/>
              <a:t>link</a:t>
            </a:r>
            <a:r>
              <a:rPr lang="en-IN" dirty="0"/>
              <a:t>, </a:t>
            </a:r>
            <a:r>
              <a:rPr lang="en-IN" b="1" dirty="0" err="1"/>
              <a:t>alink</a:t>
            </a:r>
            <a:r>
              <a:rPr lang="en-IN" dirty="0"/>
              <a:t> and </a:t>
            </a:r>
            <a:r>
              <a:rPr lang="en-IN" b="1" dirty="0" err="1"/>
              <a:t>vlink</a:t>
            </a:r>
            <a:r>
              <a:rPr lang="en-IN" dirty="0"/>
              <a:t> attributes of &lt;body&gt; tag.</a:t>
            </a:r>
            <a:endParaRPr lang="en-GB" dirty="0"/>
          </a:p>
        </p:txBody>
      </p:sp>
    </p:spTree>
    <p:extLst>
      <p:ext uri="{BB962C8B-B14F-4D97-AF65-F5344CB8AC3E}">
        <p14:creationId xmlns:p14="http://schemas.microsoft.com/office/powerpoint/2010/main" val="16873130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4DEE-FFDE-4390-8491-0181B3FFD575}"/>
              </a:ext>
            </a:extLst>
          </p:cNvPr>
          <p:cNvSpPr>
            <a:spLocks noGrp="1"/>
          </p:cNvSpPr>
          <p:nvPr>
            <p:ph type="title"/>
          </p:nvPr>
        </p:nvSpPr>
        <p:spPr/>
        <p:txBody>
          <a:bodyPr/>
          <a:lstStyle/>
          <a:p>
            <a:r>
              <a:rPr lang="en-IN" dirty="0"/>
              <a:t>Download Links</a:t>
            </a:r>
            <a:br>
              <a:rPr lang="en-IN" dirty="0"/>
            </a:br>
            <a:endParaRPr lang="en-GB" dirty="0"/>
          </a:p>
        </p:txBody>
      </p:sp>
      <p:sp>
        <p:nvSpPr>
          <p:cNvPr id="3" name="Content Placeholder 2">
            <a:extLst>
              <a:ext uri="{FF2B5EF4-FFF2-40B4-BE49-F238E27FC236}">
                <a16:creationId xmlns:a16="http://schemas.microsoft.com/office/drawing/2014/main" id="{C58E4CCF-CA8E-48E0-B4F8-123373DE9E00}"/>
              </a:ext>
            </a:extLst>
          </p:cNvPr>
          <p:cNvSpPr>
            <a:spLocks noGrp="1"/>
          </p:cNvSpPr>
          <p:nvPr>
            <p:ph idx="1"/>
          </p:nvPr>
        </p:nvSpPr>
        <p:spPr/>
        <p:txBody>
          <a:bodyPr/>
          <a:lstStyle/>
          <a:p>
            <a:endParaRPr lang="en-IN" dirty="0"/>
          </a:p>
          <a:p>
            <a:r>
              <a:rPr lang="en-IN" dirty="0"/>
              <a:t>You can create text link to make your PDF, or DOC or ZIP files downloadable. This is very simple; you just need to give complete URL of the downloadable file as follows −</a:t>
            </a:r>
            <a:endParaRPr lang="en-GB" dirty="0"/>
          </a:p>
        </p:txBody>
      </p:sp>
    </p:spTree>
    <p:extLst>
      <p:ext uri="{BB962C8B-B14F-4D97-AF65-F5344CB8AC3E}">
        <p14:creationId xmlns:p14="http://schemas.microsoft.com/office/powerpoint/2010/main" val="2194557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6FBC-60E9-4D4F-88CC-EFD3E18481B0}"/>
              </a:ext>
            </a:extLst>
          </p:cNvPr>
          <p:cNvSpPr>
            <a:spLocks noGrp="1"/>
          </p:cNvSpPr>
          <p:nvPr>
            <p:ph type="title"/>
          </p:nvPr>
        </p:nvSpPr>
        <p:spPr/>
        <p:txBody>
          <a:bodyPr/>
          <a:lstStyle/>
          <a:p>
            <a:r>
              <a:rPr lang="en-GB" dirty="0"/>
              <a:t>HTML - Image Links</a:t>
            </a:r>
          </a:p>
        </p:txBody>
      </p:sp>
      <p:sp>
        <p:nvSpPr>
          <p:cNvPr id="3" name="Content Placeholder 2">
            <a:extLst>
              <a:ext uri="{FF2B5EF4-FFF2-40B4-BE49-F238E27FC236}">
                <a16:creationId xmlns:a16="http://schemas.microsoft.com/office/drawing/2014/main" id="{B518EAD7-EADB-4526-891D-5F49C17F7DF1}"/>
              </a:ext>
            </a:extLst>
          </p:cNvPr>
          <p:cNvSpPr>
            <a:spLocks noGrp="1"/>
          </p:cNvSpPr>
          <p:nvPr>
            <p:ph idx="1"/>
          </p:nvPr>
        </p:nvSpPr>
        <p:spPr/>
        <p:txBody>
          <a:bodyPr/>
          <a:lstStyle/>
          <a:p>
            <a:r>
              <a:rPr lang="en-IN" dirty="0"/>
              <a:t>We have seen how to create hypertext link using text and we also learnt how to use images in our webpages. Now, we will learn how to use images to create hyperlinks.</a:t>
            </a:r>
            <a:endParaRPr lang="en-GB" dirty="0"/>
          </a:p>
        </p:txBody>
      </p:sp>
    </p:spTree>
    <p:extLst>
      <p:ext uri="{BB962C8B-B14F-4D97-AF65-F5344CB8AC3E}">
        <p14:creationId xmlns:p14="http://schemas.microsoft.com/office/powerpoint/2010/main" val="12016163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36C4-5BC5-4795-8C92-74D6A1807CFC}"/>
              </a:ext>
            </a:extLst>
          </p:cNvPr>
          <p:cNvSpPr>
            <a:spLocks noGrp="1"/>
          </p:cNvSpPr>
          <p:nvPr>
            <p:ph type="title"/>
          </p:nvPr>
        </p:nvSpPr>
        <p:spPr/>
        <p:txBody>
          <a:bodyPr/>
          <a:lstStyle/>
          <a:p>
            <a:r>
              <a:rPr lang="en-GB" dirty="0"/>
              <a:t>HTML - Email Links</a:t>
            </a:r>
          </a:p>
        </p:txBody>
      </p:sp>
      <p:sp>
        <p:nvSpPr>
          <p:cNvPr id="3" name="Content Placeholder 2">
            <a:extLst>
              <a:ext uri="{FF2B5EF4-FFF2-40B4-BE49-F238E27FC236}">
                <a16:creationId xmlns:a16="http://schemas.microsoft.com/office/drawing/2014/main" id="{A2B80B14-14E1-4C89-A26E-F1C21FE66601}"/>
              </a:ext>
            </a:extLst>
          </p:cNvPr>
          <p:cNvSpPr>
            <a:spLocks noGrp="1"/>
          </p:cNvSpPr>
          <p:nvPr>
            <p:ph idx="1"/>
          </p:nvPr>
        </p:nvSpPr>
        <p:spPr/>
        <p:txBody>
          <a:bodyPr/>
          <a:lstStyle/>
          <a:p>
            <a:r>
              <a:rPr lang="en-IN" dirty="0"/>
              <a:t>It is not difficult to put an HTML email link on your webpage but it can cause unnecessary spamming problem for your email account. There are people, who can run programs to harvest these types of emails and later use them for spamming in various ways.</a:t>
            </a:r>
          </a:p>
          <a:p>
            <a:endParaRPr lang="en-IN" dirty="0"/>
          </a:p>
          <a:p>
            <a:r>
              <a:rPr lang="en-IN" dirty="0"/>
              <a:t>You can have another option to facilitate people to send you emails. One option could be to use HTML forms to collect user data and then use PHP or CGI script to send an email.</a:t>
            </a:r>
            <a:endParaRPr lang="en-GB" dirty="0"/>
          </a:p>
        </p:txBody>
      </p:sp>
    </p:spTree>
    <p:extLst>
      <p:ext uri="{BB962C8B-B14F-4D97-AF65-F5344CB8AC3E}">
        <p14:creationId xmlns:p14="http://schemas.microsoft.com/office/powerpoint/2010/main" val="149473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F97A-3420-4041-99E2-B78B25E7B450}"/>
              </a:ext>
            </a:extLst>
          </p:cNvPr>
          <p:cNvSpPr>
            <a:spLocks noGrp="1"/>
          </p:cNvSpPr>
          <p:nvPr>
            <p:ph type="title"/>
          </p:nvPr>
        </p:nvSpPr>
        <p:spPr/>
        <p:txBody>
          <a:bodyPr/>
          <a:lstStyle/>
          <a:p>
            <a:r>
              <a:rPr lang="en-GB" dirty="0"/>
              <a:t>Basic HTML syntax</a:t>
            </a:r>
          </a:p>
        </p:txBody>
      </p:sp>
      <p:sp>
        <p:nvSpPr>
          <p:cNvPr id="3" name="Content Placeholder 2">
            <a:extLst>
              <a:ext uri="{FF2B5EF4-FFF2-40B4-BE49-F238E27FC236}">
                <a16:creationId xmlns:a16="http://schemas.microsoft.com/office/drawing/2014/main" id="{6E374CBD-8EB0-4FF4-AEC7-4A02AD0B5F41}"/>
              </a:ext>
            </a:extLst>
          </p:cNvPr>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   &lt;head&gt;</a:t>
            </a:r>
          </a:p>
          <a:p>
            <a:r>
              <a:rPr lang="en-IN" dirty="0"/>
              <a:t>      &lt;title&gt;This is document title&lt;/title&gt;</a:t>
            </a:r>
          </a:p>
          <a:p>
            <a:r>
              <a:rPr lang="en-IN" dirty="0"/>
              <a:t>   &lt;/head&gt;</a:t>
            </a:r>
          </a:p>
          <a:p>
            <a:r>
              <a:rPr lang="en-IN" dirty="0"/>
              <a:t>	</a:t>
            </a:r>
          </a:p>
          <a:p>
            <a:r>
              <a:rPr lang="en-IN" dirty="0"/>
              <a:t>   &lt;body&gt;</a:t>
            </a:r>
          </a:p>
          <a:p>
            <a:r>
              <a:rPr lang="en-IN" dirty="0"/>
              <a:t>      &lt;h1&gt;This is a heading&lt;/h1&gt;</a:t>
            </a:r>
          </a:p>
          <a:p>
            <a:r>
              <a:rPr lang="en-IN" dirty="0"/>
              <a:t>      &lt;p&gt;Document content goes here.....&lt;/p&gt;</a:t>
            </a:r>
          </a:p>
          <a:p>
            <a:r>
              <a:rPr lang="en-IN" dirty="0"/>
              <a:t>   &lt;/body&gt;</a:t>
            </a:r>
          </a:p>
          <a:p>
            <a:r>
              <a:rPr lang="en-IN" dirty="0"/>
              <a:t>	</a:t>
            </a:r>
          </a:p>
          <a:p>
            <a:r>
              <a:rPr lang="en-IN" dirty="0"/>
              <a:t>&lt;/html&gt;</a:t>
            </a:r>
            <a:endParaRPr lang="en-GB" dirty="0"/>
          </a:p>
        </p:txBody>
      </p:sp>
    </p:spTree>
    <p:extLst>
      <p:ext uri="{BB962C8B-B14F-4D97-AF65-F5344CB8AC3E}">
        <p14:creationId xmlns:p14="http://schemas.microsoft.com/office/powerpoint/2010/main" val="39230158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1EEA-2ED3-4ED8-B0C1-0209A930941F}"/>
              </a:ext>
            </a:extLst>
          </p:cNvPr>
          <p:cNvSpPr>
            <a:spLocks noGrp="1"/>
          </p:cNvSpPr>
          <p:nvPr>
            <p:ph type="title"/>
          </p:nvPr>
        </p:nvSpPr>
        <p:spPr/>
        <p:txBody>
          <a:bodyPr/>
          <a:lstStyle/>
          <a:p>
            <a:r>
              <a:rPr lang="en-GB" dirty="0"/>
              <a:t>Email tag</a:t>
            </a:r>
          </a:p>
        </p:txBody>
      </p:sp>
      <p:sp>
        <p:nvSpPr>
          <p:cNvPr id="3" name="Content Placeholder 2">
            <a:extLst>
              <a:ext uri="{FF2B5EF4-FFF2-40B4-BE49-F238E27FC236}">
                <a16:creationId xmlns:a16="http://schemas.microsoft.com/office/drawing/2014/main" id="{F4FDD485-D6F2-426C-8F41-0FF859E077DA}"/>
              </a:ext>
            </a:extLst>
          </p:cNvPr>
          <p:cNvSpPr>
            <a:spLocks noGrp="1"/>
          </p:cNvSpPr>
          <p:nvPr>
            <p:ph idx="1"/>
          </p:nvPr>
        </p:nvSpPr>
        <p:spPr/>
        <p:txBody>
          <a:bodyPr/>
          <a:lstStyle/>
          <a:p>
            <a:r>
              <a:rPr lang="en-IN" dirty="0"/>
              <a:t>HTML &lt;a&gt; tag provides you option to specify an email address to send an email. While using &lt;a&gt; tag as an email tag, you will use mailto: email address along with </a:t>
            </a:r>
            <a:r>
              <a:rPr lang="en-IN" dirty="0" err="1"/>
              <a:t>href</a:t>
            </a:r>
            <a:r>
              <a:rPr lang="en-IN" dirty="0"/>
              <a:t> attribute. Following is the syntax of using </a:t>
            </a:r>
            <a:r>
              <a:rPr lang="en-IN" dirty="0" err="1"/>
              <a:t>mailto</a:t>
            </a:r>
            <a:r>
              <a:rPr lang="en-IN" dirty="0"/>
              <a:t> instead of using http.</a:t>
            </a:r>
          </a:p>
          <a:p>
            <a:endParaRPr lang="en-IN" dirty="0"/>
          </a:p>
          <a:p>
            <a:r>
              <a:rPr lang="en-IN" dirty="0"/>
              <a:t>&lt;a </a:t>
            </a:r>
            <a:r>
              <a:rPr lang="en-IN" dirty="0" err="1"/>
              <a:t>href</a:t>
            </a:r>
            <a:r>
              <a:rPr lang="en-IN" dirty="0"/>
              <a:t> = "mailto: abc@example.com"&gt;Send Email&lt;/a&gt;</a:t>
            </a:r>
          </a:p>
          <a:p>
            <a:endParaRPr lang="en-GB" dirty="0"/>
          </a:p>
        </p:txBody>
      </p:sp>
    </p:spTree>
    <p:extLst>
      <p:ext uri="{BB962C8B-B14F-4D97-AF65-F5344CB8AC3E}">
        <p14:creationId xmlns:p14="http://schemas.microsoft.com/office/powerpoint/2010/main" val="2427349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1C60-CADE-4206-A3B6-B611F1907164}"/>
              </a:ext>
            </a:extLst>
          </p:cNvPr>
          <p:cNvSpPr>
            <a:spLocks noGrp="1"/>
          </p:cNvSpPr>
          <p:nvPr>
            <p:ph type="title"/>
          </p:nvPr>
        </p:nvSpPr>
        <p:spPr/>
        <p:txBody>
          <a:bodyPr/>
          <a:lstStyle/>
          <a:p>
            <a:r>
              <a:rPr lang="en-GB" dirty="0"/>
              <a:t>Frames</a:t>
            </a:r>
          </a:p>
        </p:txBody>
      </p:sp>
      <p:sp>
        <p:nvSpPr>
          <p:cNvPr id="3" name="Content Placeholder 2">
            <a:extLst>
              <a:ext uri="{FF2B5EF4-FFF2-40B4-BE49-F238E27FC236}">
                <a16:creationId xmlns:a16="http://schemas.microsoft.com/office/drawing/2014/main" id="{FEB37D5B-4AF2-4E8C-8D61-834A23A06CE1}"/>
              </a:ext>
            </a:extLst>
          </p:cNvPr>
          <p:cNvSpPr>
            <a:spLocks noGrp="1"/>
          </p:cNvSpPr>
          <p:nvPr>
            <p:ph idx="1"/>
          </p:nvPr>
        </p:nvSpPr>
        <p:spPr/>
        <p:txBody>
          <a:bodyPr/>
          <a:lstStyle/>
          <a:p>
            <a:r>
              <a:rPr lang="en-IN" dirty="0"/>
              <a:t>HTML frames are used to divide your browser window into multiple sections where each section can load a separate HTML document. A collection of frames in the browser window is known as a frameset. The window is divided into frames in a similar way the tables are organized: into rows and columns.</a:t>
            </a:r>
            <a:endParaRPr lang="en-GB" dirty="0"/>
          </a:p>
        </p:txBody>
      </p:sp>
    </p:spTree>
    <p:extLst>
      <p:ext uri="{BB962C8B-B14F-4D97-AF65-F5344CB8AC3E}">
        <p14:creationId xmlns:p14="http://schemas.microsoft.com/office/powerpoint/2010/main" val="1929077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A14E-3DD6-427A-A37E-0D8672A15E77}"/>
              </a:ext>
            </a:extLst>
          </p:cNvPr>
          <p:cNvSpPr>
            <a:spLocks noGrp="1"/>
          </p:cNvSpPr>
          <p:nvPr>
            <p:ph type="title"/>
          </p:nvPr>
        </p:nvSpPr>
        <p:spPr/>
        <p:txBody>
          <a:bodyPr/>
          <a:lstStyle/>
          <a:p>
            <a:r>
              <a:rPr lang="en-GB" dirty="0"/>
              <a:t>Drawbacks</a:t>
            </a:r>
          </a:p>
        </p:txBody>
      </p:sp>
      <p:sp>
        <p:nvSpPr>
          <p:cNvPr id="3" name="Content Placeholder 2">
            <a:extLst>
              <a:ext uri="{FF2B5EF4-FFF2-40B4-BE49-F238E27FC236}">
                <a16:creationId xmlns:a16="http://schemas.microsoft.com/office/drawing/2014/main" id="{0A7A19EC-9D49-4551-AACC-78A853BA9B88}"/>
              </a:ext>
            </a:extLst>
          </p:cNvPr>
          <p:cNvSpPr>
            <a:spLocks noGrp="1"/>
          </p:cNvSpPr>
          <p:nvPr>
            <p:ph idx="1"/>
          </p:nvPr>
        </p:nvSpPr>
        <p:spPr/>
        <p:txBody>
          <a:bodyPr>
            <a:normAutofit fontScale="92500" lnSpcReduction="20000"/>
          </a:bodyPr>
          <a:lstStyle/>
          <a:p>
            <a:r>
              <a:rPr lang="en-IN" dirty="0"/>
              <a:t>There are few drawbacks with using frames, so it's never recommended to use frames in your webpages −</a:t>
            </a:r>
          </a:p>
          <a:p>
            <a:r>
              <a:rPr lang="en-IN" dirty="0"/>
              <a:t>    Some smaller devices cannot cope with frames often because their screen is not big enough to be divided up.</a:t>
            </a:r>
          </a:p>
          <a:p>
            <a:endParaRPr lang="en-IN" dirty="0"/>
          </a:p>
          <a:p>
            <a:r>
              <a:rPr lang="en-IN" dirty="0"/>
              <a:t>    Sometimes your page will be displayed differently on different computers due to different screen resolution.</a:t>
            </a:r>
          </a:p>
          <a:p>
            <a:endParaRPr lang="en-IN" dirty="0"/>
          </a:p>
          <a:p>
            <a:r>
              <a:rPr lang="en-IN" dirty="0"/>
              <a:t>    The browser's back button might not work as the user hopes.</a:t>
            </a:r>
          </a:p>
          <a:p>
            <a:endParaRPr lang="en-IN" dirty="0"/>
          </a:p>
          <a:p>
            <a:r>
              <a:rPr lang="en-IN" dirty="0"/>
              <a:t>    There are still few browsers that do not support frame technology.</a:t>
            </a:r>
          </a:p>
          <a:p>
            <a:endParaRPr lang="en-GB" dirty="0"/>
          </a:p>
        </p:txBody>
      </p:sp>
    </p:spTree>
    <p:extLst>
      <p:ext uri="{BB962C8B-B14F-4D97-AF65-F5344CB8AC3E}">
        <p14:creationId xmlns:p14="http://schemas.microsoft.com/office/powerpoint/2010/main" val="34662722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3779-2212-48FB-8A8F-37686DA08EB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A20094-D05E-47EB-B57E-9BD2E2D99ED7}"/>
              </a:ext>
            </a:extLst>
          </p:cNvPr>
          <p:cNvSpPr>
            <a:spLocks noGrp="1"/>
          </p:cNvSpPr>
          <p:nvPr>
            <p:ph idx="1"/>
          </p:nvPr>
        </p:nvSpPr>
        <p:spPr/>
        <p:txBody>
          <a:bodyPr/>
          <a:lstStyle/>
          <a:p>
            <a:r>
              <a:rPr lang="en-IN" dirty="0"/>
              <a:t>To use frames on a page we use &lt;frameset&gt; tag instead of &lt;body&gt; tag. The &lt;frameset&gt; tag defines, how to divide the window into frames. The rows attribute of &lt;frameset&gt; tag defines horizontal frames and cols attribute defines vertical frames. Each frame is indicated by &lt;frame&gt; tag and it defines which HTML document shall open into the frame.</a:t>
            </a:r>
            <a:endParaRPr lang="en-GB" dirty="0"/>
          </a:p>
        </p:txBody>
      </p:sp>
    </p:spTree>
    <p:extLst>
      <p:ext uri="{BB962C8B-B14F-4D97-AF65-F5344CB8AC3E}">
        <p14:creationId xmlns:p14="http://schemas.microsoft.com/office/powerpoint/2010/main" val="21138669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7AD6-04A4-4565-98A0-27D1371DE7EF}"/>
              </a:ext>
            </a:extLst>
          </p:cNvPr>
          <p:cNvSpPr>
            <a:spLocks noGrp="1"/>
          </p:cNvSpPr>
          <p:nvPr>
            <p:ph type="title"/>
          </p:nvPr>
        </p:nvSpPr>
        <p:spPr/>
        <p:txBody>
          <a:bodyPr/>
          <a:lstStyle/>
          <a:p>
            <a:r>
              <a:rPr lang="en-GB" dirty="0"/>
              <a:t>HTML Blocks</a:t>
            </a:r>
          </a:p>
        </p:txBody>
      </p:sp>
      <p:sp>
        <p:nvSpPr>
          <p:cNvPr id="3" name="Content Placeholder 2">
            <a:extLst>
              <a:ext uri="{FF2B5EF4-FFF2-40B4-BE49-F238E27FC236}">
                <a16:creationId xmlns:a16="http://schemas.microsoft.com/office/drawing/2014/main" id="{46517499-DC8F-4314-9092-7C7F98DCFA57}"/>
              </a:ext>
            </a:extLst>
          </p:cNvPr>
          <p:cNvSpPr>
            <a:spLocks noGrp="1"/>
          </p:cNvSpPr>
          <p:nvPr>
            <p:ph idx="1"/>
          </p:nvPr>
        </p:nvSpPr>
        <p:spPr/>
        <p:txBody>
          <a:bodyPr>
            <a:normAutofit/>
          </a:bodyPr>
          <a:lstStyle/>
          <a:p>
            <a:r>
              <a:rPr lang="en-IN" dirty="0"/>
              <a:t>All the HTML elements can be categorized into two categories (a) Block Level Elements (b)Inline Elements.</a:t>
            </a:r>
          </a:p>
          <a:p>
            <a:r>
              <a:rPr lang="en-IN" dirty="0"/>
              <a:t>Block Elements</a:t>
            </a:r>
          </a:p>
          <a:p>
            <a:r>
              <a:rPr lang="en-IN" dirty="0"/>
              <a:t>Block elements appear on the screen as if they have a line break before and after them. For example, the &lt;p&gt;, &lt;h1&gt;, &lt;h2&gt;, &lt;h3&gt;, &lt;h4&gt;, &lt;h5&gt;, &lt;h6&gt;, &lt;ul&gt;, &lt;</a:t>
            </a:r>
            <a:r>
              <a:rPr lang="en-IN" dirty="0" err="1"/>
              <a:t>ol</a:t>
            </a:r>
            <a:r>
              <a:rPr lang="en-IN" dirty="0"/>
              <a:t>&gt;, &lt;dl&gt;, &lt;pre&gt;, &lt;hr /&gt;, &lt;blockquote&gt;, and &lt;address&gt; elements are all block level elements. They all start on their own new line, and anything that follows them appears on its own new line.</a:t>
            </a:r>
          </a:p>
        </p:txBody>
      </p:sp>
    </p:spTree>
    <p:extLst>
      <p:ext uri="{BB962C8B-B14F-4D97-AF65-F5344CB8AC3E}">
        <p14:creationId xmlns:p14="http://schemas.microsoft.com/office/powerpoint/2010/main" val="4232861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19D0-AEBE-477A-B5B3-7848CADD9335}"/>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F310A30C-8C42-4F64-B099-34333BC58A64}"/>
              </a:ext>
            </a:extLst>
          </p:cNvPr>
          <p:cNvSpPr>
            <a:spLocks noGrp="1"/>
          </p:cNvSpPr>
          <p:nvPr>
            <p:ph idx="1"/>
          </p:nvPr>
        </p:nvSpPr>
        <p:spPr/>
        <p:txBody>
          <a:bodyPr/>
          <a:lstStyle/>
          <a:p>
            <a:r>
              <a:rPr lang="en-IN" dirty="0"/>
              <a:t>Inline Elements</a:t>
            </a:r>
          </a:p>
          <a:p>
            <a:r>
              <a:rPr lang="en-IN" dirty="0"/>
              <a:t>Inline elements, on the other hand, can appear within sentences and do not have to appear on a new line of their own. The &lt;b&gt;, &lt;</a:t>
            </a:r>
            <a:r>
              <a:rPr lang="en-IN" dirty="0" err="1"/>
              <a:t>i</a:t>
            </a:r>
            <a:r>
              <a:rPr lang="en-IN" dirty="0"/>
              <a:t>&gt;, &lt;u&gt;, &lt;</a:t>
            </a:r>
            <a:r>
              <a:rPr lang="en-IN" dirty="0" err="1"/>
              <a:t>em</a:t>
            </a:r>
            <a:r>
              <a:rPr lang="en-IN" dirty="0"/>
              <a:t>&gt;, &lt;strong&gt;, &lt;sup&gt;, &lt;sub&gt;, &lt;big&gt;, &lt;small&gt;, &lt;li&gt;, &lt;ins&gt;, &lt;del&gt;, &lt;code&gt;, &lt;cite&gt;, &lt;</a:t>
            </a:r>
            <a:r>
              <a:rPr lang="en-IN" dirty="0" err="1"/>
              <a:t>dfn</a:t>
            </a:r>
            <a:r>
              <a:rPr lang="en-IN" dirty="0"/>
              <a:t>&gt;, &lt;</a:t>
            </a:r>
            <a:r>
              <a:rPr lang="en-IN" dirty="0" err="1"/>
              <a:t>kbd</a:t>
            </a:r>
            <a:r>
              <a:rPr lang="en-IN" dirty="0"/>
              <a:t>&gt;, and &lt;var&gt; elements are all inline elements.</a:t>
            </a:r>
          </a:p>
          <a:p>
            <a:endParaRPr lang="en-GB" dirty="0"/>
          </a:p>
        </p:txBody>
      </p:sp>
    </p:spTree>
    <p:extLst>
      <p:ext uri="{BB962C8B-B14F-4D97-AF65-F5344CB8AC3E}">
        <p14:creationId xmlns:p14="http://schemas.microsoft.com/office/powerpoint/2010/main" val="24636613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FAF3-C631-484B-958D-7EF78ABBE605}"/>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72CC8621-12C4-45A6-9A24-15A351D2E3C7}"/>
              </a:ext>
            </a:extLst>
          </p:cNvPr>
          <p:cNvSpPr>
            <a:spLocks noGrp="1"/>
          </p:cNvSpPr>
          <p:nvPr>
            <p:ph idx="1"/>
          </p:nvPr>
        </p:nvSpPr>
        <p:spPr/>
        <p:txBody>
          <a:bodyPr/>
          <a:lstStyle/>
          <a:p>
            <a:r>
              <a:rPr lang="en-IN" dirty="0"/>
              <a:t>By default, your webpage background is white in </a:t>
            </a:r>
            <a:r>
              <a:rPr lang="en-IN" dirty="0" err="1"/>
              <a:t>color</a:t>
            </a:r>
            <a:r>
              <a:rPr lang="en-IN" dirty="0"/>
              <a:t>. You may not like it, but no worries. HTML provides you following two good ways to decorate your webpage background.</a:t>
            </a:r>
          </a:p>
          <a:p>
            <a:endParaRPr lang="en-IN" dirty="0"/>
          </a:p>
          <a:p>
            <a:r>
              <a:rPr lang="en-IN" dirty="0"/>
              <a:t>    HTML Background with Colors</a:t>
            </a:r>
          </a:p>
          <a:p>
            <a:r>
              <a:rPr lang="en-IN" dirty="0"/>
              <a:t>    HTML Background with Images</a:t>
            </a:r>
          </a:p>
          <a:p>
            <a:endParaRPr lang="en-GB" dirty="0"/>
          </a:p>
        </p:txBody>
      </p:sp>
    </p:spTree>
    <p:extLst>
      <p:ext uri="{BB962C8B-B14F-4D97-AF65-F5344CB8AC3E}">
        <p14:creationId xmlns:p14="http://schemas.microsoft.com/office/powerpoint/2010/main" val="10417748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E8C1-7655-45FF-9C7B-68766844743B}"/>
              </a:ext>
            </a:extLst>
          </p:cNvPr>
          <p:cNvSpPr>
            <a:spLocks noGrp="1"/>
          </p:cNvSpPr>
          <p:nvPr>
            <p:ph type="title"/>
          </p:nvPr>
        </p:nvSpPr>
        <p:spPr/>
        <p:txBody>
          <a:bodyPr/>
          <a:lstStyle/>
          <a:p>
            <a:r>
              <a:rPr lang="en-GB" dirty="0" err="1"/>
              <a:t>Bgcolor</a:t>
            </a:r>
            <a:r>
              <a:rPr lang="en-GB" dirty="0"/>
              <a:t>  attribute</a:t>
            </a:r>
          </a:p>
        </p:txBody>
      </p:sp>
      <p:sp>
        <p:nvSpPr>
          <p:cNvPr id="3" name="Content Placeholder 2">
            <a:extLst>
              <a:ext uri="{FF2B5EF4-FFF2-40B4-BE49-F238E27FC236}">
                <a16:creationId xmlns:a16="http://schemas.microsoft.com/office/drawing/2014/main" id="{19C9E3E3-CADF-45B5-BAF9-313B7DC5E309}"/>
              </a:ext>
            </a:extLst>
          </p:cNvPr>
          <p:cNvSpPr>
            <a:spLocks noGrp="1"/>
          </p:cNvSpPr>
          <p:nvPr>
            <p:ph idx="1"/>
          </p:nvPr>
        </p:nvSpPr>
        <p:spPr/>
        <p:txBody>
          <a:bodyPr/>
          <a:lstStyle/>
          <a:p>
            <a:r>
              <a:rPr lang="en-IN" dirty="0"/>
              <a:t>The </a:t>
            </a:r>
            <a:r>
              <a:rPr lang="en-IN" dirty="0" err="1"/>
              <a:t>bgcolor</a:t>
            </a:r>
            <a:r>
              <a:rPr lang="en-IN" dirty="0"/>
              <a:t> attribute is used to control the background of an HTML element, specifically page body and table backgrounds.</a:t>
            </a:r>
            <a:endParaRPr lang="en-GB" dirty="0"/>
          </a:p>
        </p:txBody>
      </p:sp>
    </p:spTree>
    <p:extLst>
      <p:ext uri="{BB962C8B-B14F-4D97-AF65-F5344CB8AC3E}">
        <p14:creationId xmlns:p14="http://schemas.microsoft.com/office/powerpoint/2010/main" val="2733465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9FE-2DBC-40F1-A614-42E5E496EC49}"/>
              </a:ext>
            </a:extLst>
          </p:cNvPr>
          <p:cNvSpPr>
            <a:spLocks noGrp="1"/>
          </p:cNvSpPr>
          <p:nvPr>
            <p:ph type="title"/>
          </p:nvPr>
        </p:nvSpPr>
        <p:spPr/>
        <p:txBody>
          <a:bodyPr/>
          <a:lstStyle/>
          <a:p>
            <a:r>
              <a:rPr lang="en-GB" dirty="0"/>
              <a:t>Background images</a:t>
            </a:r>
          </a:p>
        </p:txBody>
      </p:sp>
      <p:sp>
        <p:nvSpPr>
          <p:cNvPr id="3" name="Content Placeholder 2">
            <a:extLst>
              <a:ext uri="{FF2B5EF4-FFF2-40B4-BE49-F238E27FC236}">
                <a16:creationId xmlns:a16="http://schemas.microsoft.com/office/drawing/2014/main" id="{82A75A38-0538-4E2A-B86D-81B0E0D4EB52}"/>
              </a:ext>
            </a:extLst>
          </p:cNvPr>
          <p:cNvSpPr>
            <a:spLocks noGrp="1"/>
          </p:cNvSpPr>
          <p:nvPr>
            <p:ph idx="1"/>
          </p:nvPr>
        </p:nvSpPr>
        <p:spPr/>
        <p:txBody>
          <a:bodyPr/>
          <a:lstStyle/>
          <a:p>
            <a:r>
              <a:rPr lang="en-IN" dirty="0"/>
              <a:t>The background attribute can also be used to control the background of an HTML element, specifically page body and table backgrounds. You can specify an image to set background of your HTML page or table.</a:t>
            </a:r>
            <a:endParaRPr lang="en-GB" dirty="0"/>
          </a:p>
        </p:txBody>
      </p:sp>
    </p:spTree>
    <p:extLst>
      <p:ext uri="{BB962C8B-B14F-4D97-AF65-F5344CB8AC3E}">
        <p14:creationId xmlns:p14="http://schemas.microsoft.com/office/powerpoint/2010/main" val="3481307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B05E-B66B-4C25-A7D6-425F3AF6D63D}"/>
              </a:ext>
            </a:extLst>
          </p:cNvPr>
          <p:cNvSpPr>
            <a:spLocks noGrp="1"/>
          </p:cNvSpPr>
          <p:nvPr>
            <p:ph type="title"/>
          </p:nvPr>
        </p:nvSpPr>
        <p:spPr/>
        <p:txBody>
          <a:bodyPr/>
          <a:lstStyle/>
          <a:p>
            <a:r>
              <a:rPr lang="en-GB" dirty="0"/>
              <a:t>HTML Colors</a:t>
            </a:r>
          </a:p>
        </p:txBody>
      </p:sp>
      <p:sp>
        <p:nvSpPr>
          <p:cNvPr id="3" name="Content Placeholder 2">
            <a:extLst>
              <a:ext uri="{FF2B5EF4-FFF2-40B4-BE49-F238E27FC236}">
                <a16:creationId xmlns:a16="http://schemas.microsoft.com/office/drawing/2014/main" id="{0F57D628-0FEF-4E8F-950C-550C27B832A5}"/>
              </a:ext>
            </a:extLst>
          </p:cNvPr>
          <p:cNvSpPr>
            <a:spLocks noGrp="1"/>
          </p:cNvSpPr>
          <p:nvPr>
            <p:ph idx="1"/>
          </p:nvPr>
        </p:nvSpPr>
        <p:spPr/>
        <p:txBody>
          <a:bodyPr>
            <a:normAutofit fontScale="85000" lnSpcReduction="20000"/>
          </a:bodyPr>
          <a:lstStyle/>
          <a:p>
            <a:r>
              <a:rPr lang="en-IN" dirty="0"/>
              <a:t>Colors are very important to give a good look and feel to your website. You can specify colors on page level using &lt;body&gt; tag or you can set colors for individual tags using </a:t>
            </a:r>
            <a:r>
              <a:rPr lang="en-IN" dirty="0" err="1"/>
              <a:t>bgcolor</a:t>
            </a:r>
            <a:r>
              <a:rPr lang="en-IN" dirty="0"/>
              <a:t> attribute.</a:t>
            </a:r>
          </a:p>
          <a:p>
            <a:endParaRPr lang="en-IN" dirty="0"/>
          </a:p>
          <a:p>
            <a:r>
              <a:rPr lang="en-IN" dirty="0"/>
              <a:t>The &lt;body&gt; tag has following attributes which can be used to set different colors −</a:t>
            </a:r>
          </a:p>
          <a:p>
            <a:r>
              <a:rPr lang="en-IN" dirty="0"/>
              <a:t>    </a:t>
            </a:r>
            <a:r>
              <a:rPr lang="en-IN" dirty="0" err="1"/>
              <a:t>bgcolor</a:t>
            </a:r>
            <a:r>
              <a:rPr lang="en-IN" dirty="0"/>
              <a:t> − sets a </a:t>
            </a:r>
            <a:r>
              <a:rPr lang="en-IN" dirty="0" err="1"/>
              <a:t>color</a:t>
            </a:r>
            <a:r>
              <a:rPr lang="en-IN" dirty="0"/>
              <a:t> for the background of the page.</a:t>
            </a:r>
          </a:p>
          <a:p>
            <a:r>
              <a:rPr lang="en-IN" dirty="0"/>
              <a:t>    text − sets a </a:t>
            </a:r>
            <a:r>
              <a:rPr lang="en-IN" dirty="0" err="1"/>
              <a:t>color</a:t>
            </a:r>
            <a:r>
              <a:rPr lang="en-IN" dirty="0"/>
              <a:t> for the body text.</a:t>
            </a:r>
          </a:p>
          <a:p>
            <a:r>
              <a:rPr lang="en-IN" dirty="0"/>
              <a:t>    </a:t>
            </a:r>
            <a:r>
              <a:rPr lang="en-IN" dirty="0" err="1"/>
              <a:t>alink</a:t>
            </a:r>
            <a:r>
              <a:rPr lang="en-IN" dirty="0"/>
              <a:t> − sets a </a:t>
            </a:r>
            <a:r>
              <a:rPr lang="en-IN" dirty="0" err="1"/>
              <a:t>color</a:t>
            </a:r>
            <a:r>
              <a:rPr lang="en-IN" dirty="0"/>
              <a:t> for active links or selected links.</a:t>
            </a:r>
          </a:p>
          <a:p>
            <a:r>
              <a:rPr lang="en-IN" dirty="0"/>
              <a:t>    link − sets a </a:t>
            </a:r>
            <a:r>
              <a:rPr lang="en-IN" dirty="0" err="1"/>
              <a:t>color</a:t>
            </a:r>
            <a:r>
              <a:rPr lang="en-IN" dirty="0"/>
              <a:t> for linked text.</a:t>
            </a:r>
          </a:p>
          <a:p>
            <a:r>
              <a:rPr lang="en-IN" dirty="0"/>
              <a:t>    </a:t>
            </a:r>
            <a:r>
              <a:rPr lang="en-IN" dirty="0" err="1"/>
              <a:t>vlink</a:t>
            </a:r>
            <a:r>
              <a:rPr lang="en-IN" dirty="0"/>
              <a:t> − sets a </a:t>
            </a:r>
            <a:r>
              <a:rPr lang="en-IN" dirty="0" err="1"/>
              <a:t>color</a:t>
            </a:r>
            <a:r>
              <a:rPr lang="en-IN" dirty="0"/>
              <a:t> for visited links − that is, for linked text that you have already clicked on.</a:t>
            </a:r>
          </a:p>
          <a:p>
            <a:endParaRPr lang="en-GB" dirty="0"/>
          </a:p>
        </p:txBody>
      </p:sp>
    </p:spTree>
    <p:extLst>
      <p:ext uri="{BB962C8B-B14F-4D97-AF65-F5344CB8AC3E}">
        <p14:creationId xmlns:p14="http://schemas.microsoft.com/office/powerpoint/2010/main" val="351951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A980-D6FF-4480-9AB3-EDCBB2450D8D}"/>
              </a:ext>
            </a:extLst>
          </p:cNvPr>
          <p:cNvSpPr>
            <a:spLocks noGrp="1"/>
          </p:cNvSpPr>
          <p:nvPr>
            <p:ph type="title"/>
          </p:nvPr>
        </p:nvSpPr>
        <p:spPr/>
        <p:txBody>
          <a:bodyPr/>
          <a:lstStyle/>
          <a:p>
            <a:r>
              <a:rPr lang="en-GB" dirty="0"/>
              <a:t>The &lt;!DOCTYPE&gt; Declaration</a:t>
            </a:r>
          </a:p>
        </p:txBody>
      </p:sp>
      <p:sp>
        <p:nvSpPr>
          <p:cNvPr id="3" name="Content Placeholder 2">
            <a:extLst>
              <a:ext uri="{FF2B5EF4-FFF2-40B4-BE49-F238E27FC236}">
                <a16:creationId xmlns:a16="http://schemas.microsoft.com/office/drawing/2014/main" id="{740F7AF2-8E07-49E5-BC9D-EFBA6EA4D442}"/>
              </a:ext>
            </a:extLst>
          </p:cNvPr>
          <p:cNvSpPr>
            <a:spLocks noGrp="1"/>
          </p:cNvSpPr>
          <p:nvPr>
            <p:ph idx="1"/>
          </p:nvPr>
        </p:nvSpPr>
        <p:spPr/>
        <p:txBody>
          <a:bodyPr>
            <a:normAutofit lnSpcReduction="10000"/>
          </a:bodyPr>
          <a:lstStyle/>
          <a:p>
            <a:r>
              <a:rPr lang="en-IN" dirty="0"/>
              <a:t>The &lt;!DOCTYPE&gt; declaration tag is used by the web browser to understand the version of the HTML used in the document. Current version of HTML is 5 and it makes use of the following declaration −</a:t>
            </a:r>
          </a:p>
          <a:p>
            <a:endParaRPr lang="en-IN" dirty="0"/>
          </a:p>
          <a:p>
            <a:r>
              <a:rPr lang="en-IN" dirty="0"/>
              <a:t>&lt;!DOCTYPE html&gt;</a:t>
            </a:r>
          </a:p>
          <a:p>
            <a:endParaRPr lang="en-IN" dirty="0"/>
          </a:p>
          <a:p>
            <a:r>
              <a:rPr lang="en-IN" dirty="0"/>
              <a:t>There are many other declaration types which can be used in HTML document depending on what version of HTML is being used. We will see more details on this while discussing &lt;!DOCTYPE...&gt; tag along with other HTML tags.</a:t>
            </a:r>
            <a:endParaRPr lang="en-GB" dirty="0"/>
          </a:p>
        </p:txBody>
      </p:sp>
    </p:spTree>
    <p:extLst>
      <p:ext uri="{BB962C8B-B14F-4D97-AF65-F5344CB8AC3E}">
        <p14:creationId xmlns:p14="http://schemas.microsoft.com/office/powerpoint/2010/main" val="3202421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7E32-D6C6-4B14-96F6-7B6996128284}"/>
              </a:ext>
            </a:extLst>
          </p:cNvPr>
          <p:cNvSpPr>
            <a:spLocks noGrp="1"/>
          </p:cNvSpPr>
          <p:nvPr>
            <p:ph type="title"/>
          </p:nvPr>
        </p:nvSpPr>
        <p:spPr/>
        <p:txBody>
          <a:bodyPr/>
          <a:lstStyle/>
          <a:p>
            <a:r>
              <a:rPr lang="en-IN" dirty="0"/>
              <a:t>HTML </a:t>
            </a:r>
            <a:r>
              <a:rPr lang="en-IN" dirty="0" err="1"/>
              <a:t>Color</a:t>
            </a:r>
            <a:r>
              <a:rPr lang="en-IN" dirty="0"/>
              <a:t> Coding Methods</a:t>
            </a:r>
            <a:br>
              <a:rPr lang="en-IN" dirty="0"/>
            </a:br>
            <a:endParaRPr lang="en-GB" dirty="0"/>
          </a:p>
        </p:txBody>
      </p:sp>
      <p:sp>
        <p:nvSpPr>
          <p:cNvPr id="3" name="Content Placeholder 2">
            <a:extLst>
              <a:ext uri="{FF2B5EF4-FFF2-40B4-BE49-F238E27FC236}">
                <a16:creationId xmlns:a16="http://schemas.microsoft.com/office/drawing/2014/main" id="{22267E5E-C5BA-462D-B79B-8F90ACC0A926}"/>
              </a:ext>
            </a:extLst>
          </p:cNvPr>
          <p:cNvSpPr>
            <a:spLocks noGrp="1"/>
          </p:cNvSpPr>
          <p:nvPr>
            <p:ph idx="1"/>
          </p:nvPr>
        </p:nvSpPr>
        <p:spPr/>
        <p:txBody>
          <a:bodyPr>
            <a:normAutofit fontScale="92500" lnSpcReduction="20000"/>
          </a:bodyPr>
          <a:lstStyle/>
          <a:p>
            <a:endParaRPr lang="en-IN" dirty="0"/>
          </a:p>
          <a:p>
            <a:r>
              <a:rPr lang="en-IN" dirty="0"/>
              <a:t>There are following three different methods to set colors in your web page −</a:t>
            </a:r>
          </a:p>
          <a:p>
            <a:endParaRPr lang="en-IN" dirty="0"/>
          </a:p>
          <a:p>
            <a:r>
              <a:rPr lang="en-IN" dirty="0"/>
              <a:t>    </a:t>
            </a:r>
            <a:r>
              <a:rPr lang="en-IN" dirty="0" err="1"/>
              <a:t>Color</a:t>
            </a:r>
            <a:r>
              <a:rPr lang="en-IN" dirty="0"/>
              <a:t> names − You can specify </a:t>
            </a:r>
            <a:r>
              <a:rPr lang="en-IN" dirty="0" err="1"/>
              <a:t>color</a:t>
            </a:r>
            <a:r>
              <a:rPr lang="en-IN" dirty="0"/>
              <a:t> names directly like green, blue or red.</a:t>
            </a:r>
          </a:p>
          <a:p>
            <a:endParaRPr lang="en-IN" dirty="0"/>
          </a:p>
          <a:p>
            <a:r>
              <a:rPr lang="en-IN" dirty="0"/>
              <a:t>    Hex codes − A six-digit code representing the amount of red, green, and blue that makes up the </a:t>
            </a:r>
            <a:r>
              <a:rPr lang="en-IN" dirty="0" err="1"/>
              <a:t>color</a:t>
            </a:r>
            <a:r>
              <a:rPr lang="en-IN" dirty="0"/>
              <a:t>.</a:t>
            </a:r>
          </a:p>
          <a:p>
            <a:endParaRPr lang="en-IN" dirty="0"/>
          </a:p>
          <a:p>
            <a:r>
              <a:rPr lang="en-IN" dirty="0"/>
              <a:t>    </a:t>
            </a:r>
            <a:r>
              <a:rPr lang="en-IN" dirty="0" err="1"/>
              <a:t>Color</a:t>
            </a:r>
            <a:r>
              <a:rPr lang="en-IN" dirty="0"/>
              <a:t> decimal or percentage values − This value is specified using the </a:t>
            </a:r>
            <a:r>
              <a:rPr lang="en-IN" dirty="0" err="1"/>
              <a:t>rgb</a:t>
            </a:r>
            <a:r>
              <a:rPr lang="en-IN" dirty="0"/>
              <a:t>( ) property.</a:t>
            </a:r>
          </a:p>
          <a:p>
            <a:endParaRPr lang="en-GB" dirty="0"/>
          </a:p>
        </p:txBody>
      </p:sp>
    </p:spTree>
    <p:extLst>
      <p:ext uri="{BB962C8B-B14F-4D97-AF65-F5344CB8AC3E}">
        <p14:creationId xmlns:p14="http://schemas.microsoft.com/office/powerpoint/2010/main" val="1660550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FBDF-5603-4CBC-9F36-35D7BDE6A47B}"/>
              </a:ext>
            </a:extLst>
          </p:cNvPr>
          <p:cNvSpPr>
            <a:spLocks noGrp="1"/>
          </p:cNvSpPr>
          <p:nvPr>
            <p:ph type="title"/>
          </p:nvPr>
        </p:nvSpPr>
        <p:spPr/>
        <p:txBody>
          <a:bodyPr/>
          <a:lstStyle/>
          <a:p>
            <a:r>
              <a:rPr lang="en-GB" dirty="0"/>
              <a:t>W3C Standard colors</a:t>
            </a:r>
          </a:p>
        </p:txBody>
      </p:sp>
      <p:graphicFrame>
        <p:nvGraphicFramePr>
          <p:cNvPr id="4" name="Content Placeholder 3">
            <a:extLst>
              <a:ext uri="{FF2B5EF4-FFF2-40B4-BE49-F238E27FC236}">
                <a16:creationId xmlns:a16="http://schemas.microsoft.com/office/drawing/2014/main" id="{39BB5A0A-DB8B-431E-9A99-5373F2A9F676}"/>
              </a:ext>
            </a:extLst>
          </p:cNvPr>
          <p:cNvGraphicFramePr>
            <a:graphicFrameLocks noGrp="1"/>
          </p:cNvGraphicFramePr>
          <p:nvPr>
            <p:ph idx="1"/>
            <p:extLst>
              <p:ext uri="{D42A27DB-BD31-4B8C-83A1-F6EECF244321}">
                <p14:modId xmlns:p14="http://schemas.microsoft.com/office/powerpoint/2010/main" val="261069030"/>
              </p:ext>
            </p:extLst>
          </p:nvPr>
        </p:nvGraphicFramePr>
        <p:xfrm>
          <a:off x="1591482" y="1784062"/>
          <a:ext cx="9017636" cy="4440091"/>
        </p:xfrm>
        <a:graphic>
          <a:graphicData uri="http://schemas.openxmlformats.org/drawingml/2006/table">
            <a:tbl>
              <a:tblPr/>
              <a:tblGrid>
                <a:gridCol w="1598827">
                  <a:extLst>
                    <a:ext uri="{9D8B030D-6E8A-4147-A177-3AD203B41FA5}">
                      <a16:colId xmlns:a16="http://schemas.microsoft.com/office/drawing/2014/main" val="274586402"/>
                    </a:ext>
                  </a:extLst>
                </a:gridCol>
                <a:gridCol w="655582">
                  <a:extLst>
                    <a:ext uri="{9D8B030D-6E8A-4147-A177-3AD203B41FA5}">
                      <a16:colId xmlns:a16="http://schemas.microsoft.com/office/drawing/2014/main" val="844782585"/>
                    </a:ext>
                  </a:extLst>
                </a:gridCol>
                <a:gridCol w="1598827">
                  <a:extLst>
                    <a:ext uri="{9D8B030D-6E8A-4147-A177-3AD203B41FA5}">
                      <a16:colId xmlns:a16="http://schemas.microsoft.com/office/drawing/2014/main" val="3381982008"/>
                    </a:ext>
                  </a:extLst>
                </a:gridCol>
                <a:gridCol w="655582">
                  <a:extLst>
                    <a:ext uri="{9D8B030D-6E8A-4147-A177-3AD203B41FA5}">
                      <a16:colId xmlns:a16="http://schemas.microsoft.com/office/drawing/2014/main" val="3273524248"/>
                    </a:ext>
                  </a:extLst>
                </a:gridCol>
                <a:gridCol w="1598827">
                  <a:extLst>
                    <a:ext uri="{9D8B030D-6E8A-4147-A177-3AD203B41FA5}">
                      <a16:colId xmlns:a16="http://schemas.microsoft.com/office/drawing/2014/main" val="2736761624"/>
                    </a:ext>
                  </a:extLst>
                </a:gridCol>
                <a:gridCol w="655582">
                  <a:extLst>
                    <a:ext uri="{9D8B030D-6E8A-4147-A177-3AD203B41FA5}">
                      <a16:colId xmlns:a16="http://schemas.microsoft.com/office/drawing/2014/main" val="2143616910"/>
                    </a:ext>
                  </a:extLst>
                </a:gridCol>
                <a:gridCol w="1598827">
                  <a:extLst>
                    <a:ext uri="{9D8B030D-6E8A-4147-A177-3AD203B41FA5}">
                      <a16:colId xmlns:a16="http://schemas.microsoft.com/office/drawing/2014/main" val="3083207571"/>
                    </a:ext>
                  </a:extLst>
                </a:gridCol>
                <a:gridCol w="655582">
                  <a:extLst>
                    <a:ext uri="{9D8B030D-6E8A-4147-A177-3AD203B41FA5}">
                      <a16:colId xmlns:a16="http://schemas.microsoft.com/office/drawing/2014/main" val="748206325"/>
                    </a:ext>
                  </a:extLst>
                </a:gridCol>
              </a:tblGrid>
              <a:tr h="901893">
                <a:tc>
                  <a:txBody>
                    <a:bodyPr/>
                    <a:lstStyle/>
                    <a:p>
                      <a:endParaRPr lang="en-GB" sz="1300"/>
                    </a:p>
                  </a:txBody>
                  <a:tcPr marL="67990" marR="67990" marT="33995" marB="33995" anchor="ctr">
                    <a:lnL>
                      <a:noFill/>
                    </a:lnL>
                    <a:lnR>
                      <a:noFill/>
                    </a:lnR>
                    <a:lnT>
                      <a:noFill/>
                    </a:lnT>
                    <a:lnB>
                      <a:noFill/>
                    </a:lnB>
                    <a:solidFill>
                      <a:srgbClr val="000000"/>
                    </a:solidFill>
                  </a:tcPr>
                </a:tc>
                <a:tc>
                  <a:txBody>
                    <a:bodyPr/>
                    <a:lstStyle/>
                    <a:p>
                      <a:r>
                        <a:rPr lang="en-GB" sz="1300"/>
                        <a:t>Black</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808080"/>
                    </a:solidFill>
                  </a:tcPr>
                </a:tc>
                <a:tc>
                  <a:txBody>
                    <a:bodyPr/>
                    <a:lstStyle/>
                    <a:p>
                      <a:r>
                        <a:rPr lang="en-GB" sz="1300"/>
                        <a:t>Gray</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C0C0C0"/>
                    </a:solidFill>
                  </a:tcPr>
                </a:tc>
                <a:tc>
                  <a:txBody>
                    <a:bodyPr/>
                    <a:lstStyle/>
                    <a:p>
                      <a:r>
                        <a:rPr lang="en-GB" sz="1300"/>
                        <a:t>Silver</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FFFFFF"/>
                    </a:solidFill>
                  </a:tcPr>
                </a:tc>
                <a:tc>
                  <a:txBody>
                    <a:bodyPr/>
                    <a:lstStyle/>
                    <a:p>
                      <a:r>
                        <a:rPr lang="en-GB" sz="1300"/>
                        <a:t>White</a:t>
                      </a:r>
                    </a:p>
                  </a:txBody>
                  <a:tcPr marL="67990" marR="67990" marT="33995" marB="33995" anchor="ctr">
                    <a:lnL>
                      <a:noFill/>
                    </a:lnL>
                    <a:lnR>
                      <a:noFill/>
                    </a:lnR>
                    <a:lnT>
                      <a:noFill/>
                    </a:lnT>
                    <a:lnB>
                      <a:noFill/>
                    </a:lnB>
                  </a:tcPr>
                </a:tc>
                <a:extLst>
                  <a:ext uri="{0D108BD9-81ED-4DB2-BD59-A6C34878D82A}">
                    <a16:rowId xmlns:a16="http://schemas.microsoft.com/office/drawing/2014/main" val="3925078991"/>
                  </a:ext>
                </a:extLst>
              </a:tr>
              <a:tr h="1318152">
                <a:tc>
                  <a:txBody>
                    <a:bodyPr/>
                    <a:lstStyle/>
                    <a:p>
                      <a:endParaRPr lang="en-GB" sz="1300" dirty="0"/>
                    </a:p>
                  </a:txBody>
                  <a:tcPr marL="67990" marR="67990" marT="33995" marB="33995" anchor="ctr">
                    <a:lnL>
                      <a:noFill/>
                    </a:lnL>
                    <a:lnR>
                      <a:noFill/>
                    </a:lnR>
                    <a:lnT>
                      <a:noFill/>
                    </a:lnT>
                    <a:lnB>
                      <a:noFill/>
                    </a:lnB>
                    <a:solidFill>
                      <a:srgbClr val="FFFF00"/>
                    </a:solidFill>
                  </a:tcPr>
                </a:tc>
                <a:tc>
                  <a:txBody>
                    <a:bodyPr/>
                    <a:lstStyle/>
                    <a:p>
                      <a:r>
                        <a:rPr lang="en-GB" sz="1300"/>
                        <a:t>Yellow</a:t>
                      </a:r>
                    </a:p>
                  </a:txBody>
                  <a:tcPr marL="67990" marR="67990" marT="33995" marB="33995" anchor="ctr">
                    <a:lnL>
                      <a:noFill/>
                    </a:lnL>
                    <a:lnR>
                      <a:noFill/>
                    </a:lnR>
                    <a:lnT>
                      <a:noFill/>
                    </a:lnT>
                    <a:lnB>
                      <a:noFill/>
                    </a:lnB>
                  </a:tcPr>
                </a:tc>
                <a:tc>
                  <a:txBody>
                    <a:bodyPr/>
                    <a:lstStyle/>
                    <a:p>
                      <a:endParaRPr lang="en-GB" sz="1300" dirty="0"/>
                    </a:p>
                  </a:txBody>
                  <a:tcPr marL="67990" marR="67990" marT="33995" marB="33995" anchor="ctr">
                    <a:lnL>
                      <a:noFill/>
                    </a:lnL>
                    <a:lnR>
                      <a:noFill/>
                    </a:lnR>
                    <a:lnT>
                      <a:noFill/>
                    </a:lnT>
                    <a:lnB>
                      <a:noFill/>
                    </a:lnB>
                    <a:solidFill>
                      <a:srgbClr val="00FF00"/>
                    </a:solidFill>
                  </a:tcPr>
                </a:tc>
                <a:tc>
                  <a:txBody>
                    <a:bodyPr/>
                    <a:lstStyle/>
                    <a:p>
                      <a:r>
                        <a:rPr lang="en-GB" sz="1300" dirty="0"/>
                        <a:t>Lime</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FFFF"/>
                    </a:solidFill>
                  </a:tcPr>
                </a:tc>
                <a:tc>
                  <a:txBody>
                    <a:bodyPr/>
                    <a:lstStyle/>
                    <a:p>
                      <a:r>
                        <a:rPr lang="en-GB" sz="1300"/>
                        <a:t>Aqua</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FF00FF"/>
                    </a:solidFill>
                  </a:tcPr>
                </a:tc>
                <a:tc>
                  <a:txBody>
                    <a:bodyPr/>
                    <a:lstStyle/>
                    <a:p>
                      <a:r>
                        <a:rPr lang="en-GB" sz="1300"/>
                        <a:t>Fuchsia</a:t>
                      </a:r>
                    </a:p>
                  </a:txBody>
                  <a:tcPr marL="67990" marR="67990" marT="33995" marB="33995" anchor="ctr">
                    <a:lnL>
                      <a:noFill/>
                    </a:lnL>
                    <a:lnR>
                      <a:noFill/>
                    </a:lnR>
                    <a:lnT>
                      <a:noFill/>
                    </a:lnT>
                    <a:lnB>
                      <a:noFill/>
                    </a:lnB>
                  </a:tcPr>
                </a:tc>
                <a:extLst>
                  <a:ext uri="{0D108BD9-81ED-4DB2-BD59-A6C34878D82A}">
                    <a16:rowId xmlns:a16="http://schemas.microsoft.com/office/drawing/2014/main" val="4249318241"/>
                  </a:ext>
                </a:extLst>
              </a:tr>
              <a:tr h="1110023">
                <a:tc>
                  <a:txBody>
                    <a:bodyPr/>
                    <a:lstStyle/>
                    <a:p>
                      <a:endParaRPr lang="en-GB" sz="1300"/>
                    </a:p>
                  </a:txBody>
                  <a:tcPr marL="67990" marR="67990" marT="33995" marB="33995" anchor="ctr">
                    <a:lnL>
                      <a:noFill/>
                    </a:lnL>
                    <a:lnR>
                      <a:noFill/>
                    </a:lnR>
                    <a:lnT>
                      <a:noFill/>
                    </a:lnT>
                    <a:lnB>
                      <a:noFill/>
                    </a:lnB>
                    <a:solidFill>
                      <a:srgbClr val="FF0000"/>
                    </a:solidFill>
                  </a:tcPr>
                </a:tc>
                <a:tc>
                  <a:txBody>
                    <a:bodyPr/>
                    <a:lstStyle/>
                    <a:p>
                      <a:r>
                        <a:rPr lang="en-GB" sz="1300"/>
                        <a:t>Red</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8000"/>
                    </a:solidFill>
                  </a:tcPr>
                </a:tc>
                <a:tc>
                  <a:txBody>
                    <a:bodyPr/>
                    <a:lstStyle/>
                    <a:p>
                      <a:r>
                        <a:rPr lang="en-GB" sz="1300"/>
                        <a:t>Green</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00FF"/>
                    </a:solidFill>
                  </a:tcPr>
                </a:tc>
                <a:tc>
                  <a:txBody>
                    <a:bodyPr/>
                    <a:lstStyle/>
                    <a:p>
                      <a:r>
                        <a:rPr lang="en-GB" sz="1300"/>
                        <a:t>Blue</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800080"/>
                    </a:solidFill>
                  </a:tcPr>
                </a:tc>
                <a:tc>
                  <a:txBody>
                    <a:bodyPr/>
                    <a:lstStyle/>
                    <a:p>
                      <a:r>
                        <a:rPr lang="en-GB" sz="1300"/>
                        <a:t>Purple</a:t>
                      </a:r>
                    </a:p>
                  </a:txBody>
                  <a:tcPr marL="67990" marR="67990" marT="33995" marB="33995" anchor="ctr">
                    <a:lnL>
                      <a:noFill/>
                    </a:lnL>
                    <a:lnR>
                      <a:noFill/>
                    </a:lnR>
                    <a:lnT>
                      <a:noFill/>
                    </a:lnT>
                    <a:lnB>
                      <a:noFill/>
                    </a:lnB>
                  </a:tcPr>
                </a:tc>
                <a:extLst>
                  <a:ext uri="{0D108BD9-81ED-4DB2-BD59-A6C34878D82A}">
                    <a16:rowId xmlns:a16="http://schemas.microsoft.com/office/drawing/2014/main" val="1744637825"/>
                  </a:ext>
                </a:extLst>
              </a:tr>
              <a:tr h="1110023">
                <a:tc>
                  <a:txBody>
                    <a:bodyPr/>
                    <a:lstStyle/>
                    <a:p>
                      <a:endParaRPr lang="en-GB" sz="1300"/>
                    </a:p>
                  </a:txBody>
                  <a:tcPr marL="67990" marR="67990" marT="33995" marB="33995" anchor="ctr">
                    <a:lnL>
                      <a:noFill/>
                    </a:lnL>
                    <a:lnR>
                      <a:noFill/>
                    </a:lnR>
                    <a:lnT>
                      <a:noFill/>
                    </a:lnT>
                    <a:lnB>
                      <a:noFill/>
                    </a:lnB>
                    <a:solidFill>
                      <a:srgbClr val="800000"/>
                    </a:solidFill>
                  </a:tcPr>
                </a:tc>
                <a:tc>
                  <a:txBody>
                    <a:bodyPr/>
                    <a:lstStyle/>
                    <a:p>
                      <a:r>
                        <a:rPr lang="en-GB" sz="1300"/>
                        <a:t>Maroon</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808000"/>
                    </a:solidFill>
                  </a:tcPr>
                </a:tc>
                <a:tc>
                  <a:txBody>
                    <a:bodyPr/>
                    <a:lstStyle/>
                    <a:p>
                      <a:r>
                        <a:rPr lang="en-GB" sz="1300"/>
                        <a:t>Olive</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0080"/>
                    </a:solidFill>
                  </a:tcPr>
                </a:tc>
                <a:tc>
                  <a:txBody>
                    <a:bodyPr/>
                    <a:lstStyle/>
                    <a:p>
                      <a:r>
                        <a:rPr lang="en-GB" sz="1300"/>
                        <a:t>Navy</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8080"/>
                    </a:solidFill>
                  </a:tcPr>
                </a:tc>
                <a:tc>
                  <a:txBody>
                    <a:bodyPr/>
                    <a:lstStyle/>
                    <a:p>
                      <a:r>
                        <a:rPr lang="en-GB" sz="1300" dirty="0"/>
                        <a:t>Teal</a:t>
                      </a:r>
                    </a:p>
                  </a:txBody>
                  <a:tcPr marL="67990" marR="67990" marT="33995" marB="33995" anchor="ctr">
                    <a:lnL>
                      <a:noFill/>
                    </a:lnL>
                    <a:lnR>
                      <a:noFill/>
                    </a:lnR>
                    <a:lnT>
                      <a:noFill/>
                    </a:lnT>
                    <a:lnB>
                      <a:noFill/>
                    </a:lnB>
                  </a:tcPr>
                </a:tc>
                <a:extLst>
                  <a:ext uri="{0D108BD9-81ED-4DB2-BD59-A6C34878D82A}">
                    <a16:rowId xmlns:a16="http://schemas.microsoft.com/office/drawing/2014/main" val="1313667221"/>
                  </a:ext>
                </a:extLst>
              </a:tr>
            </a:tbl>
          </a:graphicData>
        </a:graphic>
      </p:graphicFrame>
    </p:spTree>
    <p:extLst>
      <p:ext uri="{BB962C8B-B14F-4D97-AF65-F5344CB8AC3E}">
        <p14:creationId xmlns:p14="http://schemas.microsoft.com/office/powerpoint/2010/main" val="29147493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CE18-F510-4944-9F1F-350149C66948}"/>
              </a:ext>
            </a:extLst>
          </p:cNvPr>
          <p:cNvSpPr>
            <a:spLocks noGrp="1"/>
          </p:cNvSpPr>
          <p:nvPr>
            <p:ph type="title"/>
          </p:nvPr>
        </p:nvSpPr>
        <p:spPr/>
        <p:txBody>
          <a:bodyPr/>
          <a:lstStyle/>
          <a:p>
            <a:r>
              <a:rPr lang="en-GB" dirty="0"/>
              <a:t>Hex codes</a:t>
            </a:r>
          </a:p>
        </p:txBody>
      </p:sp>
      <p:sp>
        <p:nvSpPr>
          <p:cNvPr id="3" name="Content Placeholder 2">
            <a:extLst>
              <a:ext uri="{FF2B5EF4-FFF2-40B4-BE49-F238E27FC236}">
                <a16:creationId xmlns:a16="http://schemas.microsoft.com/office/drawing/2014/main" id="{CB5CC725-D394-4D1C-BCA8-2E70B1FC00FD}"/>
              </a:ext>
            </a:extLst>
          </p:cNvPr>
          <p:cNvSpPr>
            <a:spLocks noGrp="1"/>
          </p:cNvSpPr>
          <p:nvPr>
            <p:ph idx="1"/>
          </p:nvPr>
        </p:nvSpPr>
        <p:spPr/>
        <p:txBody>
          <a:bodyPr/>
          <a:lstStyle/>
          <a:p>
            <a:r>
              <a:rPr lang="en-IN" dirty="0"/>
              <a:t>A hexadecimal is a 6 digit representation of a </a:t>
            </a:r>
            <a:r>
              <a:rPr lang="en-IN" dirty="0" err="1"/>
              <a:t>color</a:t>
            </a:r>
            <a:r>
              <a:rPr lang="en-IN" dirty="0"/>
              <a:t>. The first two digits(RR) represent a red value, the next two are a green value(GG), and the last are the blue value(BB).</a:t>
            </a:r>
          </a:p>
          <a:p>
            <a:endParaRPr lang="en-IN" dirty="0"/>
          </a:p>
          <a:p>
            <a:r>
              <a:rPr lang="en-IN" dirty="0"/>
              <a:t>A hexadecimal value can be taken from any graphics software like Adobe Photoshop, </a:t>
            </a:r>
            <a:r>
              <a:rPr lang="en-IN" dirty="0" err="1"/>
              <a:t>Paintshop</a:t>
            </a:r>
            <a:r>
              <a:rPr lang="en-IN" dirty="0"/>
              <a:t> Pro or MS Paint.</a:t>
            </a:r>
          </a:p>
          <a:p>
            <a:endParaRPr lang="en-IN" dirty="0"/>
          </a:p>
          <a:p>
            <a:r>
              <a:rPr lang="en-IN" dirty="0"/>
              <a:t>Each hexadecimal code will be preceded by a pound or hash sign #. Following is a list of few colors using hexadecimal notation.</a:t>
            </a:r>
            <a:endParaRPr lang="en-GB" dirty="0"/>
          </a:p>
        </p:txBody>
      </p:sp>
    </p:spTree>
    <p:extLst>
      <p:ext uri="{BB962C8B-B14F-4D97-AF65-F5344CB8AC3E}">
        <p14:creationId xmlns:p14="http://schemas.microsoft.com/office/powerpoint/2010/main" val="12290210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62E7-612A-451B-9BC0-A9A9AF3882ED}"/>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CC3FF07E-1A70-4594-A2E0-004ECC0A85F0}"/>
              </a:ext>
            </a:extLst>
          </p:cNvPr>
          <p:cNvGraphicFramePr>
            <a:graphicFrameLocks noGrp="1"/>
          </p:cNvGraphicFramePr>
          <p:nvPr>
            <p:ph idx="1"/>
          </p:nvPr>
        </p:nvGraphicFramePr>
        <p:xfrm>
          <a:off x="838200" y="2172494"/>
          <a:ext cx="10515600" cy="3657600"/>
        </p:xfrm>
        <a:graphic>
          <a:graphicData uri="http://schemas.openxmlformats.org/drawingml/2006/table">
            <a:tbl>
              <a:tblPr/>
              <a:tblGrid>
                <a:gridCol w="5257800">
                  <a:extLst>
                    <a:ext uri="{9D8B030D-6E8A-4147-A177-3AD203B41FA5}">
                      <a16:colId xmlns:a16="http://schemas.microsoft.com/office/drawing/2014/main" val="2966515787"/>
                    </a:ext>
                  </a:extLst>
                </a:gridCol>
                <a:gridCol w="5257800">
                  <a:extLst>
                    <a:ext uri="{9D8B030D-6E8A-4147-A177-3AD203B41FA5}">
                      <a16:colId xmlns:a16="http://schemas.microsoft.com/office/drawing/2014/main" val="2741010742"/>
                    </a:ext>
                  </a:extLst>
                </a:gridCol>
              </a:tblGrid>
              <a:tr h="0">
                <a:tc>
                  <a:txBody>
                    <a:bodyPr/>
                    <a:lstStyle/>
                    <a:p>
                      <a:r>
                        <a:rPr lang="en-GB"/>
                        <a:t>Color</a:t>
                      </a:r>
                    </a:p>
                  </a:txBody>
                  <a:tcPr anchor="ctr">
                    <a:lnL>
                      <a:noFill/>
                    </a:lnL>
                    <a:lnR>
                      <a:noFill/>
                    </a:lnR>
                    <a:lnT>
                      <a:noFill/>
                    </a:lnT>
                    <a:lnB>
                      <a:noFill/>
                    </a:lnB>
                  </a:tcPr>
                </a:tc>
                <a:tc>
                  <a:txBody>
                    <a:bodyPr/>
                    <a:lstStyle/>
                    <a:p>
                      <a:r>
                        <a:rPr lang="en-GB"/>
                        <a:t>Color HEX</a:t>
                      </a:r>
                    </a:p>
                  </a:txBody>
                  <a:tcPr anchor="ctr">
                    <a:lnL>
                      <a:noFill/>
                    </a:lnL>
                    <a:lnR>
                      <a:noFill/>
                    </a:lnR>
                    <a:lnT>
                      <a:noFill/>
                    </a:lnT>
                    <a:lnB>
                      <a:noFill/>
                    </a:lnB>
                  </a:tcPr>
                </a:tc>
                <a:extLst>
                  <a:ext uri="{0D108BD9-81ED-4DB2-BD59-A6C34878D82A}">
                    <a16:rowId xmlns:a16="http://schemas.microsoft.com/office/drawing/2014/main" val="3608174234"/>
                  </a:ext>
                </a:extLst>
              </a:tr>
              <a:tr h="0">
                <a:tc>
                  <a:txBody>
                    <a:bodyPr/>
                    <a:lstStyle/>
                    <a:p>
                      <a:r>
                        <a:rPr lang="en-GB"/>
                        <a:t> </a:t>
                      </a:r>
                    </a:p>
                  </a:txBody>
                  <a:tcPr anchor="ctr">
                    <a:lnL>
                      <a:noFill/>
                    </a:lnL>
                    <a:lnR>
                      <a:noFill/>
                    </a:lnR>
                    <a:lnT>
                      <a:noFill/>
                    </a:lnT>
                    <a:lnB>
                      <a:noFill/>
                    </a:lnB>
                    <a:solidFill>
                      <a:srgbClr val="000000"/>
                    </a:solidFill>
                  </a:tcPr>
                </a:tc>
                <a:tc>
                  <a:txBody>
                    <a:bodyPr/>
                    <a:lstStyle/>
                    <a:p>
                      <a:r>
                        <a:rPr lang="en-GB"/>
                        <a:t>#000000</a:t>
                      </a:r>
                    </a:p>
                  </a:txBody>
                  <a:tcPr anchor="ctr">
                    <a:lnL>
                      <a:noFill/>
                    </a:lnL>
                    <a:lnR>
                      <a:noFill/>
                    </a:lnR>
                    <a:lnT>
                      <a:noFill/>
                    </a:lnT>
                    <a:lnB>
                      <a:noFill/>
                    </a:lnB>
                  </a:tcPr>
                </a:tc>
                <a:extLst>
                  <a:ext uri="{0D108BD9-81ED-4DB2-BD59-A6C34878D82A}">
                    <a16:rowId xmlns:a16="http://schemas.microsoft.com/office/drawing/2014/main" val="132436316"/>
                  </a:ext>
                </a:extLst>
              </a:tr>
              <a:tr h="0">
                <a:tc>
                  <a:txBody>
                    <a:bodyPr/>
                    <a:lstStyle/>
                    <a:p>
                      <a:r>
                        <a:rPr lang="en-GB"/>
                        <a:t> </a:t>
                      </a:r>
                    </a:p>
                  </a:txBody>
                  <a:tcPr anchor="ctr">
                    <a:lnL>
                      <a:noFill/>
                    </a:lnL>
                    <a:lnR>
                      <a:noFill/>
                    </a:lnR>
                    <a:lnT>
                      <a:noFill/>
                    </a:lnT>
                    <a:lnB>
                      <a:noFill/>
                    </a:lnB>
                    <a:solidFill>
                      <a:srgbClr val="FF0000"/>
                    </a:solidFill>
                  </a:tcPr>
                </a:tc>
                <a:tc>
                  <a:txBody>
                    <a:bodyPr/>
                    <a:lstStyle/>
                    <a:p>
                      <a:r>
                        <a:rPr lang="en-GB"/>
                        <a:t>#FF0000</a:t>
                      </a:r>
                    </a:p>
                  </a:txBody>
                  <a:tcPr anchor="ctr">
                    <a:lnL>
                      <a:noFill/>
                    </a:lnL>
                    <a:lnR>
                      <a:noFill/>
                    </a:lnR>
                    <a:lnT>
                      <a:noFill/>
                    </a:lnT>
                    <a:lnB>
                      <a:noFill/>
                    </a:lnB>
                  </a:tcPr>
                </a:tc>
                <a:extLst>
                  <a:ext uri="{0D108BD9-81ED-4DB2-BD59-A6C34878D82A}">
                    <a16:rowId xmlns:a16="http://schemas.microsoft.com/office/drawing/2014/main" val="2245879232"/>
                  </a:ext>
                </a:extLst>
              </a:tr>
              <a:tr h="0">
                <a:tc>
                  <a:txBody>
                    <a:bodyPr/>
                    <a:lstStyle/>
                    <a:p>
                      <a:r>
                        <a:rPr lang="en-GB"/>
                        <a:t> </a:t>
                      </a:r>
                    </a:p>
                  </a:txBody>
                  <a:tcPr anchor="ctr">
                    <a:lnL>
                      <a:noFill/>
                    </a:lnL>
                    <a:lnR>
                      <a:noFill/>
                    </a:lnR>
                    <a:lnT>
                      <a:noFill/>
                    </a:lnT>
                    <a:lnB>
                      <a:noFill/>
                    </a:lnB>
                    <a:solidFill>
                      <a:srgbClr val="00FF00"/>
                    </a:solidFill>
                  </a:tcPr>
                </a:tc>
                <a:tc>
                  <a:txBody>
                    <a:bodyPr/>
                    <a:lstStyle/>
                    <a:p>
                      <a:r>
                        <a:rPr lang="en-GB"/>
                        <a:t>#00FF00</a:t>
                      </a:r>
                    </a:p>
                  </a:txBody>
                  <a:tcPr anchor="ctr">
                    <a:lnL>
                      <a:noFill/>
                    </a:lnL>
                    <a:lnR>
                      <a:noFill/>
                    </a:lnR>
                    <a:lnT>
                      <a:noFill/>
                    </a:lnT>
                    <a:lnB>
                      <a:noFill/>
                    </a:lnB>
                  </a:tcPr>
                </a:tc>
                <a:extLst>
                  <a:ext uri="{0D108BD9-81ED-4DB2-BD59-A6C34878D82A}">
                    <a16:rowId xmlns:a16="http://schemas.microsoft.com/office/drawing/2014/main" val="2402628660"/>
                  </a:ext>
                </a:extLst>
              </a:tr>
              <a:tr h="0">
                <a:tc>
                  <a:txBody>
                    <a:bodyPr/>
                    <a:lstStyle/>
                    <a:p>
                      <a:r>
                        <a:rPr lang="en-GB"/>
                        <a:t> </a:t>
                      </a:r>
                    </a:p>
                  </a:txBody>
                  <a:tcPr anchor="ctr">
                    <a:lnL>
                      <a:noFill/>
                    </a:lnL>
                    <a:lnR>
                      <a:noFill/>
                    </a:lnR>
                    <a:lnT>
                      <a:noFill/>
                    </a:lnT>
                    <a:lnB>
                      <a:noFill/>
                    </a:lnB>
                    <a:solidFill>
                      <a:srgbClr val="0000FF"/>
                    </a:solidFill>
                  </a:tcPr>
                </a:tc>
                <a:tc>
                  <a:txBody>
                    <a:bodyPr/>
                    <a:lstStyle/>
                    <a:p>
                      <a:r>
                        <a:rPr lang="en-GB"/>
                        <a:t>#0000FF</a:t>
                      </a:r>
                    </a:p>
                  </a:txBody>
                  <a:tcPr anchor="ctr">
                    <a:lnL>
                      <a:noFill/>
                    </a:lnL>
                    <a:lnR>
                      <a:noFill/>
                    </a:lnR>
                    <a:lnT>
                      <a:noFill/>
                    </a:lnT>
                    <a:lnB>
                      <a:noFill/>
                    </a:lnB>
                  </a:tcPr>
                </a:tc>
                <a:extLst>
                  <a:ext uri="{0D108BD9-81ED-4DB2-BD59-A6C34878D82A}">
                    <a16:rowId xmlns:a16="http://schemas.microsoft.com/office/drawing/2014/main" val="444920877"/>
                  </a:ext>
                </a:extLst>
              </a:tr>
              <a:tr h="0">
                <a:tc>
                  <a:txBody>
                    <a:bodyPr/>
                    <a:lstStyle/>
                    <a:p>
                      <a:r>
                        <a:rPr lang="en-GB"/>
                        <a:t> </a:t>
                      </a:r>
                    </a:p>
                  </a:txBody>
                  <a:tcPr anchor="ctr">
                    <a:lnL>
                      <a:noFill/>
                    </a:lnL>
                    <a:lnR>
                      <a:noFill/>
                    </a:lnR>
                    <a:lnT>
                      <a:noFill/>
                    </a:lnT>
                    <a:lnB>
                      <a:noFill/>
                    </a:lnB>
                    <a:solidFill>
                      <a:srgbClr val="FFFF00"/>
                    </a:solidFill>
                  </a:tcPr>
                </a:tc>
                <a:tc>
                  <a:txBody>
                    <a:bodyPr/>
                    <a:lstStyle/>
                    <a:p>
                      <a:r>
                        <a:rPr lang="en-GB"/>
                        <a:t>#FFFF00</a:t>
                      </a:r>
                    </a:p>
                  </a:txBody>
                  <a:tcPr anchor="ctr">
                    <a:lnL>
                      <a:noFill/>
                    </a:lnL>
                    <a:lnR>
                      <a:noFill/>
                    </a:lnR>
                    <a:lnT>
                      <a:noFill/>
                    </a:lnT>
                    <a:lnB>
                      <a:noFill/>
                    </a:lnB>
                  </a:tcPr>
                </a:tc>
                <a:extLst>
                  <a:ext uri="{0D108BD9-81ED-4DB2-BD59-A6C34878D82A}">
                    <a16:rowId xmlns:a16="http://schemas.microsoft.com/office/drawing/2014/main" val="405628263"/>
                  </a:ext>
                </a:extLst>
              </a:tr>
              <a:tr h="0">
                <a:tc>
                  <a:txBody>
                    <a:bodyPr/>
                    <a:lstStyle/>
                    <a:p>
                      <a:r>
                        <a:rPr lang="en-GB"/>
                        <a:t> </a:t>
                      </a:r>
                    </a:p>
                  </a:txBody>
                  <a:tcPr anchor="ctr">
                    <a:lnL>
                      <a:noFill/>
                    </a:lnL>
                    <a:lnR>
                      <a:noFill/>
                    </a:lnR>
                    <a:lnT>
                      <a:noFill/>
                    </a:lnT>
                    <a:lnB>
                      <a:noFill/>
                    </a:lnB>
                    <a:solidFill>
                      <a:srgbClr val="00FFFF"/>
                    </a:solidFill>
                  </a:tcPr>
                </a:tc>
                <a:tc>
                  <a:txBody>
                    <a:bodyPr/>
                    <a:lstStyle/>
                    <a:p>
                      <a:r>
                        <a:rPr lang="en-GB"/>
                        <a:t>#00FFFF</a:t>
                      </a:r>
                    </a:p>
                  </a:txBody>
                  <a:tcPr anchor="ctr">
                    <a:lnL>
                      <a:noFill/>
                    </a:lnL>
                    <a:lnR>
                      <a:noFill/>
                    </a:lnR>
                    <a:lnT>
                      <a:noFill/>
                    </a:lnT>
                    <a:lnB>
                      <a:noFill/>
                    </a:lnB>
                  </a:tcPr>
                </a:tc>
                <a:extLst>
                  <a:ext uri="{0D108BD9-81ED-4DB2-BD59-A6C34878D82A}">
                    <a16:rowId xmlns:a16="http://schemas.microsoft.com/office/drawing/2014/main" val="1383490463"/>
                  </a:ext>
                </a:extLst>
              </a:tr>
              <a:tr h="0">
                <a:tc>
                  <a:txBody>
                    <a:bodyPr/>
                    <a:lstStyle/>
                    <a:p>
                      <a:r>
                        <a:rPr lang="en-GB"/>
                        <a:t> </a:t>
                      </a:r>
                    </a:p>
                  </a:txBody>
                  <a:tcPr anchor="ctr">
                    <a:lnL>
                      <a:noFill/>
                    </a:lnL>
                    <a:lnR>
                      <a:noFill/>
                    </a:lnR>
                    <a:lnT>
                      <a:noFill/>
                    </a:lnT>
                    <a:lnB>
                      <a:noFill/>
                    </a:lnB>
                    <a:solidFill>
                      <a:srgbClr val="FF00FF"/>
                    </a:solidFill>
                  </a:tcPr>
                </a:tc>
                <a:tc>
                  <a:txBody>
                    <a:bodyPr/>
                    <a:lstStyle/>
                    <a:p>
                      <a:r>
                        <a:rPr lang="en-GB"/>
                        <a:t>#FF00FF</a:t>
                      </a:r>
                    </a:p>
                  </a:txBody>
                  <a:tcPr anchor="ctr">
                    <a:lnL>
                      <a:noFill/>
                    </a:lnL>
                    <a:lnR>
                      <a:noFill/>
                    </a:lnR>
                    <a:lnT>
                      <a:noFill/>
                    </a:lnT>
                    <a:lnB>
                      <a:noFill/>
                    </a:lnB>
                  </a:tcPr>
                </a:tc>
                <a:extLst>
                  <a:ext uri="{0D108BD9-81ED-4DB2-BD59-A6C34878D82A}">
                    <a16:rowId xmlns:a16="http://schemas.microsoft.com/office/drawing/2014/main" val="1057475370"/>
                  </a:ext>
                </a:extLst>
              </a:tr>
              <a:tr h="0">
                <a:tc>
                  <a:txBody>
                    <a:bodyPr/>
                    <a:lstStyle/>
                    <a:p>
                      <a:r>
                        <a:rPr lang="en-GB"/>
                        <a:t> </a:t>
                      </a:r>
                    </a:p>
                  </a:txBody>
                  <a:tcPr anchor="ctr">
                    <a:lnL>
                      <a:noFill/>
                    </a:lnL>
                    <a:lnR>
                      <a:noFill/>
                    </a:lnR>
                    <a:lnT>
                      <a:noFill/>
                    </a:lnT>
                    <a:lnB>
                      <a:noFill/>
                    </a:lnB>
                    <a:solidFill>
                      <a:srgbClr val="C0C0C0"/>
                    </a:solidFill>
                  </a:tcPr>
                </a:tc>
                <a:tc>
                  <a:txBody>
                    <a:bodyPr/>
                    <a:lstStyle/>
                    <a:p>
                      <a:r>
                        <a:rPr lang="en-GB"/>
                        <a:t>#C0C0C0</a:t>
                      </a:r>
                    </a:p>
                  </a:txBody>
                  <a:tcPr anchor="ctr">
                    <a:lnL>
                      <a:noFill/>
                    </a:lnL>
                    <a:lnR>
                      <a:noFill/>
                    </a:lnR>
                    <a:lnT>
                      <a:noFill/>
                    </a:lnT>
                    <a:lnB>
                      <a:noFill/>
                    </a:lnB>
                  </a:tcPr>
                </a:tc>
                <a:extLst>
                  <a:ext uri="{0D108BD9-81ED-4DB2-BD59-A6C34878D82A}">
                    <a16:rowId xmlns:a16="http://schemas.microsoft.com/office/drawing/2014/main" val="927769801"/>
                  </a:ext>
                </a:extLst>
              </a:tr>
              <a:tr h="0">
                <a:tc>
                  <a:txBody>
                    <a:bodyPr/>
                    <a:lstStyle/>
                    <a:p>
                      <a:r>
                        <a:rPr lang="en-GB"/>
                        <a:t> </a:t>
                      </a:r>
                    </a:p>
                  </a:txBody>
                  <a:tcPr anchor="ctr">
                    <a:lnL>
                      <a:noFill/>
                    </a:lnL>
                    <a:lnR>
                      <a:noFill/>
                    </a:lnR>
                    <a:lnT>
                      <a:noFill/>
                    </a:lnT>
                    <a:lnB>
                      <a:noFill/>
                    </a:lnB>
                    <a:solidFill>
                      <a:srgbClr val="FFFFFF"/>
                    </a:solidFill>
                  </a:tcPr>
                </a:tc>
                <a:tc>
                  <a:txBody>
                    <a:bodyPr/>
                    <a:lstStyle/>
                    <a:p>
                      <a:r>
                        <a:rPr lang="en-GB" dirty="0"/>
                        <a:t>#FFFFFF</a:t>
                      </a:r>
                    </a:p>
                  </a:txBody>
                  <a:tcPr anchor="ctr">
                    <a:lnL>
                      <a:noFill/>
                    </a:lnL>
                    <a:lnR>
                      <a:noFill/>
                    </a:lnR>
                    <a:lnT>
                      <a:noFill/>
                    </a:lnT>
                    <a:lnB>
                      <a:noFill/>
                    </a:lnB>
                  </a:tcPr>
                </a:tc>
                <a:extLst>
                  <a:ext uri="{0D108BD9-81ED-4DB2-BD59-A6C34878D82A}">
                    <a16:rowId xmlns:a16="http://schemas.microsoft.com/office/drawing/2014/main" val="415705039"/>
                  </a:ext>
                </a:extLst>
              </a:tr>
            </a:tbl>
          </a:graphicData>
        </a:graphic>
      </p:graphicFrame>
    </p:spTree>
    <p:extLst>
      <p:ext uri="{BB962C8B-B14F-4D97-AF65-F5344CB8AC3E}">
        <p14:creationId xmlns:p14="http://schemas.microsoft.com/office/powerpoint/2010/main" val="36987548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AA88-19C3-43D0-BF4F-8D22DE692EB4}"/>
              </a:ext>
            </a:extLst>
          </p:cNvPr>
          <p:cNvSpPr>
            <a:spLocks noGrp="1"/>
          </p:cNvSpPr>
          <p:nvPr>
            <p:ph type="title"/>
          </p:nvPr>
        </p:nvSpPr>
        <p:spPr/>
        <p:txBody>
          <a:bodyPr/>
          <a:lstStyle/>
          <a:p>
            <a:r>
              <a:rPr lang="en-IN" dirty="0"/>
              <a:t>HTML Colors - RGB Values</a:t>
            </a:r>
            <a:br>
              <a:rPr lang="en-IN" dirty="0"/>
            </a:br>
            <a:endParaRPr lang="en-GB" dirty="0"/>
          </a:p>
        </p:txBody>
      </p:sp>
      <p:sp>
        <p:nvSpPr>
          <p:cNvPr id="3" name="Content Placeholder 2">
            <a:extLst>
              <a:ext uri="{FF2B5EF4-FFF2-40B4-BE49-F238E27FC236}">
                <a16:creationId xmlns:a16="http://schemas.microsoft.com/office/drawing/2014/main" id="{74613619-3570-400E-8F58-48CF17EA9C0B}"/>
              </a:ext>
            </a:extLst>
          </p:cNvPr>
          <p:cNvSpPr>
            <a:spLocks noGrp="1"/>
          </p:cNvSpPr>
          <p:nvPr>
            <p:ph idx="1"/>
          </p:nvPr>
        </p:nvSpPr>
        <p:spPr/>
        <p:txBody>
          <a:bodyPr/>
          <a:lstStyle/>
          <a:p>
            <a:endParaRPr lang="en-IN" dirty="0"/>
          </a:p>
          <a:p>
            <a:r>
              <a:rPr lang="en-IN" dirty="0"/>
              <a:t>This </a:t>
            </a:r>
            <a:r>
              <a:rPr lang="en-IN" dirty="0" err="1"/>
              <a:t>color</a:t>
            </a:r>
            <a:r>
              <a:rPr lang="en-IN" dirty="0"/>
              <a:t> value is specified using the </a:t>
            </a:r>
            <a:r>
              <a:rPr lang="en-IN" dirty="0" err="1"/>
              <a:t>rgb</a:t>
            </a:r>
            <a:r>
              <a:rPr lang="en-IN" dirty="0"/>
              <a:t>( ) property. This property takes three values, one each for red, green, and blue. The value can be an integer between 0 and 255 or a percentage.</a:t>
            </a:r>
          </a:p>
          <a:p>
            <a:endParaRPr lang="en-IN" dirty="0"/>
          </a:p>
          <a:p>
            <a:r>
              <a:rPr lang="en-IN" dirty="0"/>
              <a:t>    Note − All the browsers does not support </a:t>
            </a:r>
            <a:r>
              <a:rPr lang="en-IN" dirty="0" err="1"/>
              <a:t>rgb</a:t>
            </a:r>
            <a:r>
              <a:rPr lang="en-IN" dirty="0"/>
              <a:t>() property of </a:t>
            </a:r>
            <a:r>
              <a:rPr lang="en-IN" dirty="0" err="1"/>
              <a:t>color</a:t>
            </a:r>
            <a:r>
              <a:rPr lang="en-IN" dirty="0"/>
              <a:t> so it is recommended not to use it</a:t>
            </a:r>
            <a:endParaRPr lang="en-GB" dirty="0"/>
          </a:p>
        </p:txBody>
      </p:sp>
    </p:spTree>
    <p:extLst>
      <p:ext uri="{BB962C8B-B14F-4D97-AF65-F5344CB8AC3E}">
        <p14:creationId xmlns:p14="http://schemas.microsoft.com/office/powerpoint/2010/main" val="42689731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C87D-66E9-4745-88E2-B764134F7F95}"/>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B0F9D483-A49D-47D6-B236-3E4820957E01}"/>
              </a:ext>
            </a:extLst>
          </p:cNvPr>
          <p:cNvGraphicFramePr>
            <a:graphicFrameLocks noGrp="1"/>
          </p:cNvGraphicFramePr>
          <p:nvPr>
            <p:ph idx="1"/>
          </p:nvPr>
        </p:nvGraphicFramePr>
        <p:xfrm>
          <a:off x="838200" y="2172494"/>
          <a:ext cx="10515600" cy="3657600"/>
        </p:xfrm>
        <a:graphic>
          <a:graphicData uri="http://schemas.openxmlformats.org/drawingml/2006/table">
            <a:tbl>
              <a:tblPr/>
              <a:tblGrid>
                <a:gridCol w="5257800">
                  <a:extLst>
                    <a:ext uri="{9D8B030D-6E8A-4147-A177-3AD203B41FA5}">
                      <a16:colId xmlns:a16="http://schemas.microsoft.com/office/drawing/2014/main" val="2977918356"/>
                    </a:ext>
                  </a:extLst>
                </a:gridCol>
                <a:gridCol w="5257800">
                  <a:extLst>
                    <a:ext uri="{9D8B030D-6E8A-4147-A177-3AD203B41FA5}">
                      <a16:colId xmlns:a16="http://schemas.microsoft.com/office/drawing/2014/main" val="4094343536"/>
                    </a:ext>
                  </a:extLst>
                </a:gridCol>
              </a:tblGrid>
              <a:tr h="0">
                <a:tc>
                  <a:txBody>
                    <a:bodyPr/>
                    <a:lstStyle/>
                    <a:p>
                      <a:r>
                        <a:rPr lang="en-GB"/>
                        <a:t>Color</a:t>
                      </a:r>
                    </a:p>
                  </a:txBody>
                  <a:tcPr anchor="ctr">
                    <a:lnL>
                      <a:noFill/>
                    </a:lnL>
                    <a:lnR>
                      <a:noFill/>
                    </a:lnR>
                    <a:lnT>
                      <a:noFill/>
                    </a:lnT>
                    <a:lnB>
                      <a:noFill/>
                    </a:lnB>
                  </a:tcPr>
                </a:tc>
                <a:tc>
                  <a:txBody>
                    <a:bodyPr/>
                    <a:lstStyle/>
                    <a:p>
                      <a:r>
                        <a:rPr lang="en-GB"/>
                        <a:t>Color RGB</a:t>
                      </a:r>
                    </a:p>
                  </a:txBody>
                  <a:tcPr anchor="ctr">
                    <a:lnL>
                      <a:noFill/>
                    </a:lnL>
                    <a:lnR>
                      <a:noFill/>
                    </a:lnR>
                    <a:lnT>
                      <a:noFill/>
                    </a:lnT>
                    <a:lnB>
                      <a:noFill/>
                    </a:lnB>
                  </a:tcPr>
                </a:tc>
                <a:extLst>
                  <a:ext uri="{0D108BD9-81ED-4DB2-BD59-A6C34878D82A}">
                    <a16:rowId xmlns:a16="http://schemas.microsoft.com/office/drawing/2014/main" val="303684517"/>
                  </a:ext>
                </a:extLst>
              </a:tr>
              <a:tr h="0">
                <a:tc>
                  <a:txBody>
                    <a:bodyPr/>
                    <a:lstStyle/>
                    <a:p>
                      <a:r>
                        <a:rPr lang="en-GB"/>
                        <a:t> </a:t>
                      </a:r>
                    </a:p>
                  </a:txBody>
                  <a:tcPr anchor="ctr">
                    <a:lnL>
                      <a:noFill/>
                    </a:lnL>
                    <a:lnR>
                      <a:noFill/>
                    </a:lnR>
                    <a:lnT>
                      <a:noFill/>
                    </a:lnT>
                    <a:lnB>
                      <a:noFill/>
                    </a:lnB>
                    <a:solidFill>
                      <a:srgbClr val="000000"/>
                    </a:solidFill>
                  </a:tcPr>
                </a:tc>
                <a:tc>
                  <a:txBody>
                    <a:bodyPr/>
                    <a:lstStyle/>
                    <a:p>
                      <a:r>
                        <a:rPr lang="en-GB"/>
                        <a:t>rgb(0,0,0)</a:t>
                      </a:r>
                    </a:p>
                  </a:txBody>
                  <a:tcPr anchor="ctr">
                    <a:lnL>
                      <a:noFill/>
                    </a:lnL>
                    <a:lnR>
                      <a:noFill/>
                    </a:lnR>
                    <a:lnT>
                      <a:noFill/>
                    </a:lnT>
                    <a:lnB>
                      <a:noFill/>
                    </a:lnB>
                  </a:tcPr>
                </a:tc>
                <a:extLst>
                  <a:ext uri="{0D108BD9-81ED-4DB2-BD59-A6C34878D82A}">
                    <a16:rowId xmlns:a16="http://schemas.microsoft.com/office/drawing/2014/main" val="3002168137"/>
                  </a:ext>
                </a:extLst>
              </a:tr>
              <a:tr h="0">
                <a:tc>
                  <a:txBody>
                    <a:bodyPr/>
                    <a:lstStyle/>
                    <a:p>
                      <a:r>
                        <a:rPr lang="en-GB"/>
                        <a:t> </a:t>
                      </a:r>
                    </a:p>
                  </a:txBody>
                  <a:tcPr anchor="ctr">
                    <a:lnL>
                      <a:noFill/>
                    </a:lnL>
                    <a:lnR>
                      <a:noFill/>
                    </a:lnR>
                    <a:lnT>
                      <a:noFill/>
                    </a:lnT>
                    <a:lnB>
                      <a:noFill/>
                    </a:lnB>
                    <a:solidFill>
                      <a:srgbClr val="FF0000"/>
                    </a:solidFill>
                  </a:tcPr>
                </a:tc>
                <a:tc>
                  <a:txBody>
                    <a:bodyPr/>
                    <a:lstStyle/>
                    <a:p>
                      <a:r>
                        <a:rPr lang="en-GB"/>
                        <a:t>rgb(255,0,0)</a:t>
                      </a:r>
                    </a:p>
                  </a:txBody>
                  <a:tcPr anchor="ctr">
                    <a:lnL>
                      <a:noFill/>
                    </a:lnL>
                    <a:lnR>
                      <a:noFill/>
                    </a:lnR>
                    <a:lnT>
                      <a:noFill/>
                    </a:lnT>
                    <a:lnB>
                      <a:noFill/>
                    </a:lnB>
                  </a:tcPr>
                </a:tc>
                <a:extLst>
                  <a:ext uri="{0D108BD9-81ED-4DB2-BD59-A6C34878D82A}">
                    <a16:rowId xmlns:a16="http://schemas.microsoft.com/office/drawing/2014/main" val="4258950673"/>
                  </a:ext>
                </a:extLst>
              </a:tr>
              <a:tr h="0">
                <a:tc>
                  <a:txBody>
                    <a:bodyPr/>
                    <a:lstStyle/>
                    <a:p>
                      <a:r>
                        <a:rPr lang="en-GB"/>
                        <a:t> </a:t>
                      </a:r>
                    </a:p>
                  </a:txBody>
                  <a:tcPr anchor="ctr">
                    <a:lnL>
                      <a:noFill/>
                    </a:lnL>
                    <a:lnR>
                      <a:noFill/>
                    </a:lnR>
                    <a:lnT>
                      <a:noFill/>
                    </a:lnT>
                    <a:lnB>
                      <a:noFill/>
                    </a:lnB>
                    <a:solidFill>
                      <a:srgbClr val="00FF00"/>
                    </a:solidFill>
                  </a:tcPr>
                </a:tc>
                <a:tc>
                  <a:txBody>
                    <a:bodyPr/>
                    <a:lstStyle/>
                    <a:p>
                      <a:r>
                        <a:rPr lang="en-GB"/>
                        <a:t>rgb(0,255,0)</a:t>
                      </a:r>
                    </a:p>
                  </a:txBody>
                  <a:tcPr anchor="ctr">
                    <a:lnL>
                      <a:noFill/>
                    </a:lnL>
                    <a:lnR>
                      <a:noFill/>
                    </a:lnR>
                    <a:lnT>
                      <a:noFill/>
                    </a:lnT>
                    <a:lnB>
                      <a:noFill/>
                    </a:lnB>
                  </a:tcPr>
                </a:tc>
                <a:extLst>
                  <a:ext uri="{0D108BD9-81ED-4DB2-BD59-A6C34878D82A}">
                    <a16:rowId xmlns:a16="http://schemas.microsoft.com/office/drawing/2014/main" val="909400285"/>
                  </a:ext>
                </a:extLst>
              </a:tr>
              <a:tr h="0">
                <a:tc>
                  <a:txBody>
                    <a:bodyPr/>
                    <a:lstStyle/>
                    <a:p>
                      <a:r>
                        <a:rPr lang="en-GB"/>
                        <a:t> </a:t>
                      </a:r>
                    </a:p>
                  </a:txBody>
                  <a:tcPr anchor="ctr">
                    <a:lnL>
                      <a:noFill/>
                    </a:lnL>
                    <a:lnR>
                      <a:noFill/>
                    </a:lnR>
                    <a:lnT>
                      <a:noFill/>
                    </a:lnT>
                    <a:lnB>
                      <a:noFill/>
                    </a:lnB>
                    <a:solidFill>
                      <a:srgbClr val="0000FF"/>
                    </a:solidFill>
                  </a:tcPr>
                </a:tc>
                <a:tc>
                  <a:txBody>
                    <a:bodyPr/>
                    <a:lstStyle/>
                    <a:p>
                      <a:r>
                        <a:rPr lang="en-GB"/>
                        <a:t>rgb(0,0,255)</a:t>
                      </a:r>
                    </a:p>
                  </a:txBody>
                  <a:tcPr anchor="ctr">
                    <a:lnL>
                      <a:noFill/>
                    </a:lnL>
                    <a:lnR>
                      <a:noFill/>
                    </a:lnR>
                    <a:lnT>
                      <a:noFill/>
                    </a:lnT>
                    <a:lnB>
                      <a:noFill/>
                    </a:lnB>
                  </a:tcPr>
                </a:tc>
                <a:extLst>
                  <a:ext uri="{0D108BD9-81ED-4DB2-BD59-A6C34878D82A}">
                    <a16:rowId xmlns:a16="http://schemas.microsoft.com/office/drawing/2014/main" val="812918819"/>
                  </a:ext>
                </a:extLst>
              </a:tr>
              <a:tr h="0">
                <a:tc>
                  <a:txBody>
                    <a:bodyPr/>
                    <a:lstStyle/>
                    <a:p>
                      <a:r>
                        <a:rPr lang="en-GB"/>
                        <a:t> </a:t>
                      </a:r>
                    </a:p>
                  </a:txBody>
                  <a:tcPr anchor="ctr">
                    <a:lnL>
                      <a:noFill/>
                    </a:lnL>
                    <a:lnR>
                      <a:noFill/>
                    </a:lnR>
                    <a:lnT>
                      <a:noFill/>
                    </a:lnT>
                    <a:lnB>
                      <a:noFill/>
                    </a:lnB>
                    <a:solidFill>
                      <a:srgbClr val="FFFF00"/>
                    </a:solidFill>
                  </a:tcPr>
                </a:tc>
                <a:tc>
                  <a:txBody>
                    <a:bodyPr/>
                    <a:lstStyle/>
                    <a:p>
                      <a:r>
                        <a:rPr lang="en-GB"/>
                        <a:t>rgb(255,255,0)</a:t>
                      </a:r>
                    </a:p>
                  </a:txBody>
                  <a:tcPr anchor="ctr">
                    <a:lnL>
                      <a:noFill/>
                    </a:lnL>
                    <a:lnR>
                      <a:noFill/>
                    </a:lnR>
                    <a:lnT>
                      <a:noFill/>
                    </a:lnT>
                    <a:lnB>
                      <a:noFill/>
                    </a:lnB>
                  </a:tcPr>
                </a:tc>
                <a:extLst>
                  <a:ext uri="{0D108BD9-81ED-4DB2-BD59-A6C34878D82A}">
                    <a16:rowId xmlns:a16="http://schemas.microsoft.com/office/drawing/2014/main" val="1909068345"/>
                  </a:ext>
                </a:extLst>
              </a:tr>
              <a:tr h="0">
                <a:tc>
                  <a:txBody>
                    <a:bodyPr/>
                    <a:lstStyle/>
                    <a:p>
                      <a:r>
                        <a:rPr lang="en-GB"/>
                        <a:t> </a:t>
                      </a:r>
                    </a:p>
                  </a:txBody>
                  <a:tcPr anchor="ctr">
                    <a:lnL>
                      <a:noFill/>
                    </a:lnL>
                    <a:lnR>
                      <a:noFill/>
                    </a:lnR>
                    <a:lnT>
                      <a:noFill/>
                    </a:lnT>
                    <a:lnB>
                      <a:noFill/>
                    </a:lnB>
                    <a:solidFill>
                      <a:srgbClr val="00FFFF"/>
                    </a:solidFill>
                  </a:tcPr>
                </a:tc>
                <a:tc>
                  <a:txBody>
                    <a:bodyPr/>
                    <a:lstStyle/>
                    <a:p>
                      <a:r>
                        <a:rPr lang="en-GB"/>
                        <a:t>rgb(0,255,255)</a:t>
                      </a:r>
                    </a:p>
                  </a:txBody>
                  <a:tcPr anchor="ctr">
                    <a:lnL>
                      <a:noFill/>
                    </a:lnL>
                    <a:lnR>
                      <a:noFill/>
                    </a:lnR>
                    <a:lnT>
                      <a:noFill/>
                    </a:lnT>
                    <a:lnB>
                      <a:noFill/>
                    </a:lnB>
                  </a:tcPr>
                </a:tc>
                <a:extLst>
                  <a:ext uri="{0D108BD9-81ED-4DB2-BD59-A6C34878D82A}">
                    <a16:rowId xmlns:a16="http://schemas.microsoft.com/office/drawing/2014/main" val="1841914932"/>
                  </a:ext>
                </a:extLst>
              </a:tr>
              <a:tr h="0">
                <a:tc>
                  <a:txBody>
                    <a:bodyPr/>
                    <a:lstStyle/>
                    <a:p>
                      <a:r>
                        <a:rPr lang="en-GB"/>
                        <a:t> </a:t>
                      </a:r>
                    </a:p>
                  </a:txBody>
                  <a:tcPr anchor="ctr">
                    <a:lnL>
                      <a:noFill/>
                    </a:lnL>
                    <a:lnR>
                      <a:noFill/>
                    </a:lnR>
                    <a:lnT>
                      <a:noFill/>
                    </a:lnT>
                    <a:lnB>
                      <a:noFill/>
                    </a:lnB>
                    <a:solidFill>
                      <a:srgbClr val="FF00FF"/>
                    </a:solidFill>
                  </a:tcPr>
                </a:tc>
                <a:tc>
                  <a:txBody>
                    <a:bodyPr/>
                    <a:lstStyle/>
                    <a:p>
                      <a:r>
                        <a:rPr lang="en-GB"/>
                        <a:t>rgb(255,0,255)</a:t>
                      </a:r>
                    </a:p>
                  </a:txBody>
                  <a:tcPr anchor="ctr">
                    <a:lnL>
                      <a:noFill/>
                    </a:lnL>
                    <a:lnR>
                      <a:noFill/>
                    </a:lnR>
                    <a:lnT>
                      <a:noFill/>
                    </a:lnT>
                    <a:lnB>
                      <a:noFill/>
                    </a:lnB>
                  </a:tcPr>
                </a:tc>
                <a:extLst>
                  <a:ext uri="{0D108BD9-81ED-4DB2-BD59-A6C34878D82A}">
                    <a16:rowId xmlns:a16="http://schemas.microsoft.com/office/drawing/2014/main" val="324552586"/>
                  </a:ext>
                </a:extLst>
              </a:tr>
              <a:tr h="0">
                <a:tc>
                  <a:txBody>
                    <a:bodyPr/>
                    <a:lstStyle/>
                    <a:p>
                      <a:r>
                        <a:rPr lang="en-GB"/>
                        <a:t> </a:t>
                      </a:r>
                    </a:p>
                  </a:txBody>
                  <a:tcPr anchor="ctr">
                    <a:lnL>
                      <a:noFill/>
                    </a:lnL>
                    <a:lnR>
                      <a:noFill/>
                    </a:lnR>
                    <a:lnT>
                      <a:noFill/>
                    </a:lnT>
                    <a:lnB>
                      <a:noFill/>
                    </a:lnB>
                    <a:solidFill>
                      <a:srgbClr val="C0C0C0"/>
                    </a:solidFill>
                  </a:tcPr>
                </a:tc>
                <a:tc>
                  <a:txBody>
                    <a:bodyPr/>
                    <a:lstStyle/>
                    <a:p>
                      <a:r>
                        <a:rPr lang="en-GB"/>
                        <a:t>rgb(192,192,192)</a:t>
                      </a:r>
                    </a:p>
                  </a:txBody>
                  <a:tcPr anchor="ctr">
                    <a:lnL>
                      <a:noFill/>
                    </a:lnL>
                    <a:lnR>
                      <a:noFill/>
                    </a:lnR>
                    <a:lnT>
                      <a:noFill/>
                    </a:lnT>
                    <a:lnB>
                      <a:noFill/>
                    </a:lnB>
                  </a:tcPr>
                </a:tc>
                <a:extLst>
                  <a:ext uri="{0D108BD9-81ED-4DB2-BD59-A6C34878D82A}">
                    <a16:rowId xmlns:a16="http://schemas.microsoft.com/office/drawing/2014/main" val="983901532"/>
                  </a:ext>
                </a:extLst>
              </a:tr>
              <a:tr h="0">
                <a:tc>
                  <a:txBody>
                    <a:bodyPr/>
                    <a:lstStyle/>
                    <a:p>
                      <a:r>
                        <a:rPr lang="en-GB"/>
                        <a:t> </a:t>
                      </a:r>
                    </a:p>
                  </a:txBody>
                  <a:tcPr anchor="ctr">
                    <a:lnL>
                      <a:noFill/>
                    </a:lnL>
                    <a:lnR>
                      <a:noFill/>
                    </a:lnR>
                    <a:lnT>
                      <a:noFill/>
                    </a:lnT>
                    <a:lnB>
                      <a:noFill/>
                    </a:lnB>
                    <a:solidFill>
                      <a:srgbClr val="FFFFFF"/>
                    </a:solidFill>
                  </a:tcPr>
                </a:tc>
                <a:tc>
                  <a:txBody>
                    <a:bodyPr/>
                    <a:lstStyle/>
                    <a:p>
                      <a:r>
                        <a:rPr lang="en-GB" dirty="0" err="1"/>
                        <a:t>rgb</a:t>
                      </a:r>
                      <a:r>
                        <a:rPr lang="en-GB" dirty="0"/>
                        <a:t>(255,255,255)</a:t>
                      </a:r>
                    </a:p>
                  </a:txBody>
                  <a:tcPr anchor="ctr">
                    <a:lnL>
                      <a:noFill/>
                    </a:lnL>
                    <a:lnR>
                      <a:noFill/>
                    </a:lnR>
                    <a:lnT>
                      <a:noFill/>
                    </a:lnT>
                    <a:lnB>
                      <a:noFill/>
                    </a:lnB>
                  </a:tcPr>
                </a:tc>
                <a:extLst>
                  <a:ext uri="{0D108BD9-81ED-4DB2-BD59-A6C34878D82A}">
                    <a16:rowId xmlns:a16="http://schemas.microsoft.com/office/drawing/2014/main" val="2907051817"/>
                  </a:ext>
                </a:extLst>
              </a:tr>
            </a:tbl>
          </a:graphicData>
        </a:graphic>
      </p:graphicFrame>
    </p:spTree>
    <p:extLst>
      <p:ext uri="{BB962C8B-B14F-4D97-AF65-F5344CB8AC3E}">
        <p14:creationId xmlns:p14="http://schemas.microsoft.com/office/powerpoint/2010/main" val="2185888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9AF6-D235-446C-8F68-8EB6FEC4F03F}"/>
              </a:ext>
            </a:extLst>
          </p:cNvPr>
          <p:cNvSpPr>
            <a:spLocks noGrp="1"/>
          </p:cNvSpPr>
          <p:nvPr>
            <p:ph type="title"/>
          </p:nvPr>
        </p:nvSpPr>
        <p:spPr/>
        <p:txBody>
          <a:bodyPr/>
          <a:lstStyle/>
          <a:p>
            <a:r>
              <a:rPr lang="en-IN" dirty="0"/>
              <a:t>Browser Safe Colors</a:t>
            </a:r>
            <a:br>
              <a:rPr lang="en-IN" dirty="0"/>
            </a:br>
            <a:endParaRPr lang="en-GB" dirty="0"/>
          </a:p>
        </p:txBody>
      </p:sp>
      <p:sp>
        <p:nvSpPr>
          <p:cNvPr id="3" name="Content Placeholder 2">
            <a:extLst>
              <a:ext uri="{FF2B5EF4-FFF2-40B4-BE49-F238E27FC236}">
                <a16:creationId xmlns:a16="http://schemas.microsoft.com/office/drawing/2014/main" id="{CFE36A83-4520-4B92-BAC9-589D19E0B3C1}"/>
              </a:ext>
            </a:extLst>
          </p:cNvPr>
          <p:cNvSpPr>
            <a:spLocks noGrp="1"/>
          </p:cNvSpPr>
          <p:nvPr>
            <p:ph idx="1"/>
          </p:nvPr>
        </p:nvSpPr>
        <p:spPr/>
        <p:txBody>
          <a:bodyPr/>
          <a:lstStyle/>
          <a:p>
            <a:endParaRPr lang="en-IN" dirty="0"/>
          </a:p>
          <a:p>
            <a:r>
              <a:rPr lang="en-IN" dirty="0"/>
              <a:t>Here is the list of 216 colors which are supposed to be safest and computer independent colors. These colors very from </a:t>
            </a:r>
            <a:r>
              <a:rPr lang="en-IN" dirty="0" err="1"/>
              <a:t>hexa</a:t>
            </a:r>
            <a:r>
              <a:rPr lang="en-IN" dirty="0"/>
              <a:t> code 000000 to FFFFFF and they will be supported by all the computers having 256 </a:t>
            </a:r>
            <a:r>
              <a:rPr lang="en-IN" dirty="0" err="1"/>
              <a:t>color</a:t>
            </a:r>
            <a:r>
              <a:rPr lang="en-IN" dirty="0"/>
              <a:t> palette.</a:t>
            </a:r>
            <a:endParaRPr lang="en-GB" dirty="0"/>
          </a:p>
        </p:txBody>
      </p:sp>
    </p:spTree>
    <p:extLst>
      <p:ext uri="{BB962C8B-B14F-4D97-AF65-F5344CB8AC3E}">
        <p14:creationId xmlns:p14="http://schemas.microsoft.com/office/powerpoint/2010/main" val="9465144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6599-80FB-4B5D-902E-5BFF812E8B9B}"/>
              </a:ext>
            </a:extLst>
          </p:cNvPr>
          <p:cNvSpPr>
            <a:spLocks noGrp="1"/>
          </p:cNvSpPr>
          <p:nvPr>
            <p:ph type="title"/>
          </p:nvPr>
        </p:nvSpPr>
        <p:spPr/>
        <p:txBody>
          <a:bodyPr/>
          <a:lstStyle/>
          <a:p>
            <a:r>
              <a:rPr lang="en-GB" dirty="0"/>
              <a:t>Contd..</a:t>
            </a:r>
          </a:p>
        </p:txBody>
      </p:sp>
      <p:graphicFrame>
        <p:nvGraphicFramePr>
          <p:cNvPr id="4" name="Content Placeholder 3">
            <a:extLst>
              <a:ext uri="{FF2B5EF4-FFF2-40B4-BE49-F238E27FC236}">
                <a16:creationId xmlns:a16="http://schemas.microsoft.com/office/drawing/2014/main" id="{FD33F43D-E088-4A72-9A91-096A4E4920BE}"/>
              </a:ext>
            </a:extLst>
          </p:cNvPr>
          <p:cNvGraphicFramePr>
            <a:graphicFrameLocks noGrp="1"/>
          </p:cNvGraphicFramePr>
          <p:nvPr>
            <p:ph idx="1"/>
          </p:nvPr>
        </p:nvGraphicFramePr>
        <p:xfrm>
          <a:off x="4358487" y="1811450"/>
          <a:ext cx="3475026" cy="4379688"/>
        </p:xfrm>
        <a:graphic>
          <a:graphicData uri="http://schemas.openxmlformats.org/drawingml/2006/table">
            <a:tbl>
              <a:tblPr/>
              <a:tblGrid>
                <a:gridCol w="579171">
                  <a:extLst>
                    <a:ext uri="{9D8B030D-6E8A-4147-A177-3AD203B41FA5}">
                      <a16:colId xmlns:a16="http://schemas.microsoft.com/office/drawing/2014/main" val="1478891520"/>
                    </a:ext>
                  </a:extLst>
                </a:gridCol>
                <a:gridCol w="579171">
                  <a:extLst>
                    <a:ext uri="{9D8B030D-6E8A-4147-A177-3AD203B41FA5}">
                      <a16:colId xmlns:a16="http://schemas.microsoft.com/office/drawing/2014/main" val="2571113813"/>
                    </a:ext>
                  </a:extLst>
                </a:gridCol>
                <a:gridCol w="579171">
                  <a:extLst>
                    <a:ext uri="{9D8B030D-6E8A-4147-A177-3AD203B41FA5}">
                      <a16:colId xmlns:a16="http://schemas.microsoft.com/office/drawing/2014/main" val="1129345323"/>
                    </a:ext>
                  </a:extLst>
                </a:gridCol>
                <a:gridCol w="579171">
                  <a:extLst>
                    <a:ext uri="{9D8B030D-6E8A-4147-A177-3AD203B41FA5}">
                      <a16:colId xmlns:a16="http://schemas.microsoft.com/office/drawing/2014/main" val="2986100723"/>
                    </a:ext>
                  </a:extLst>
                </a:gridCol>
                <a:gridCol w="579171">
                  <a:extLst>
                    <a:ext uri="{9D8B030D-6E8A-4147-A177-3AD203B41FA5}">
                      <a16:colId xmlns:a16="http://schemas.microsoft.com/office/drawing/2014/main" val="562062581"/>
                    </a:ext>
                  </a:extLst>
                </a:gridCol>
                <a:gridCol w="579171">
                  <a:extLst>
                    <a:ext uri="{9D8B030D-6E8A-4147-A177-3AD203B41FA5}">
                      <a16:colId xmlns:a16="http://schemas.microsoft.com/office/drawing/2014/main" val="2565758943"/>
                    </a:ext>
                  </a:extLst>
                </a:gridCol>
              </a:tblGrid>
              <a:tr h="120870">
                <a:tc>
                  <a:txBody>
                    <a:bodyPr/>
                    <a:lstStyle/>
                    <a:p>
                      <a:r>
                        <a:rPr lang="en-GB" sz="600">
                          <a:solidFill>
                            <a:srgbClr val="FFFFFF"/>
                          </a:solidFill>
                          <a:effectLst/>
                        </a:rPr>
                        <a:t>000000</a:t>
                      </a:r>
                    </a:p>
                  </a:txBody>
                  <a:tcPr marL="30218" marR="30218" marT="15109" marB="15109" anchor="ctr">
                    <a:lnL>
                      <a:noFill/>
                    </a:lnL>
                    <a:lnR>
                      <a:noFill/>
                    </a:lnR>
                    <a:lnT>
                      <a:noFill/>
                    </a:lnT>
                    <a:lnB>
                      <a:noFill/>
                    </a:lnB>
                    <a:solidFill>
                      <a:srgbClr val="000000"/>
                    </a:solidFill>
                  </a:tcPr>
                </a:tc>
                <a:tc>
                  <a:txBody>
                    <a:bodyPr/>
                    <a:lstStyle/>
                    <a:p>
                      <a:r>
                        <a:rPr lang="en-GB" sz="600">
                          <a:solidFill>
                            <a:srgbClr val="FFFFFF"/>
                          </a:solidFill>
                          <a:effectLst/>
                        </a:rPr>
                        <a:t>000033</a:t>
                      </a:r>
                    </a:p>
                  </a:txBody>
                  <a:tcPr marL="30218" marR="30218" marT="15109" marB="15109" anchor="ctr">
                    <a:lnL>
                      <a:noFill/>
                    </a:lnL>
                    <a:lnR>
                      <a:noFill/>
                    </a:lnR>
                    <a:lnT>
                      <a:noFill/>
                    </a:lnT>
                    <a:lnB>
                      <a:noFill/>
                    </a:lnB>
                    <a:solidFill>
                      <a:srgbClr val="000033"/>
                    </a:solidFill>
                  </a:tcPr>
                </a:tc>
                <a:tc>
                  <a:txBody>
                    <a:bodyPr/>
                    <a:lstStyle/>
                    <a:p>
                      <a:r>
                        <a:rPr lang="en-GB" sz="600">
                          <a:solidFill>
                            <a:srgbClr val="FFFFFF"/>
                          </a:solidFill>
                          <a:effectLst/>
                        </a:rPr>
                        <a:t>000066</a:t>
                      </a:r>
                    </a:p>
                  </a:txBody>
                  <a:tcPr marL="30218" marR="30218" marT="15109" marB="15109" anchor="ctr">
                    <a:lnL>
                      <a:noFill/>
                    </a:lnL>
                    <a:lnR>
                      <a:noFill/>
                    </a:lnR>
                    <a:lnT>
                      <a:noFill/>
                    </a:lnT>
                    <a:lnB>
                      <a:noFill/>
                    </a:lnB>
                    <a:solidFill>
                      <a:srgbClr val="000066"/>
                    </a:solidFill>
                  </a:tcPr>
                </a:tc>
                <a:tc>
                  <a:txBody>
                    <a:bodyPr/>
                    <a:lstStyle/>
                    <a:p>
                      <a:r>
                        <a:rPr lang="en-GB" sz="600">
                          <a:solidFill>
                            <a:srgbClr val="FFFFFF"/>
                          </a:solidFill>
                          <a:effectLst/>
                        </a:rPr>
                        <a:t>000099</a:t>
                      </a:r>
                    </a:p>
                  </a:txBody>
                  <a:tcPr marL="30218" marR="30218" marT="15109" marB="15109" anchor="ctr">
                    <a:lnL>
                      <a:noFill/>
                    </a:lnL>
                    <a:lnR>
                      <a:noFill/>
                    </a:lnR>
                    <a:lnT>
                      <a:noFill/>
                    </a:lnT>
                    <a:lnB>
                      <a:noFill/>
                    </a:lnB>
                    <a:solidFill>
                      <a:srgbClr val="000099"/>
                    </a:solidFill>
                  </a:tcPr>
                </a:tc>
                <a:tc>
                  <a:txBody>
                    <a:bodyPr/>
                    <a:lstStyle/>
                    <a:p>
                      <a:r>
                        <a:rPr lang="en-GB" sz="600">
                          <a:solidFill>
                            <a:srgbClr val="FFFFFF"/>
                          </a:solidFill>
                          <a:effectLst/>
                        </a:rPr>
                        <a:t>0000CC</a:t>
                      </a:r>
                    </a:p>
                  </a:txBody>
                  <a:tcPr marL="30218" marR="30218" marT="15109" marB="15109" anchor="ctr">
                    <a:lnL>
                      <a:noFill/>
                    </a:lnL>
                    <a:lnR>
                      <a:noFill/>
                    </a:lnR>
                    <a:lnT>
                      <a:noFill/>
                    </a:lnT>
                    <a:lnB>
                      <a:noFill/>
                    </a:lnB>
                    <a:solidFill>
                      <a:srgbClr val="0000CC"/>
                    </a:solidFill>
                  </a:tcPr>
                </a:tc>
                <a:tc>
                  <a:txBody>
                    <a:bodyPr/>
                    <a:lstStyle/>
                    <a:p>
                      <a:r>
                        <a:rPr lang="en-GB" sz="600">
                          <a:solidFill>
                            <a:srgbClr val="FFFFFF"/>
                          </a:solidFill>
                          <a:effectLst/>
                        </a:rPr>
                        <a:t>0000FF</a:t>
                      </a:r>
                    </a:p>
                  </a:txBody>
                  <a:tcPr marL="30218" marR="30218" marT="15109" marB="15109" anchor="ctr">
                    <a:lnL>
                      <a:noFill/>
                    </a:lnL>
                    <a:lnR>
                      <a:noFill/>
                    </a:lnR>
                    <a:lnT>
                      <a:noFill/>
                    </a:lnT>
                    <a:lnB>
                      <a:noFill/>
                    </a:lnB>
                    <a:solidFill>
                      <a:srgbClr val="0000FF"/>
                    </a:solidFill>
                  </a:tcPr>
                </a:tc>
                <a:extLst>
                  <a:ext uri="{0D108BD9-81ED-4DB2-BD59-A6C34878D82A}">
                    <a16:rowId xmlns:a16="http://schemas.microsoft.com/office/drawing/2014/main" val="1485875940"/>
                  </a:ext>
                </a:extLst>
              </a:tr>
              <a:tr h="120870">
                <a:tc>
                  <a:txBody>
                    <a:bodyPr/>
                    <a:lstStyle/>
                    <a:p>
                      <a:r>
                        <a:rPr lang="en-GB" sz="600">
                          <a:solidFill>
                            <a:srgbClr val="FFFFFF"/>
                          </a:solidFill>
                          <a:effectLst/>
                        </a:rPr>
                        <a:t>003300</a:t>
                      </a:r>
                    </a:p>
                  </a:txBody>
                  <a:tcPr marL="30218" marR="30218" marT="15109" marB="15109" anchor="ctr">
                    <a:lnL>
                      <a:noFill/>
                    </a:lnL>
                    <a:lnR>
                      <a:noFill/>
                    </a:lnR>
                    <a:lnT>
                      <a:noFill/>
                    </a:lnT>
                    <a:lnB>
                      <a:noFill/>
                    </a:lnB>
                    <a:solidFill>
                      <a:srgbClr val="003300"/>
                    </a:solidFill>
                  </a:tcPr>
                </a:tc>
                <a:tc>
                  <a:txBody>
                    <a:bodyPr/>
                    <a:lstStyle/>
                    <a:p>
                      <a:r>
                        <a:rPr lang="en-GB" sz="600">
                          <a:solidFill>
                            <a:srgbClr val="FFFFFF"/>
                          </a:solidFill>
                          <a:effectLst/>
                        </a:rPr>
                        <a:t>003333</a:t>
                      </a:r>
                    </a:p>
                  </a:txBody>
                  <a:tcPr marL="30218" marR="30218" marT="15109" marB="15109" anchor="ctr">
                    <a:lnL>
                      <a:noFill/>
                    </a:lnL>
                    <a:lnR>
                      <a:noFill/>
                    </a:lnR>
                    <a:lnT>
                      <a:noFill/>
                    </a:lnT>
                    <a:lnB>
                      <a:noFill/>
                    </a:lnB>
                    <a:solidFill>
                      <a:srgbClr val="003333"/>
                    </a:solidFill>
                  </a:tcPr>
                </a:tc>
                <a:tc>
                  <a:txBody>
                    <a:bodyPr/>
                    <a:lstStyle/>
                    <a:p>
                      <a:r>
                        <a:rPr lang="en-GB" sz="600">
                          <a:solidFill>
                            <a:srgbClr val="FFFFFF"/>
                          </a:solidFill>
                          <a:effectLst/>
                        </a:rPr>
                        <a:t>003366</a:t>
                      </a:r>
                    </a:p>
                  </a:txBody>
                  <a:tcPr marL="30218" marR="30218" marT="15109" marB="15109" anchor="ctr">
                    <a:lnL>
                      <a:noFill/>
                    </a:lnL>
                    <a:lnR>
                      <a:noFill/>
                    </a:lnR>
                    <a:lnT>
                      <a:noFill/>
                    </a:lnT>
                    <a:lnB>
                      <a:noFill/>
                    </a:lnB>
                    <a:solidFill>
                      <a:srgbClr val="003366"/>
                    </a:solidFill>
                  </a:tcPr>
                </a:tc>
                <a:tc>
                  <a:txBody>
                    <a:bodyPr/>
                    <a:lstStyle/>
                    <a:p>
                      <a:r>
                        <a:rPr lang="en-GB" sz="600">
                          <a:solidFill>
                            <a:srgbClr val="FFFFFF"/>
                          </a:solidFill>
                          <a:effectLst/>
                        </a:rPr>
                        <a:t>003399</a:t>
                      </a:r>
                    </a:p>
                  </a:txBody>
                  <a:tcPr marL="30218" marR="30218" marT="15109" marB="15109" anchor="ctr">
                    <a:lnL>
                      <a:noFill/>
                    </a:lnL>
                    <a:lnR>
                      <a:noFill/>
                    </a:lnR>
                    <a:lnT>
                      <a:noFill/>
                    </a:lnT>
                    <a:lnB>
                      <a:noFill/>
                    </a:lnB>
                    <a:solidFill>
                      <a:srgbClr val="003399"/>
                    </a:solidFill>
                  </a:tcPr>
                </a:tc>
                <a:tc>
                  <a:txBody>
                    <a:bodyPr/>
                    <a:lstStyle/>
                    <a:p>
                      <a:r>
                        <a:rPr lang="en-GB" sz="600">
                          <a:solidFill>
                            <a:srgbClr val="FFFFFF"/>
                          </a:solidFill>
                          <a:effectLst/>
                        </a:rPr>
                        <a:t>0033CC</a:t>
                      </a:r>
                    </a:p>
                  </a:txBody>
                  <a:tcPr marL="30218" marR="30218" marT="15109" marB="15109" anchor="ctr">
                    <a:lnL>
                      <a:noFill/>
                    </a:lnL>
                    <a:lnR>
                      <a:noFill/>
                    </a:lnR>
                    <a:lnT>
                      <a:noFill/>
                    </a:lnT>
                    <a:lnB>
                      <a:noFill/>
                    </a:lnB>
                    <a:solidFill>
                      <a:srgbClr val="0033CC"/>
                    </a:solidFill>
                  </a:tcPr>
                </a:tc>
                <a:tc>
                  <a:txBody>
                    <a:bodyPr/>
                    <a:lstStyle/>
                    <a:p>
                      <a:r>
                        <a:rPr lang="en-GB" sz="600">
                          <a:solidFill>
                            <a:srgbClr val="FFFFFF"/>
                          </a:solidFill>
                          <a:effectLst/>
                        </a:rPr>
                        <a:t>0033FF</a:t>
                      </a:r>
                    </a:p>
                  </a:txBody>
                  <a:tcPr marL="30218" marR="30218" marT="15109" marB="15109" anchor="ctr">
                    <a:lnL>
                      <a:noFill/>
                    </a:lnL>
                    <a:lnR>
                      <a:noFill/>
                    </a:lnR>
                    <a:lnT>
                      <a:noFill/>
                    </a:lnT>
                    <a:lnB>
                      <a:noFill/>
                    </a:lnB>
                    <a:solidFill>
                      <a:srgbClr val="0033FF"/>
                    </a:solidFill>
                  </a:tcPr>
                </a:tc>
                <a:extLst>
                  <a:ext uri="{0D108BD9-81ED-4DB2-BD59-A6C34878D82A}">
                    <a16:rowId xmlns:a16="http://schemas.microsoft.com/office/drawing/2014/main" val="2900047755"/>
                  </a:ext>
                </a:extLst>
              </a:tr>
              <a:tr h="120870">
                <a:tc>
                  <a:txBody>
                    <a:bodyPr/>
                    <a:lstStyle/>
                    <a:p>
                      <a:r>
                        <a:rPr lang="en-GB" sz="600">
                          <a:solidFill>
                            <a:srgbClr val="FFFFFF"/>
                          </a:solidFill>
                          <a:effectLst/>
                        </a:rPr>
                        <a:t>006600</a:t>
                      </a:r>
                    </a:p>
                  </a:txBody>
                  <a:tcPr marL="30218" marR="30218" marT="15109" marB="15109" anchor="ctr">
                    <a:lnL>
                      <a:noFill/>
                    </a:lnL>
                    <a:lnR>
                      <a:noFill/>
                    </a:lnR>
                    <a:lnT>
                      <a:noFill/>
                    </a:lnT>
                    <a:lnB>
                      <a:noFill/>
                    </a:lnB>
                    <a:solidFill>
                      <a:srgbClr val="006600"/>
                    </a:solidFill>
                  </a:tcPr>
                </a:tc>
                <a:tc>
                  <a:txBody>
                    <a:bodyPr/>
                    <a:lstStyle/>
                    <a:p>
                      <a:r>
                        <a:rPr lang="en-GB" sz="600">
                          <a:solidFill>
                            <a:srgbClr val="FFFFFF"/>
                          </a:solidFill>
                          <a:effectLst/>
                        </a:rPr>
                        <a:t>006633</a:t>
                      </a:r>
                    </a:p>
                  </a:txBody>
                  <a:tcPr marL="30218" marR="30218" marT="15109" marB="15109" anchor="ctr">
                    <a:lnL>
                      <a:noFill/>
                    </a:lnL>
                    <a:lnR>
                      <a:noFill/>
                    </a:lnR>
                    <a:lnT>
                      <a:noFill/>
                    </a:lnT>
                    <a:lnB>
                      <a:noFill/>
                    </a:lnB>
                    <a:solidFill>
                      <a:srgbClr val="006633"/>
                    </a:solidFill>
                  </a:tcPr>
                </a:tc>
                <a:tc>
                  <a:txBody>
                    <a:bodyPr/>
                    <a:lstStyle/>
                    <a:p>
                      <a:r>
                        <a:rPr lang="en-GB" sz="600">
                          <a:solidFill>
                            <a:srgbClr val="FFFFFF"/>
                          </a:solidFill>
                          <a:effectLst/>
                        </a:rPr>
                        <a:t>006666</a:t>
                      </a:r>
                    </a:p>
                  </a:txBody>
                  <a:tcPr marL="30218" marR="30218" marT="15109" marB="15109" anchor="ctr">
                    <a:lnL>
                      <a:noFill/>
                    </a:lnL>
                    <a:lnR>
                      <a:noFill/>
                    </a:lnR>
                    <a:lnT>
                      <a:noFill/>
                    </a:lnT>
                    <a:lnB>
                      <a:noFill/>
                    </a:lnB>
                    <a:solidFill>
                      <a:srgbClr val="006666"/>
                    </a:solidFill>
                  </a:tcPr>
                </a:tc>
                <a:tc>
                  <a:txBody>
                    <a:bodyPr/>
                    <a:lstStyle/>
                    <a:p>
                      <a:r>
                        <a:rPr lang="en-GB" sz="600">
                          <a:solidFill>
                            <a:srgbClr val="FFFFFF"/>
                          </a:solidFill>
                          <a:effectLst/>
                        </a:rPr>
                        <a:t>006699</a:t>
                      </a:r>
                    </a:p>
                  </a:txBody>
                  <a:tcPr marL="30218" marR="30218" marT="15109" marB="15109" anchor="ctr">
                    <a:lnL>
                      <a:noFill/>
                    </a:lnL>
                    <a:lnR>
                      <a:noFill/>
                    </a:lnR>
                    <a:lnT>
                      <a:noFill/>
                    </a:lnT>
                    <a:lnB>
                      <a:noFill/>
                    </a:lnB>
                    <a:solidFill>
                      <a:srgbClr val="006699"/>
                    </a:solidFill>
                  </a:tcPr>
                </a:tc>
                <a:tc>
                  <a:txBody>
                    <a:bodyPr/>
                    <a:lstStyle/>
                    <a:p>
                      <a:r>
                        <a:rPr lang="en-GB" sz="600">
                          <a:solidFill>
                            <a:srgbClr val="FFFFFF"/>
                          </a:solidFill>
                          <a:effectLst/>
                        </a:rPr>
                        <a:t>0066CC</a:t>
                      </a:r>
                    </a:p>
                  </a:txBody>
                  <a:tcPr marL="30218" marR="30218" marT="15109" marB="15109" anchor="ctr">
                    <a:lnL>
                      <a:noFill/>
                    </a:lnL>
                    <a:lnR>
                      <a:noFill/>
                    </a:lnR>
                    <a:lnT>
                      <a:noFill/>
                    </a:lnT>
                    <a:lnB>
                      <a:noFill/>
                    </a:lnB>
                    <a:solidFill>
                      <a:srgbClr val="0066CC"/>
                    </a:solidFill>
                  </a:tcPr>
                </a:tc>
                <a:tc>
                  <a:txBody>
                    <a:bodyPr/>
                    <a:lstStyle/>
                    <a:p>
                      <a:r>
                        <a:rPr lang="en-GB" sz="600">
                          <a:solidFill>
                            <a:srgbClr val="FFFFFF"/>
                          </a:solidFill>
                          <a:effectLst/>
                        </a:rPr>
                        <a:t>0066FF</a:t>
                      </a:r>
                    </a:p>
                  </a:txBody>
                  <a:tcPr marL="30218" marR="30218" marT="15109" marB="15109" anchor="ctr">
                    <a:lnL>
                      <a:noFill/>
                    </a:lnL>
                    <a:lnR>
                      <a:noFill/>
                    </a:lnR>
                    <a:lnT>
                      <a:noFill/>
                    </a:lnT>
                    <a:lnB>
                      <a:noFill/>
                    </a:lnB>
                    <a:solidFill>
                      <a:srgbClr val="0066FF"/>
                    </a:solidFill>
                  </a:tcPr>
                </a:tc>
                <a:extLst>
                  <a:ext uri="{0D108BD9-81ED-4DB2-BD59-A6C34878D82A}">
                    <a16:rowId xmlns:a16="http://schemas.microsoft.com/office/drawing/2014/main" val="1937601856"/>
                  </a:ext>
                </a:extLst>
              </a:tr>
              <a:tr h="120870">
                <a:tc>
                  <a:txBody>
                    <a:bodyPr/>
                    <a:lstStyle/>
                    <a:p>
                      <a:r>
                        <a:rPr lang="en-GB" sz="600"/>
                        <a:t>009900</a:t>
                      </a:r>
                    </a:p>
                  </a:txBody>
                  <a:tcPr marL="30218" marR="30218" marT="15109" marB="15109" anchor="ctr">
                    <a:lnL>
                      <a:noFill/>
                    </a:lnL>
                    <a:lnR>
                      <a:noFill/>
                    </a:lnR>
                    <a:lnT>
                      <a:noFill/>
                    </a:lnT>
                    <a:lnB>
                      <a:noFill/>
                    </a:lnB>
                    <a:solidFill>
                      <a:srgbClr val="009900"/>
                    </a:solidFill>
                  </a:tcPr>
                </a:tc>
                <a:tc>
                  <a:txBody>
                    <a:bodyPr/>
                    <a:lstStyle/>
                    <a:p>
                      <a:r>
                        <a:rPr lang="en-GB" sz="600"/>
                        <a:t>009933</a:t>
                      </a:r>
                    </a:p>
                  </a:txBody>
                  <a:tcPr marL="30218" marR="30218" marT="15109" marB="15109" anchor="ctr">
                    <a:lnL>
                      <a:noFill/>
                    </a:lnL>
                    <a:lnR>
                      <a:noFill/>
                    </a:lnR>
                    <a:lnT>
                      <a:noFill/>
                    </a:lnT>
                    <a:lnB>
                      <a:noFill/>
                    </a:lnB>
                    <a:solidFill>
                      <a:srgbClr val="009933"/>
                    </a:solidFill>
                  </a:tcPr>
                </a:tc>
                <a:tc>
                  <a:txBody>
                    <a:bodyPr/>
                    <a:lstStyle/>
                    <a:p>
                      <a:r>
                        <a:rPr lang="en-GB" sz="600"/>
                        <a:t>009966</a:t>
                      </a:r>
                    </a:p>
                  </a:txBody>
                  <a:tcPr marL="30218" marR="30218" marT="15109" marB="15109" anchor="ctr">
                    <a:lnL>
                      <a:noFill/>
                    </a:lnL>
                    <a:lnR>
                      <a:noFill/>
                    </a:lnR>
                    <a:lnT>
                      <a:noFill/>
                    </a:lnT>
                    <a:lnB>
                      <a:noFill/>
                    </a:lnB>
                    <a:solidFill>
                      <a:srgbClr val="009966"/>
                    </a:solidFill>
                  </a:tcPr>
                </a:tc>
                <a:tc>
                  <a:txBody>
                    <a:bodyPr/>
                    <a:lstStyle/>
                    <a:p>
                      <a:r>
                        <a:rPr lang="en-GB" sz="600"/>
                        <a:t>009999</a:t>
                      </a:r>
                    </a:p>
                  </a:txBody>
                  <a:tcPr marL="30218" marR="30218" marT="15109" marB="15109" anchor="ctr">
                    <a:lnL>
                      <a:noFill/>
                    </a:lnL>
                    <a:lnR>
                      <a:noFill/>
                    </a:lnR>
                    <a:lnT>
                      <a:noFill/>
                    </a:lnT>
                    <a:lnB>
                      <a:noFill/>
                    </a:lnB>
                    <a:solidFill>
                      <a:srgbClr val="009999"/>
                    </a:solidFill>
                  </a:tcPr>
                </a:tc>
                <a:tc>
                  <a:txBody>
                    <a:bodyPr/>
                    <a:lstStyle/>
                    <a:p>
                      <a:r>
                        <a:rPr lang="en-GB" sz="600"/>
                        <a:t>0099CC</a:t>
                      </a:r>
                    </a:p>
                  </a:txBody>
                  <a:tcPr marL="30218" marR="30218" marT="15109" marB="15109" anchor="ctr">
                    <a:lnL>
                      <a:noFill/>
                    </a:lnL>
                    <a:lnR>
                      <a:noFill/>
                    </a:lnR>
                    <a:lnT>
                      <a:noFill/>
                    </a:lnT>
                    <a:lnB>
                      <a:noFill/>
                    </a:lnB>
                    <a:solidFill>
                      <a:srgbClr val="0099CC"/>
                    </a:solidFill>
                  </a:tcPr>
                </a:tc>
                <a:tc>
                  <a:txBody>
                    <a:bodyPr/>
                    <a:lstStyle/>
                    <a:p>
                      <a:r>
                        <a:rPr lang="en-GB" sz="600"/>
                        <a:t>0099FF</a:t>
                      </a:r>
                    </a:p>
                  </a:txBody>
                  <a:tcPr marL="30218" marR="30218" marT="15109" marB="15109" anchor="ctr">
                    <a:lnL>
                      <a:noFill/>
                    </a:lnL>
                    <a:lnR>
                      <a:noFill/>
                    </a:lnR>
                    <a:lnT>
                      <a:noFill/>
                    </a:lnT>
                    <a:lnB>
                      <a:noFill/>
                    </a:lnB>
                    <a:solidFill>
                      <a:srgbClr val="0099FF"/>
                    </a:solidFill>
                  </a:tcPr>
                </a:tc>
                <a:extLst>
                  <a:ext uri="{0D108BD9-81ED-4DB2-BD59-A6C34878D82A}">
                    <a16:rowId xmlns:a16="http://schemas.microsoft.com/office/drawing/2014/main" val="282427293"/>
                  </a:ext>
                </a:extLst>
              </a:tr>
              <a:tr h="120870">
                <a:tc>
                  <a:txBody>
                    <a:bodyPr/>
                    <a:lstStyle/>
                    <a:p>
                      <a:r>
                        <a:rPr lang="en-GB" sz="600"/>
                        <a:t>00CC00</a:t>
                      </a:r>
                    </a:p>
                  </a:txBody>
                  <a:tcPr marL="30218" marR="30218" marT="15109" marB="15109" anchor="ctr">
                    <a:lnL>
                      <a:noFill/>
                    </a:lnL>
                    <a:lnR>
                      <a:noFill/>
                    </a:lnR>
                    <a:lnT>
                      <a:noFill/>
                    </a:lnT>
                    <a:lnB>
                      <a:noFill/>
                    </a:lnB>
                    <a:solidFill>
                      <a:srgbClr val="00CC00"/>
                    </a:solidFill>
                  </a:tcPr>
                </a:tc>
                <a:tc>
                  <a:txBody>
                    <a:bodyPr/>
                    <a:lstStyle/>
                    <a:p>
                      <a:r>
                        <a:rPr lang="en-GB" sz="600"/>
                        <a:t>00CC33</a:t>
                      </a:r>
                    </a:p>
                  </a:txBody>
                  <a:tcPr marL="30218" marR="30218" marT="15109" marB="15109" anchor="ctr">
                    <a:lnL>
                      <a:noFill/>
                    </a:lnL>
                    <a:lnR>
                      <a:noFill/>
                    </a:lnR>
                    <a:lnT>
                      <a:noFill/>
                    </a:lnT>
                    <a:lnB>
                      <a:noFill/>
                    </a:lnB>
                    <a:solidFill>
                      <a:srgbClr val="00CC33"/>
                    </a:solidFill>
                  </a:tcPr>
                </a:tc>
                <a:tc>
                  <a:txBody>
                    <a:bodyPr/>
                    <a:lstStyle/>
                    <a:p>
                      <a:r>
                        <a:rPr lang="en-GB" sz="600"/>
                        <a:t>00CC66</a:t>
                      </a:r>
                    </a:p>
                  </a:txBody>
                  <a:tcPr marL="30218" marR="30218" marT="15109" marB="15109" anchor="ctr">
                    <a:lnL>
                      <a:noFill/>
                    </a:lnL>
                    <a:lnR>
                      <a:noFill/>
                    </a:lnR>
                    <a:lnT>
                      <a:noFill/>
                    </a:lnT>
                    <a:lnB>
                      <a:noFill/>
                    </a:lnB>
                    <a:solidFill>
                      <a:srgbClr val="00CC66"/>
                    </a:solidFill>
                  </a:tcPr>
                </a:tc>
                <a:tc>
                  <a:txBody>
                    <a:bodyPr/>
                    <a:lstStyle/>
                    <a:p>
                      <a:r>
                        <a:rPr lang="en-GB" sz="600"/>
                        <a:t>00CC99</a:t>
                      </a:r>
                    </a:p>
                  </a:txBody>
                  <a:tcPr marL="30218" marR="30218" marT="15109" marB="15109" anchor="ctr">
                    <a:lnL>
                      <a:noFill/>
                    </a:lnL>
                    <a:lnR>
                      <a:noFill/>
                    </a:lnR>
                    <a:lnT>
                      <a:noFill/>
                    </a:lnT>
                    <a:lnB>
                      <a:noFill/>
                    </a:lnB>
                    <a:solidFill>
                      <a:srgbClr val="00CC99"/>
                    </a:solidFill>
                  </a:tcPr>
                </a:tc>
                <a:tc>
                  <a:txBody>
                    <a:bodyPr/>
                    <a:lstStyle/>
                    <a:p>
                      <a:r>
                        <a:rPr lang="en-GB" sz="600"/>
                        <a:t>00CCCC</a:t>
                      </a:r>
                    </a:p>
                  </a:txBody>
                  <a:tcPr marL="30218" marR="30218" marT="15109" marB="15109" anchor="ctr">
                    <a:lnL>
                      <a:noFill/>
                    </a:lnL>
                    <a:lnR>
                      <a:noFill/>
                    </a:lnR>
                    <a:lnT>
                      <a:noFill/>
                    </a:lnT>
                    <a:lnB>
                      <a:noFill/>
                    </a:lnB>
                    <a:solidFill>
                      <a:srgbClr val="00CCCC"/>
                    </a:solidFill>
                  </a:tcPr>
                </a:tc>
                <a:tc>
                  <a:txBody>
                    <a:bodyPr/>
                    <a:lstStyle/>
                    <a:p>
                      <a:r>
                        <a:rPr lang="en-GB" sz="600"/>
                        <a:t>00CCFF</a:t>
                      </a:r>
                    </a:p>
                  </a:txBody>
                  <a:tcPr marL="30218" marR="30218" marT="15109" marB="15109" anchor="ctr">
                    <a:lnL>
                      <a:noFill/>
                    </a:lnL>
                    <a:lnR>
                      <a:noFill/>
                    </a:lnR>
                    <a:lnT>
                      <a:noFill/>
                    </a:lnT>
                    <a:lnB>
                      <a:noFill/>
                    </a:lnB>
                    <a:solidFill>
                      <a:srgbClr val="00CCFF"/>
                    </a:solidFill>
                  </a:tcPr>
                </a:tc>
                <a:extLst>
                  <a:ext uri="{0D108BD9-81ED-4DB2-BD59-A6C34878D82A}">
                    <a16:rowId xmlns:a16="http://schemas.microsoft.com/office/drawing/2014/main" val="2560480201"/>
                  </a:ext>
                </a:extLst>
              </a:tr>
              <a:tr h="120870">
                <a:tc>
                  <a:txBody>
                    <a:bodyPr/>
                    <a:lstStyle/>
                    <a:p>
                      <a:r>
                        <a:rPr lang="en-GB" sz="600"/>
                        <a:t>00FF00</a:t>
                      </a:r>
                    </a:p>
                  </a:txBody>
                  <a:tcPr marL="30218" marR="30218" marT="15109" marB="15109" anchor="ctr">
                    <a:lnL>
                      <a:noFill/>
                    </a:lnL>
                    <a:lnR>
                      <a:noFill/>
                    </a:lnR>
                    <a:lnT>
                      <a:noFill/>
                    </a:lnT>
                    <a:lnB>
                      <a:noFill/>
                    </a:lnB>
                    <a:solidFill>
                      <a:srgbClr val="00FF00"/>
                    </a:solidFill>
                  </a:tcPr>
                </a:tc>
                <a:tc>
                  <a:txBody>
                    <a:bodyPr/>
                    <a:lstStyle/>
                    <a:p>
                      <a:r>
                        <a:rPr lang="en-GB" sz="600"/>
                        <a:t>00FF33</a:t>
                      </a:r>
                    </a:p>
                  </a:txBody>
                  <a:tcPr marL="30218" marR="30218" marT="15109" marB="15109" anchor="ctr">
                    <a:lnL>
                      <a:noFill/>
                    </a:lnL>
                    <a:lnR>
                      <a:noFill/>
                    </a:lnR>
                    <a:lnT>
                      <a:noFill/>
                    </a:lnT>
                    <a:lnB>
                      <a:noFill/>
                    </a:lnB>
                    <a:solidFill>
                      <a:srgbClr val="00FF33"/>
                    </a:solidFill>
                  </a:tcPr>
                </a:tc>
                <a:tc>
                  <a:txBody>
                    <a:bodyPr/>
                    <a:lstStyle/>
                    <a:p>
                      <a:r>
                        <a:rPr lang="en-GB" sz="600"/>
                        <a:t>00FF66</a:t>
                      </a:r>
                    </a:p>
                  </a:txBody>
                  <a:tcPr marL="30218" marR="30218" marT="15109" marB="15109" anchor="ctr">
                    <a:lnL>
                      <a:noFill/>
                    </a:lnL>
                    <a:lnR>
                      <a:noFill/>
                    </a:lnR>
                    <a:lnT>
                      <a:noFill/>
                    </a:lnT>
                    <a:lnB>
                      <a:noFill/>
                    </a:lnB>
                    <a:solidFill>
                      <a:srgbClr val="00FF66"/>
                    </a:solidFill>
                  </a:tcPr>
                </a:tc>
                <a:tc>
                  <a:txBody>
                    <a:bodyPr/>
                    <a:lstStyle/>
                    <a:p>
                      <a:r>
                        <a:rPr lang="en-GB" sz="600"/>
                        <a:t>00FF99</a:t>
                      </a:r>
                    </a:p>
                  </a:txBody>
                  <a:tcPr marL="30218" marR="30218" marT="15109" marB="15109" anchor="ctr">
                    <a:lnL>
                      <a:noFill/>
                    </a:lnL>
                    <a:lnR>
                      <a:noFill/>
                    </a:lnR>
                    <a:lnT>
                      <a:noFill/>
                    </a:lnT>
                    <a:lnB>
                      <a:noFill/>
                    </a:lnB>
                    <a:solidFill>
                      <a:srgbClr val="00FF99"/>
                    </a:solidFill>
                  </a:tcPr>
                </a:tc>
                <a:tc>
                  <a:txBody>
                    <a:bodyPr/>
                    <a:lstStyle/>
                    <a:p>
                      <a:r>
                        <a:rPr lang="en-GB" sz="600"/>
                        <a:t>00FFCC</a:t>
                      </a:r>
                    </a:p>
                  </a:txBody>
                  <a:tcPr marL="30218" marR="30218" marT="15109" marB="15109" anchor="ctr">
                    <a:lnL>
                      <a:noFill/>
                    </a:lnL>
                    <a:lnR>
                      <a:noFill/>
                    </a:lnR>
                    <a:lnT>
                      <a:noFill/>
                    </a:lnT>
                    <a:lnB>
                      <a:noFill/>
                    </a:lnB>
                    <a:solidFill>
                      <a:srgbClr val="00FFCC"/>
                    </a:solidFill>
                  </a:tcPr>
                </a:tc>
                <a:tc>
                  <a:txBody>
                    <a:bodyPr/>
                    <a:lstStyle/>
                    <a:p>
                      <a:r>
                        <a:rPr lang="en-GB" sz="600"/>
                        <a:t>00FFFF</a:t>
                      </a:r>
                    </a:p>
                  </a:txBody>
                  <a:tcPr marL="30218" marR="30218" marT="15109" marB="15109" anchor="ctr">
                    <a:lnL>
                      <a:noFill/>
                    </a:lnL>
                    <a:lnR>
                      <a:noFill/>
                    </a:lnR>
                    <a:lnT>
                      <a:noFill/>
                    </a:lnT>
                    <a:lnB>
                      <a:noFill/>
                    </a:lnB>
                    <a:solidFill>
                      <a:srgbClr val="00FFFF"/>
                    </a:solidFill>
                  </a:tcPr>
                </a:tc>
                <a:extLst>
                  <a:ext uri="{0D108BD9-81ED-4DB2-BD59-A6C34878D82A}">
                    <a16:rowId xmlns:a16="http://schemas.microsoft.com/office/drawing/2014/main" val="3387887174"/>
                  </a:ext>
                </a:extLst>
              </a:tr>
              <a:tr h="120870">
                <a:tc>
                  <a:txBody>
                    <a:bodyPr/>
                    <a:lstStyle/>
                    <a:p>
                      <a:r>
                        <a:rPr lang="en-GB" sz="600">
                          <a:solidFill>
                            <a:srgbClr val="FFFFFF"/>
                          </a:solidFill>
                          <a:effectLst/>
                        </a:rPr>
                        <a:t>330000</a:t>
                      </a:r>
                    </a:p>
                  </a:txBody>
                  <a:tcPr marL="30218" marR="30218" marT="15109" marB="15109" anchor="ctr">
                    <a:lnL>
                      <a:noFill/>
                    </a:lnL>
                    <a:lnR>
                      <a:noFill/>
                    </a:lnR>
                    <a:lnT>
                      <a:noFill/>
                    </a:lnT>
                    <a:lnB>
                      <a:noFill/>
                    </a:lnB>
                    <a:solidFill>
                      <a:srgbClr val="330000"/>
                    </a:solidFill>
                  </a:tcPr>
                </a:tc>
                <a:tc>
                  <a:txBody>
                    <a:bodyPr/>
                    <a:lstStyle/>
                    <a:p>
                      <a:r>
                        <a:rPr lang="en-GB" sz="600">
                          <a:solidFill>
                            <a:srgbClr val="FFFFFF"/>
                          </a:solidFill>
                          <a:effectLst/>
                        </a:rPr>
                        <a:t>330033</a:t>
                      </a:r>
                    </a:p>
                  </a:txBody>
                  <a:tcPr marL="30218" marR="30218" marT="15109" marB="15109" anchor="ctr">
                    <a:lnL>
                      <a:noFill/>
                    </a:lnL>
                    <a:lnR>
                      <a:noFill/>
                    </a:lnR>
                    <a:lnT>
                      <a:noFill/>
                    </a:lnT>
                    <a:lnB>
                      <a:noFill/>
                    </a:lnB>
                    <a:solidFill>
                      <a:srgbClr val="330033"/>
                    </a:solidFill>
                  </a:tcPr>
                </a:tc>
                <a:tc>
                  <a:txBody>
                    <a:bodyPr/>
                    <a:lstStyle/>
                    <a:p>
                      <a:r>
                        <a:rPr lang="en-GB" sz="600">
                          <a:solidFill>
                            <a:srgbClr val="FFFFFF"/>
                          </a:solidFill>
                          <a:effectLst/>
                        </a:rPr>
                        <a:t>330066</a:t>
                      </a:r>
                    </a:p>
                  </a:txBody>
                  <a:tcPr marL="30218" marR="30218" marT="15109" marB="15109" anchor="ctr">
                    <a:lnL>
                      <a:noFill/>
                    </a:lnL>
                    <a:lnR>
                      <a:noFill/>
                    </a:lnR>
                    <a:lnT>
                      <a:noFill/>
                    </a:lnT>
                    <a:lnB>
                      <a:noFill/>
                    </a:lnB>
                    <a:solidFill>
                      <a:srgbClr val="330066"/>
                    </a:solidFill>
                  </a:tcPr>
                </a:tc>
                <a:tc>
                  <a:txBody>
                    <a:bodyPr/>
                    <a:lstStyle/>
                    <a:p>
                      <a:r>
                        <a:rPr lang="en-GB" sz="600">
                          <a:solidFill>
                            <a:srgbClr val="FFFFFF"/>
                          </a:solidFill>
                          <a:effectLst/>
                        </a:rPr>
                        <a:t>330099</a:t>
                      </a:r>
                    </a:p>
                  </a:txBody>
                  <a:tcPr marL="30218" marR="30218" marT="15109" marB="15109" anchor="ctr">
                    <a:lnL>
                      <a:noFill/>
                    </a:lnL>
                    <a:lnR>
                      <a:noFill/>
                    </a:lnR>
                    <a:lnT>
                      <a:noFill/>
                    </a:lnT>
                    <a:lnB>
                      <a:noFill/>
                    </a:lnB>
                    <a:solidFill>
                      <a:srgbClr val="330099"/>
                    </a:solidFill>
                  </a:tcPr>
                </a:tc>
                <a:tc>
                  <a:txBody>
                    <a:bodyPr/>
                    <a:lstStyle/>
                    <a:p>
                      <a:r>
                        <a:rPr lang="en-GB" sz="600">
                          <a:solidFill>
                            <a:srgbClr val="FFFFFF"/>
                          </a:solidFill>
                          <a:effectLst/>
                        </a:rPr>
                        <a:t>3300CC</a:t>
                      </a:r>
                    </a:p>
                  </a:txBody>
                  <a:tcPr marL="30218" marR="30218" marT="15109" marB="15109" anchor="ctr">
                    <a:lnL>
                      <a:noFill/>
                    </a:lnL>
                    <a:lnR>
                      <a:noFill/>
                    </a:lnR>
                    <a:lnT>
                      <a:noFill/>
                    </a:lnT>
                    <a:lnB>
                      <a:noFill/>
                    </a:lnB>
                    <a:solidFill>
                      <a:srgbClr val="3300CC"/>
                    </a:solidFill>
                  </a:tcPr>
                </a:tc>
                <a:tc>
                  <a:txBody>
                    <a:bodyPr/>
                    <a:lstStyle/>
                    <a:p>
                      <a:r>
                        <a:rPr lang="en-GB" sz="600">
                          <a:solidFill>
                            <a:srgbClr val="FFFFFF"/>
                          </a:solidFill>
                          <a:effectLst/>
                        </a:rPr>
                        <a:t>3300FF</a:t>
                      </a:r>
                    </a:p>
                  </a:txBody>
                  <a:tcPr marL="30218" marR="30218" marT="15109" marB="15109" anchor="ctr">
                    <a:lnL>
                      <a:noFill/>
                    </a:lnL>
                    <a:lnR>
                      <a:noFill/>
                    </a:lnR>
                    <a:lnT>
                      <a:noFill/>
                    </a:lnT>
                    <a:lnB>
                      <a:noFill/>
                    </a:lnB>
                    <a:solidFill>
                      <a:srgbClr val="3300FF"/>
                    </a:solidFill>
                  </a:tcPr>
                </a:tc>
                <a:extLst>
                  <a:ext uri="{0D108BD9-81ED-4DB2-BD59-A6C34878D82A}">
                    <a16:rowId xmlns:a16="http://schemas.microsoft.com/office/drawing/2014/main" val="3624527974"/>
                  </a:ext>
                </a:extLst>
              </a:tr>
              <a:tr h="120870">
                <a:tc>
                  <a:txBody>
                    <a:bodyPr/>
                    <a:lstStyle/>
                    <a:p>
                      <a:r>
                        <a:rPr lang="en-GB" sz="600">
                          <a:solidFill>
                            <a:srgbClr val="FFFFFF"/>
                          </a:solidFill>
                          <a:effectLst/>
                        </a:rPr>
                        <a:t>333300</a:t>
                      </a:r>
                    </a:p>
                  </a:txBody>
                  <a:tcPr marL="30218" marR="30218" marT="15109" marB="15109" anchor="ctr">
                    <a:lnL>
                      <a:noFill/>
                    </a:lnL>
                    <a:lnR>
                      <a:noFill/>
                    </a:lnR>
                    <a:lnT>
                      <a:noFill/>
                    </a:lnT>
                    <a:lnB>
                      <a:noFill/>
                    </a:lnB>
                    <a:solidFill>
                      <a:srgbClr val="333300"/>
                    </a:solidFill>
                  </a:tcPr>
                </a:tc>
                <a:tc>
                  <a:txBody>
                    <a:bodyPr/>
                    <a:lstStyle/>
                    <a:p>
                      <a:r>
                        <a:rPr lang="en-GB" sz="600">
                          <a:solidFill>
                            <a:srgbClr val="FFFFFF"/>
                          </a:solidFill>
                          <a:effectLst/>
                        </a:rPr>
                        <a:t>333333</a:t>
                      </a:r>
                    </a:p>
                  </a:txBody>
                  <a:tcPr marL="30218" marR="30218" marT="15109" marB="15109" anchor="ctr">
                    <a:lnL>
                      <a:noFill/>
                    </a:lnL>
                    <a:lnR>
                      <a:noFill/>
                    </a:lnR>
                    <a:lnT>
                      <a:noFill/>
                    </a:lnT>
                    <a:lnB>
                      <a:noFill/>
                    </a:lnB>
                    <a:solidFill>
                      <a:srgbClr val="333333"/>
                    </a:solidFill>
                  </a:tcPr>
                </a:tc>
                <a:tc>
                  <a:txBody>
                    <a:bodyPr/>
                    <a:lstStyle/>
                    <a:p>
                      <a:r>
                        <a:rPr lang="en-GB" sz="600">
                          <a:solidFill>
                            <a:srgbClr val="FFFFFF"/>
                          </a:solidFill>
                          <a:effectLst/>
                        </a:rPr>
                        <a:t>333366</a:t>
                      </a:r>
                    </a:p>
                  </a:txBody>
                  <a:tcPr marL="30218" marR="30218" marT="15109" marB="15109" anchor="ctr">
                    <a:lnL>
                      <a:noFill/>
                    </a:lnL>
                    <a:lnR>
                      <a:noFill/>
                    </a:lnR>
                    <a:lnT>
                      <a:noFill/>
                    </a:lnT>
                    <a:lnB>
                      <a:noFill/>
                    </a:lnB>
                    <a:solidFill>
                      <a:srgbClr val="333366"/>
                    </a:solidFill>
                  </a:tcPr>
                </a:tc>
                <a:tc>
                  <a:txBody>
                    <a:bodyPr/>
                    <a:lstStyle/>
                    <a:p>
                      <a:r>
                        <a:rPr lang="en-GB" sz="600">
                          <a:solidFill>
                            <a:srgbClr val="FFFFFF"/>
                          </a:solidFill>
                          <a:effectLst/>
                        </a:rPr>
                        <a:t>333399</a:t>
                      </a:r>
                    </a:p>
                  </a:txBody>
                  <a:tcPr marL="30218" marR="30218" marT="15109" marB="15109" anchor="ctr">
                    <a:lnL>
                      <a:noFill/>
                    </a:lnL>
                    <a:lnR>
                      <a:noFill/>
                    </a:lnR>
                    <a:lnT>
                      <a:noFill/>
                    </a:lnT>
                    <a:lnB>
                      <a:noFill/>
                    </a:lnB>
                    <a:solidFill>
                      <a:srgbClr val="333399"/>
                    </a:solidFill>
                  </a:tcPr>
                </a:tc>
                <a:tc>
                  <a:txBody>
                    <a:bodyPr/>
                    <a:lstStyle/>
                    <a:p>
                      <a:r>
                        <a:rPr lang="en-GB" sz="600">
                          <a:solidFill>
                            <a:srgbClr val="FFFFFF"/>
                          </a:solidFill>
                          <a:effectLst/>
                        </a:rPr>
                        <a:t>3333CC</a:t>
                      </a:r>
                    </a:p>
                  </a:txBody>
                  <a:tcPr marL="30218" marR="30218" marT="15109" marB="15109" anchor="ctr">
                    <a:lnL>
                      <a:noFill/>
                    </a:lnL>
                    <a:lnR>
                      <a:noFill/>
                    </a:lnR>
                    <a:lnT>
                      <a:noFill/>
                    </a:lnT>
                    <a:lnB>
                      <a:noFill/>
                    </a:lnB>
                    <a:solidFill>
                      <a:srgbClr val="3333CC"/>
                    </a:solidFill>
                  </a:tcPr>
                </a:tc>
                <a:tc>
                  <a:txBody>
                    <a:bodyPr/>
                    <a:lstStyle/>
                    <a:p>
                      <a:r>
                        <a:rPr lang="en-GB" sz="600">
                          <a:solidFill>
                            <a:srgbClr val="FFFFFF"/>
                          </a:solidFill>
                          <a:effectLst/>
                        </a:rPr>
                        <a:t>3333FF</a:t>
                      </a:r>
                    </a:p>
                  </a:txBody>
                  <a:tcPr marL="30218" marR="30218" marT="15109" marB="15109" anchor="ctr">
                    <a:lnL>
                      <a:noFill/>
                    </a:lnL>
                    <a:lnR>
                      <a:noFill/>
                    </a:lnR>
                    <a:lnT>
                      <a:noFill/>
                    </a:lnT>
                    <a:lnB>
                      <a:noFill/>
                    </a:lnB>
                    <a:solidFill>
                      <a:srgbClr val="3333FF"/>
                    </a:solidFill>
                  </a:tcPr>
                </a:tc>
                <a:extLst>
                  <a:ext uri="{0D108BD9-81ED-4DB2-BD59-A6C34878D82A}">
                    <a16:rowId xmlns:a16="http://schemas.microsoft.com/office/drawing/2014/main" val="2550203711"/>
                  </a:ext>
                </a:extLst>
              </a:tr>
              <a:tr h="120870">
                <a:tc>
                  <a:txBody>
                    <a:bodyPr/>
                    <a:lstStyle/>
                    <a:p>
                      <a:r>
                        <a:rPr lang="en-GB" sz="600">
                          <a:solidFill>
                            <a:srgbClr val="FFFFFF"/>
                          </a:solidFill>
                          <a:effectLst/>
                        </a:rPr>
                        <a:t>336600</a:t>
                      </a:r>
                    </a:p>
                  </a:txBody>
                  <a:tcPr marL="30218" marR="30218" marT="15109" marB="15109" anchor="ctr">
                    <a:lnL>
                      <a:noFill/>
                    </a:lnL>
                    <a:lnR>
                      <a:noFill/>
                    </a:lnR>
                    <a:lnT>
                      <a:noFill/>
                    </a:lnT>
                    <a:lnB>
                      <a:noFill/>
                    </a:lnB>
                    <a:solidFill>
                      <a:srgbClr val="336600"/>
                    </a:solidFill>
                  </a:tcPr>
                </a:tc>
                <a:tc>
                  <a:txBody>
                    <a:bodyPr/>
                    <a:lstStyle/>
                    <a:p>
                      <a:r>
                        <a:rPr lang="en-GB" sz="600">
                          <a:solidFill>
                            <a:srgbClr val="FFFFFF"/>
                          </a:solidFill>
                          <a:effectLst/>
                        </a:rPr>
                        <a:t>336633</a:t>
                      </a:r>
                    </a:p>
                  </a:txBody>
                  <a:tcPr marL="30218" marR="30218" marT="15109" marB="15109" anchor="ctr">
                    <a:lnL>
                      <a:noFill/>
                    </a:lnL>
                    <a:lnR>
                      <a:noFill/>
                    </a:lnR>
                    <a:lnT>
                      <a:noFill/>
                    </a:lnT>
                    <a:lnB>
                      <a:noFill/>
                    </a:lnB>
                    <a:solidFill>
                      <a:srgbClr val="336633"/>
                    </a:solidFill>
                  </a:tcPr>
                </a:tc>
                <a:tc>
                  <a:txBody>
                    <a:bodyPr/>
                    <a:lstStyle/>
                    <a:p>
                      <a:r>
                        <a:rPr lang="en-GB" sz="600">
                          <a:solidFill>
                            <a:srgbClr val="FFFFFF"/>
                          </a:solidFill>
                          <a:effectLst/>
                        </a:rPr>
                        <a:t>336666</a:t>
                      </a:r>
                    </a:p>
                  </a:txBody>
                  <a:tcPr marL="30218" marR="30218" marT="15109" marB="15109" anchor="ctr">
                    <a:lnL>
                      <a:noFill/>
                    </a:lnL>
                    <a:lnR>
                      <a:noFill/>
                    </a:lnR>
                    <a:lnT>
                      <a:noFill/>
                    </a:lnT>
                    <a:lnB>
                      <a:noFill/>
                    </a:lnB>
                    <a:solidFill>
                      <a:srgbClr val="336666"/>
                    </a:solidFill>
                  </a:tcPr>
                </a:tc>
                <a:tc>
                  <a:txBody>
                    <a:bodyPr/>
                    <a:lstStyle/>
                    <a:p>
                      <a:r>
                        <a:rPr lang="en-GB" sz="600">
                          <a:solidFill>
                            <a:srgbClr val="FFFFFF"/>
                          </a:solidFill>
                          <a:effectLst/>
                        </a:rPr>
                        <a:t>336699</a:t>
                      </a:r>
                    </a:p>
                  </a:txBody>
                  <a:tcPr marL="30218" marR="30218" marT="15109" marB="15109" anchor="ctr">
                    <a:lnL>
                      <a:noFill/>
                    </a:lnL>
                    <a:lnR>
                      <a:noFill/>
                    </a:lnR>
                    <a:lnT>
                      <a:noFill/>
                    </a:lnT>
                    <a:lnB>
                      <a:noFill/>
                    </a:lnB>
                    <a:solidFill>
                      <a:srgbClr val="336699"/>
                    </a:solidFill>
                  </a:tcPr>
                </a:tc>
                <a:tc>
                  <a:txBody>
                    <a:bodyPr/>
                    <a:lstStyle/>
                    <a:p>
                      <a:r>
                        <a:rPr lang="en-GB" sz="600">
                          <a:solidFill>
                            <a:srgbClr val="FFFFFF"/>
                          </a:solidFill>
                          <a:effectLst/>
                        </a:rPr>
                        <a:t>3366CC</a:t>
                      </a:r>
                    </a:p>
                  </a:txBody>
                  <a:tcPr marL="30218" marR="30218" marT="15109" marB="15109" anchor="ctr">
                    <a:lnL>
                      <a:noFill/>
                    </a:lnL>
                    <a:lnR>
                      <a:noFill/>
                    </a:lnR>
                    <a:lnT>
                      <a:noFill/>
                    </a:lnT>
                    <a:lnB>
                      <a:noFill/>
                    </a:lnB>
                    <a:solidFill>
                      <a:srgbClr val="3366CC"/>
                    </a:solidFill>
                  </a:tcPr>
                </a:tc>
                <a:tc>
                  <a:txBody>
                    <a:bodyPr/>
                    <a:lstStyle/>
                    <a:p>
                      <a:r>
                        <a:rPr lang="en-GB" sz="600">
                          <a:solidFill>
                            <a:srgbClr val="FFFFFF"/>
                          </a:solidFill>
                          <a:effectLst/>
                        </a:rPr>
                        <a:t>3366FF</a:t>
                      </a:r>
                    </a:p>
                  </a:txBody>
                  <a:tcPr marL="30218" marR="30218" marT="15109" marB="15109" anchor="ctr">
                    <a:lnL>
                      <a:noFill/>
                    </a:lnL>
                    <a:lnR>
                      <a:noFill/>
                    </a:lnR>
                    <a:lnT>
                      <a:noFill/>
                    </a:lnT>
                    <a:lnB>
                      <a:noFill/>
                    </a:lnB>
                    <a:solidFill>
                      <a:srgbClr val="3366FF"/>
                    </a:solidFill>
                  </a:tcPr>
                </a:tc>
                <a:extLst>
                  <a:ext uri="{0D108BD9-81ED-4DB2-BD59-A6C34878D82A}">
                    <a16:rowId xmlns:a16="http://schemas.microsoft.com/office/drawing/2014/main" val="2745985348"/>
                  </a:ext>
                </a:extLst>
              </a:tr>
              <a:tr h="120870">
                <a:tc>
                  <a:txBody>
                    <a:bodyPr/>
                    <a:lstStyle/>
                    <a:p>
                      <a:r>
                        <a:rPr lang="en-GB" sz="600"/>
                        <a:t>339900</a:t>
                      </a:r>
                    </a:p>
                  </a:txBody>
                  <a:tcPr marL="30218" marR="30218" marT="15109" marB="15109" anchor="ctr">
                    <a:lnL>
                      <a:noFill/>
                    </a:lnL>
                    <a:lnR>
                      <a:noFill/>
                    </a:lnR>
                    <a:lnT>
                      <a:noFill/>
                    </a:lnT>
                    <a:lnB>
                      <a:noFill/>
                    </a:lnB>
                    <a:solidFill>
                      <a:srgbClr val="339900"/>
                    </a:solidFill>
                  </a:tcPr>
                </a:tc>
                <a:tc>
                  <a:txBody>
                    <a:bodyPr/>
                    <a:lstStyle/>
                    <a:p>
                      <a:r>
                        <a:rPr lang="en-GB" sz="600"/>
                        <a:t>339933</a:t>
                      </a:r>
                    </a:p>
                  </a:txBody>
                  <a:tcPr marL="30218" marR="30218" marT="15109" marB="15109" anchor="ctr">
                    <a:lnL>
                      <a:noFill/>
                    </a:lnL>
                    <a:lnR>
                      <a:noFill/>
                    </a:lnR>
                    <a:lnT>
                      <a:noFill/>
                    </a:lnT>
                    <a:lnB>
                      <a:noFill/>
                    </a:lnB>
                    <a:solidFill>
                      <a:srgbClr val="339933"/>
                    </a:solidFill>
                  </a:tcPr>
                </a:tc>
                <a:tc>
                  <a:txBody>
                    <a:bodyPr/>
                    <a:lstStyle/>
                    <a:p>
                      <a:r>
                        <a:rPr lang="en-GB" sz="600"/>
                        <a:t>339966</a:t>
                      </a:r>
                    </a:p>
                  </a:txBody>
                  <a:tcPr marL="30218" marR="30218" marT="15109" marB="15109" anchor="ctr">
                    <a:lnL>
                      <a:noFill/>
                    </a:lnL>
                    <a:lnR>
                      <a:noFill/>
                    </a:lnR>
                    <a:lnT>
                      <a:noFill/>
                    </a:lnT>
                    <a:lnB>
                      <a:noFill/>
                    </a:lnB>
                    <a:solidFill>
                      <a:srgbClr val="339966"/>
                    </a:solidFill>
                  </a:tcPr>
                </a:tc>
                <a:tc>
                  <a:txBody>
                    <a:bodyPr/>
                    <a:lstStyle/>
                    <a:p>
                      <a:r>
                        <a:rPr lang="en-GB" sz="600"/>
                        <a:t>339999</a:t>
                      </a:r>
                    </a:p>
                  </a:txBody>
                  <a:tcPr marL="30218" marR="30218" marT="15109" marB="15109" anchor="ctr">
                    <a:lnL>
                      <a:noFill/>
                    </a:lnL>
                    <a:lnR>
                      <a:noFill/>
                    </a:lnR>
                    <a:lnT>
                      <a:noFill/>
                    </a:lnT>
                    <a:lnB>
                      <a:noFill/>
                    </a:lnB>
                    <a:solidFill>
                      <a:srgbClr val="339999"/>
                    </a:solidFill>
                  </a:tcPr>
                </a:tc>
                <a:tc>
                  <a:txBody>
                    <a:bodyPr/>
                    <a:lstStyle/>
                    <a:p>
                      <a:r>
                        <a:rPr lang="en-GB" sz="600"/>
                        <a:t>3399CC</a:t>
                      </a:r>
                    </a:p>
                  </a:txBody>
                  <a:tcPr marL="30218" marR="30218" marT="15109" marB="15109" anchor="ctr">
                    <a:lnL>
                      <a:noFill/>
                    </a:lnL>
                    <a:lnR>
                      <a:noFill/>
                    </a:lnR>
                    <a:lnT>
                      <a:noFill/>
                    </a:lnT>
                    <a:lnB>
                      <a:noFill/>
                    </a:lnB>
                    <a:solidFill>
                      <a:srgbClr val="3399CC"/>
                    </a:solidFill>
                  </a:tcPr>
                </a:tc>
                <a:tc>
                  <a:txBody>
                    <a:bodyPr/>
                    <a:lstStyle/>
                    <a:p>
                      <a:r>
                        <a:rPr lang="en-GB" sz="600"/>
                        <a:t>3399FF</a:t>
                      </a:r>
                    </a:p>
                  </a:txBody>
                  <a:tcPr marL="30218" marR="30218" marT="15109" marB="15109" anchor="ctr">
                    <a:lnL>
                      <a:noFill/>
                    </a:lnL>
                    <a:lnR>
                      <a:noFill/>
                    </a:lnR>
                    <a:lnT>
                      <a:noFill/>
                    </a:lnT>
                    <a:lnB>
                      <a:noFill/>
                    </a:lnB>
                    <a:solidFill>
                      <a:srgbClr val="3399FF"/>
                    </a:solidFill>
                  </a:tcPr>
                </a:tc>
                <a:extLst>
                  <a:ext uri="{0D108BD9-81ED-4DB2-BD59-A6C34878D82A}">
                    <a16:rowId xmlns:a16="http://schemas.microsoft.com/office/drawing/2014/main" val="1224918857"/>
                  </a:ext>
                </a:extLst>
              </a:tr>
              <a:tr h="120870">
                <a:tc>
                  <a:txBody>
                    <a:bodyPr/>
                    <a:lstStyle/>
                    <a:p>
                      <a:r>
                        <a:rPr lang="en-GB" sz="600"/>
                        <a:t>33CC00</a:t>
                      </a:r>
                    </a:p>
                  </a:txBody>
                  <a:tcPr marL="30218" marR="30218" marT="15109" marB="15109" anchor="ctr">
                    <a:lnL>
                      <a:noFill/>
                    </a:lnL>
                    <a:lnR>
                      <a:noFill/>
                    </a:lnR>
                    <a:lnT>
                      <a:noFill/>
                    </a:lnT>
                    <a:lnB>
                      <a:noFill/>
                    </a:lnB>
                    <a:solidFill>
                      <a:srgbClr val="33CC00"/>
                    </a:solidFill>
                  </a:tcPr>
                </a:tc>
                <a:tc>
                  <a:txBody>
                    <a:bodyPr/>
                    <a:lstStyle/>
                    <a:p>
                      <a:r>
                        <a:rPr lang="en-GB" sz="600"/>
                        <a:t>33CC33</a:t>
                      </a:r>
                    </a:p>
                  </a:txBody>
                  <a:tcPr marL="30218" marR="30218" marT="15109" marB="15109" anchor="ctr">
                    <a:lnL>
                      <a:noFill/>
                    </a:lnL>
                    <a:lnR>
                      <a:noFill/>
                    </a:lnR>
                    <a:lnT>
                      <a:noFill/>
                    </a:lnT>
                    <a:lnB>
                      <a:noFill/>
                    </a:lnB>
                    <a:solidFill>
                      <a:srgbClr val="33CC33"/>
                    </a:solidFill>
                  </a:tcPr>
                </a:tc>
                <a:tc>
                  <a:txBody>
                    <a:bodyPr/>
                    <a:lstStyle/>
                    <a:p>
                      <a:r>
                        <a:rPr lang="en-GB" sz="600"/>
                        <a:t>33CC66</a:t>
                      </a:r>
                    </a:p>
                  </a:txBody>
                  <a:tcPr marL="30218" marR="30218" marT="15109" marB="15109" anchor="ctr">
                    <a:lnL>
                      <a:noFill/>
                    </a:lnL>
                    <a:lnR>
                      <a:noFill/>
                    </a:lnR>
                    <a:lnT>
                      <a:noFill/>
                    </a:lnT>
                    <a:lnB>
                      <a:noFill/>
                    </a:lnB>
                    <a:solidFill>
                      <a:srgbClr val="33CC66"/>
                    </a:solidFill>
                  </a:tcPr>
                </a:tc>
                <a:tc>
                  <a:txBody>
                    <a:bodyPr/>
                    <a:lstStyle/>
                    <a:p>
                      <a:r>
                        <a:rPr lang="en-GB" sz="600"/>
                        <a:t>33CC99</a:t>
                      </a:r>
                    </a:p>
                  </a:txBody>
                  <a:tcPr marL="30218" marR="30218" marT="15109" marB="15109" anchor="ctr">
                    <a:lnL>
                      <a:noFill/>
                    </a:lnL>
                    <a:lnR>
                      <a:noFill/>
                    </a:lnR>
                    <a:lnT>
                      <a:noFill/>
                    </a:lnT>
                    <a:lnB>
                      <a:noFill/>
                    </a:lnB>
                    <a:solidFill>
                      <a:srgbClr val="33CC99"/>
                    </a:solidFill>
                  </a:tcPr>
                </a:tc>
                <a:tc>
                  <a:txBody>
                    <a:bodyPr/>
                    <a:lstStyle/>
                    <a:p>
                      <a:r>
                        <a:rPr lang="en-GB" sz="600"/>
                        <a:t>33CCCC</a:t>
                      </a:r>
                    </a:p>
                  </a:txBody>
                  <a:tcPr marL="30218" marR="30218" marT="15109" marB="15109" anchor="ctr">
                    <a:lnL>
                      <a:noFill/>
                    </a:lnL>
                    <a:lnR>
                      <a:noFill/>
                    </a:lnR>
                    <a:lnT>
                      <a:noFill/>
                    </a:lnT>
                    <a:lnB>
                      <a:noFill/>
                    </a:lnB>
                    <a:solidFill>
                      <a:srgbClr val="33CCCC"/>
                    </a:solidFill>
                  </a:tcPr>
                </a:tc>
                <a:tc>
                  <a:txBody>
                    <a:bodyPr/>
                    <a:lstStyle/>
                    <a:p>
                      <a:r>
                        <a:rPr lang="en-GB" sz="600"/>
                        <a:t>33CCFF</a:t>
                      </a:r>
                    </a:p>
                  </a:txBody>
                  <a:tcPr marL="30218" marR="30218" marT="15109" marB="15109" anchor="ctr">
                    <a:lnL>
                      <a:noFill/>
                    </a:lnL>
                    <a:lnR>
                      <a:noFill/>
                    </a:lnR>
                    <a:lnT>
                      <a:noFill/>
                    </a:lnT>
                    <a:lnB>
                      <a:noFill/>
                    </a:lnB>
                    <a:solidFill>
                      <a:srgbClr val="33CCFF"/>
                    </a:solidFill>
                  </a:tcPr>
                </a:tc>
                <a:extLst>
                  <a:ext uri="{0D108BD9-81ED-4DB2-BD59-A6C34878D82A}">
                    <a16:rowId xmlns:a16="http://schemas.microsoft.com/office/drawing/2014/main" val="3898563303"/>
                  </a:ext>
                </a:extLst>
              </a:tr>
              <a:tr h="120870">
                <a:tc>
                  <a:txBody>
                    <a:bodyPr/>
                    <a:lstStyle/>
                    <a:p>
                      <a:r>
                        <a:rPr lang="en-GB" sz="600"/>
                        <a:t>33FF00</a:t>
                      </a:r>
                    </a:p>
                  </a:txBody>
                  <a:tcPr marL="30218" marR="30218" marT="15109" marB="15109" anchor="ctr">
                    <a:lnL>
                      <a:noFill/>
                    </a:lnL>
                    <a:lnR>
                      <a:noFill/>
                    </a:lnR>
                    <a:lnT>
                      <a:noFill/>
                    </a:lnT>
                    <a:lnB>
                      <a:noFill/>
                    </a:lnB>
                    <a:solidFill>
                      <a:srgbClr val="33FF00"/>
                    </a:solidFill>
                  </a:tcPr>
                </a:tc>
                <a:tc>
                  <a:txBody>
                    <a:bodyPr/>
                    <a:lstStyle/>
                    <a:p>
                      <a:r>
                        <a:rPr lang="en-GB" sz="600"/>
                        <a:t>33FF33</a:t>
                      </a:r>
                    </a:p>
                  </a:txBody>
                  <a:tcPr marL="30218" marR="30218" marT="15109" marB="15109" anchor="ctr">
                    <a:lnL>
                      <a:noFill/>
                    </a:lnL>
                    <a:lnR>
                      <a:noFill/>
                    </a:lnR>
                    <a:lnT>
                      <a:noFill/>
                    </a:lnT>
                    <a:lnB>
                      <a:noFill/>
                    </a:lnB>
                    <a:solidFill>
                      <a:srgbClr val="33FF33"/>
                    </a:solidFill>
                  </a:tcPr>
                </a:tc>
                <a:tc>
                  <a:txBody>
                    <a:bodyPr/>
                    <a:lstStyle/>
                    <a:p>
                      <a:r>
                        <a:rPr lang="en-GB" sz="600"/>
                        <a:t>33FF66</a:t>
                      </a:r>
                    </a:p>
                  </a:txBody>
                  <a:tcPr marL="30218" marR="30218" marT="15109" marB="15109" anchor="ctr">
                    <a:lnL>
                      <a:noFill/>
                    </a:lnL>
                    <a:lnR>
                      <a:noFill/>
                    </a:lnR>
                    <a:lnT>
                      <a:noFill/>
                    </a:lnT>
                    <a:lnB>
                      <a:noFill/>
                    </a:lnB>
                    <a:solidFill>
                      <a:srgbClr val="33FF66"/>
                    </a:solidFill>
                  </a:tcPr>
                </a:tc>
                <a:tc>
                  <a:txBody>
                    <a:bodyPr/>
                    <a:lstStyle/>
                    <a:p>
                      <a:r>
                        <a:rPr lang="en-GB" sz="600"/>
                        <a:t>33FF99</a:t>
                      </a:r>
                    </a:p>
                  </a:txBody>
                  <a:tcPr marL="30218" marR="30218" marT="15109" marB="15109" anchor="ctr">
                    <a:lnL>
                      <a:noFill/>
                    </a:lnL>
                    <a:lnR>
                      <a:noFill/>
                    </a:lnR>
                    <a:lnT>
                      <a:noFill/>
                    </a:lnT>
                    <a:lnB>
                      <a:noFill/>
                    </a:lnB>
                    <a:solidFill>
                      <a:srgbClr val="33FF99"/>
                    </a:solidFill>
                  </a:tcPr>
                </a:tc>
                <a:tc>
                  <a:txBody>
                    <a:bodyPr/>
                    <a:lstStyle/>
                    <a:p>
                      <a:r>
                        <a:rPr lang="en-GB" sz="600"/>
                        <a:t>33FFCC</a:t>
                      </a:r>
                    </a:p>
                  </a:txBody>
                  <a:tcPr marL="30218" marR="30218" marT="15109" marB="15109" anchor="ctr">
                    <a:lnL>
                      <a:noFill/>
                    </a:lnL>
                    <a:lnR>
                      <a:noFill/>
                    </a:lnR>
                    <a:lnT>
                      <a:noFill/>
                    </a:lnT>
                    <a:lnB>
                      <a:noFill/>
                    </a:lnB>
                    <a:solidFill>
                      <a:srgbClr val="33FFCC"/>
                    </a:solidFill>
                  </a:tcPr>
                </a:tc>
                <a:tc>
                  <a:txBody>
                    <a:bodyPr/>
                    <a:lstStyle/>
                    <a:p>
                      <a:r>
                        <a:rPr lang="en-GB" sz="600"/>
                        <a:t>33FFFF</a:t>
                      </a:r>
                    </a:p>
                  </a:txBody>
                  <a:tcPr marL="30218" marR="30218" marT="15109" marB="15109" anchor="ctr">
                    <a:lnL>
                      <a:noFill/>
                    </a:lnL>
                    <a:lnR>
                      <a:noFill/>
                    </a:lnR>
                    <a:lnT>
                      <a:noFill/>
                    </a:lnT>
                    <a:lnB>
                      <a:noFill/>
                    </a:lnB>
                    <a:solidFill>
                      <a:srgbClr val="33FFFF"/>
                    </a:solidFill>
                  </a:tcPr>
                </a:tc>
                <a:extLst>
                  <a:ext uri="{0D108BD9-81ED-4DB2-BD59-A6C34878D82A}">
                    <a16:rowId xmlns:a16="http://schemas.microsoft.com/office/drawing/2014/main" val="858647032"/>
                  </a:ext>
                </a:extLst>
              </a:tr>
              <a:tr h="120870">
                <a:tc>
                  <a:txBody>
                    <a:bodyPr/>
                    <a:lstStyle/>
                    <a:p>
                      <a:r>
                        <a:rPr lang="en-GB" sz="600">
                          <a:solidFill>
                            <a:srgbClr val="FFFFFF"/>
                          </a:solidFill>
                          <a:effectLst/>
                        </a:rPr>
                        <a:t>660000</a:t>
                      </a:r>
                    </a:p>
                  </a:txBody>
                  <a:tcPr marL="30218" marR="30218" marT="15109" marB="15109" anchor="ctr">
                    <a:lnL>
                      <a:noFill/>
                    </a:lnL>
                    <a:lnR>
                      <a:noFill/>
                    </a:lnR>
                    <a:lnT>
                      <a:noFill/>
                    </a:lnT>
                    <a:lnB>
                      <a:noFill/>
                    </a:lnB>
                    <a:solidFill>
                      <a:srgbClr val="660000"/>
                    </a:solidFill>
                  </a:tcPr>
                </a:tc>
                <a:tc>
                  <a:txBody>
                    <a:bodyPr/>
                    <a:lstStyle/>
                    <a:p>
                      <a:r>
                        <a:rPr lang="en-GB" sz="600">
                          <a:solidFill>
                            <a:srgbClr val="FFFFFF"/>
                          </a:solidFill>
                          <a:effectLst/>
                        </a:rPr>
                        <a:t>660033</a:t>
                      </a:r>
                    </a:p>
                  </a:txBody>
                  <a:tcPr marL="30218" marR="30218" marT="15109" marB="15109" anchor="ctr">
                    <a:lnL>
                      <a:noFill/>
                    </a:lnL>
                    <a:lnR>
                      <a:noFill/>
                    </a:lnR>
                    <a:lnT>
                      <a:noFill/>
                    </a:lnT>
                    <a:lnB>
                      <a:noFill/>
                    </a:lnB>
                    <a:solidFill>
                      <a:srgbClr val="660033"/>
                    </a:solidFill>
                  </a:tcPr>
                </a:tc>
                <a:tc>
                  <a:txBody>
                    <a:bodyPr/>
                    <a:lstStyle/>
                    <a:p>
                      <a:r>
                        <a:rPr lang="en-GB" sz="600">
                          <a:solidFill>
                            <a:srgbClr val="FFFFFF"/>
                          </a:solidFill>
                          <a:effectLst/>
                        </a:rPr>
                        <a:t>660066</a:t>
                      </a:r>
                    </a:p>
                  </a:txBody>
                  <a:tcPr marL="30218" marR="30218" marT="15109" marB="15109" anchor="ctr">
                    <a:lnL>
                      <a:noFill/>
                    </a:lnL>
                    <a:lnR>
                      <a:noFill/>
                    </a:lnR>
                    <a:lnT>
                      <a:noFill/>
                    </a:lnT>
                    <a:lnB>
                      <a:noFill/>
                    </a:lnB>
                    <a:solidFill>
                      <a:srgbClr val="660066"/>
                    </a:solidFill>
                  </a:tcPr>
                </a:tc>
                <a:tc>
                  <a:txBody>
                    <a:bodyPr/>
                    <a:lstStyle/>
                    <a:p>
                      <a:r>
                        <a:rPr lang="en-GB" sz="600">
                          <a:solidFill>
                            <a:srgbClr val="FFFFFF"/>
                          </a:solidFill>
                          <a:effectLst/>
                        </a:rPr>
                        <a:t>660099</a:t>
                      </a:r>
                    </a:p>
                  </a:txBody>
                  <a:tcPr marL="30218" marR="30218" marT="15109" marB="15109" anchor="ctr">
                    <a:lnL>
                      <a:noFill/>
                    </a:lnL>
                    <a:lnR>
                      <a:noFill/>
                    </a:lnR>
                    <a:lnT>
                      <a:noFill/>
                    </a:lnT>
                    <a:lnB>
                      <a:noFill/>
                    </a:lnB>
                    <a:solidFill>
                      <a:srgbClr val="660099"/>
                    </a:solidFill>
                  </a:tcPr>
                </a:tc>
                <a:tc>
                  <a:txBody>
                    <a:bodyPr/>
                    <a:lstStyle/>
                    <a:p>
                      <a:r>
                        <a:rPr lang="en-GB" sz="600">
                          <a:solidFill>
                            <a:srgbClr val="FFFFFF"/>
                          </a:solidFill>
                          <a:effectLst/>
                        </a:rPr>
                        <a:t>6600CC</a:t>
                      </a:r>
                    </a:p>
                  </a:txBody>
                  <a:tcPr marL="30218" marR="30218" marT="15109" marB="15109" anchor="ctr">
                    <a:lnL>
                      <a:noFill/>
                    </a:lnL>
                    <a:lnR>
                      <a:noFill/>
                    </a:lnR>
                    <a:lnT>
                      <a:noFill/>
                    </a:lnT>
                    <a:lnB>
                      <a:noFill/>
                    </a:lnB>
                    <a:solidFill>
                      <a:srgbClr val="6600CC"/>
                    </a:solidFill>
                  </a:tcPr>
                </a:tc>
                <a:tc>
                  <a:txBody>
                    <a:bodyPr/>
                    <a:lstStyle/>
                    <a:p>
                      <a:r>
                        <a:rPr lang="en-GB" sz="600">
                          <a:solidFill>
                            <a:srgbClr val="FFFFFF"/>
                          </a:solidFill>
                          <a:effectLst/>
                        </a:rPr>
                        <a:t>6600FF</a:t>
                      </a:r>
                    </a:p>
                  </a:txBody>
                  <a:tcPr marL="30218" marR="30218" marT="15109" marB="15109" anchor="ctr">
                    <a:lnL>
                      <a:noFill/>
                    </a:lnL>
                    <a:lnR>
                      <a:noFill/>
                    </a:lnR>
                    <a:lnT>
                      <a:noFill/>
                    </a:lnT>
                    <a:lnB>
                      <a:noFill/>
                    </a:lnB>
                    <a:solidFill>
                      <a:srgbClr val="6600FF"/>
                    </a:solidFill>
                  </a:tcPr>
                </a:tc>
                <a:extLst>
                  <a:ext uri="{0D108BD9-81ED-4DB2-BD59-A6C34878D82A}">
                    <a16:rowId xmlns:a16="http://schemas.microsoft.com/office/drawing/2014/main" val="475070333"/>
                  </a:ext>
                </a:extLst>
              </a:tr>
              <a:tr h="120870">
                <a:tc>
                  <a:txBody>
                    <a:bodyPr/>
                    <a:lstStyle/>
                    <a:p>
                      <a:r>
                        <a:rPr lang="en-GB" sz="600">
                          <a:solidFill>
                            <a:srgbClr val="FFFFFF"/>
                          </a:solidFill>
                          <a:effectLst/>
                        </a:rPr>
                        <a:t>663300</a:t>
                      </a:r>
                    </a:p>
                  </a:txBody>
                  <a:tcPr marL="30218" marR="30218" marT="15109" marB="15109" anchor="ctr">
                    <a:lnL>
                      <a:noFill/>
                    </a:lnL>
                    <a:lnR>
                      <a:noFill/>
                    </a:lnR>
                    <a:lnT>
                      <a:noFill/>
                    </a:lnT>
                    <a:lnB>
                      <a:noFill/>
                    </a:lnB>
                    <a:solidFill>
                      <a:srgbClr val="663300"/>
                    </a:solidFill>
                  </a:tcPr>
                </a:tc>
                <a:tc>
                  <a:txBody>
                    <a:bodyPr/>
                    <a:lstStyle/>
                    <a:p>
                      <a:r>
                        <a:rPr lang="en-GB" sz="600">
                          <a:solidFill>
                            <a:srgbClr val="FFFFFF"/>
                          </a:solidFill>
                          <a:effectLst/>
                        </a:rPr>
                        <a:t>663333</a:t>
                      </a:r>
                    </a:p>
                  </a:txBody>
                  <a:tcPr marL="30218" marR="30218" marT="15109" marB="15109" anchor="ctr">
                    <a:lnL>
                      <a:noFill/>
                    </a:lnL>
                    <a:lnR>
                      <a:noFill/>
                    </a:lnR>
                    <a:lnT>
                      <a:noFill/>
                    </a:lnT>
                    <a:lnB>
                      <a:noFill/>
                    </a:lnB>
                    <a:solidFill>
                      <a:srgbClr val="663333"/>
                    </a:solidFill>
                  </a:tcPr>
                </a:tc>
                <a:tc>
                  <a:txBody>
                    <a:bodyPr/>
                    <a:lstStyle/>
                    <a:p>
                      <a:r>
                        <a:rPr lang="en-GB" sz="600">
                          <a:solidFill>
                            <a:srgbClr val="FFFFFF"/>
                          </a:solidFill>
                          <a:effectLst/>
                        </a:rPr>
                        <a:t>663366</a:t>
                      </a:r>
                    </a:p>
                  </a:txBody>
                  <a:tcPr marL="30218" marR="30218" marT="15109" marB="15109" anchor="ctr">
                    <a:lnL>
                      <a:noFill/>
                    </a:lnL>
                    <a:lnR>
                      <a:noFill/>
                    </a:lnR>
                    <a:lnT>
                      <a:noFill/>
                    </a:lnT>
                    <a:lnB>
                      <a:noFill/>
                    </a:lnB>
                    <a:solidFill>
                      <a:srgbClr val="663366"/>
                    </a:solidFill>
                  </a:tcPr>
                </a:tc>
                <a:tc>
                  <a:txBody>
                    <a:bodyPr/>
                    <a:lstStyle/>
                    <a:p>
                      <a:r>
                        <a:rPr lang="en-GB" sz="600">
                          <a:solidFill>
                            <a:srgbClr val="FFFFFF"/>
                          </a:solidFill>
                          <a:effectLst/>
                        </a:rPr>
                        <a:t>663399</a:t>
                      </a:r>
                    </a:p>
                  </a:txBody>
                  <a:tcPr marL="30218" marR="30218" marT="15109" marB="15109" anchor="ctr">
                    <a:lnL>
                      <a:noFill/>
                    </a:lnL>
                    <a:lnR>
                      <a:noFill/>
                    </a:lnR>
                    <a:lnT>
                      <a:noFill/>
                    </a:lnT>
                    <a:lnB>
                      <a:noFill/>
                    </a:lnB>
                    <a:solidFill>
                      <a:srgbClr val="663399"/>
                    </a:solidFill>
                  </a:tcPr>
                </a:tc>
                <a:tc>
                  <a:txBody>
                    <a:bodyPr/>
                    <a:lstStyle/>
                    <a:p>
                      <a:r>
                        <a:rPr lang="en-GB" sz="600">
                          <a:solidFill>
                            <a:srgbClr val="FFFFFF"/>
                          </a:solidFill>
                          <a:effectLst/>
                        </a:rPr>
                        <a:t>6633CC</a:t>
                      </a:r>
                    </a:p>
                  </a:txBody>
                  <a:tcPr marL="30218" marR="30218" marT="15109" marB="15109" anchor="ctr">
                    <a:lnL>
                      <a:noFill/>
                    </a:lnL>
                    <a:lnR>
                      <a:noFill/>
                    </a:lnR>
                    <a:lnT>
                      <a:noFill/>
                    </a:lnT>
                    <a:lnB>
                      <a:noFill/>
                    </a:lnB>
                    <a:solidFill>
                      <a:srgbClr val="6633CC"/>
                    </a:solidFill>
                  </a:tcPr>
                </a:tc>
                <a:tc>
                  <a:txBody>
                    <a:bodyPr/>
                    <a:lstStyle/>
                    <a:p>
                      <a:r>
                        <a:rPr lang="en-GB" sz="600">
                          <a:solidFill>
                            <a:srgbClr val="FFFFFF"/>
                          </a:solidFill>
                          <a:effectLst/>
                        </a:rPr>
                        <a:t>6633FF</a:t>
                      </a:r>
                    </a:p>
                  </a:txBody>
                  <a:tcPr marL="30218" marR="30218" marT="15109" marB="15109" anchor="ctr">
                    <a:lnL>
                      <a:noFill/>
                    </a:lnL>
                    <a:lnR>
                      <a:noFill/>
                    </a:lnR>
                    <a:lnT>
                      <a:noFill/>
                    </a:lnT>
                    <a:lnB>
                      <a:noFill/>
                    </a:lnB>
                    <a:solidFill>
                      <a:srgbClr val="6633FF"/>
                    </a:solidFill>
                  </a:tcPr>
                </a:tc>
                <a:extLst>
                  <a:ext uri="{0D108BD9-81ED-4DB2-BD59-A6C34878D82A}">
                    <a16:rowId xmlns:a16="http://schemas.microsoft.com/office/drawing/2014/main" val="252441139"/>
                  </a:ext>
                </a:extLst>
              </a:tr>
              <a:tr h="120870">
                <a:tc>
                  <a:txBody>
                    <a:bodyPr/>
                    <a:lstStyle/>
                    <a:p>
                      <a:r>
                        <a:rPr lang="en-GB" sz="600">
                          <a:solidFill>
                            <a:srgbClr val="FFFFFF"/>
                          </a:solidFill>
                          <a:effectLst/>
                        </a:rPr>
                        <a:t>666600</a:t>
                      </a:r>
                    </a:p>
                  </a:txBody>
                  <a:tcPr marL="30218" marR="30218" marT="15109" marB="15109" anchor="ctr">
                    <a:lnL>
                      <a:noFill/>
                    </a:lnL>
                    <a:lnR>
                      <a:noFill/>
                    </a:lnR>
                    <a:lnT>
                      <a:noFill/>
                    </a:lnT>
                    <a:lnB>
                      <a:noFill/>
                    </a:lnB>
                    <a:solidFill>
                      <a:srgbClr val="666600"/>
                    </a:solidFill>
                  </a:tcPr>
                </a:tc>
                <a:tc>
                  <a:txBody>
                    <a:bodyPr/>
                    <a:lstStyle/>
                    <a:p>
                      <a:r>
                        <a:rPr lang="en-GB" sz="600">
                          <a:solidFill>
                            <a:srgbClr val="FFFFFF"/>
                          </a:solidFill>
                          <a:effectLst/>
                        </a:rPr>
                        <a:t>666633</a:t>
                      </a:r>
                    </a:p>
                  </a:txBody>
                  <a:tcPr marL="30218" marR="30218" marT="15109" marB="15109" anchor="ctr">
                    <a:lnL>
                      <a:noFill/>
                    </a:lnL>
                    <a:lnR>
                      <a:noFill/>
                    </a:lnR>
                    <a:lnT>
                      <a:noFill/>
                    </a:lnT>
                    <a:lnB>
                      <a:noFill/>
                    </a:lnB>
                    <a:solidFill>
                      <a:srgbClr val="666633"/>
                    </a:solidFill>
                  </a:tcPr>
                </a:tc>
                <a:tc>
                  <a:txBody>
                    <a:bodyPr/>
                    <a:lstStyle/>
                    <a:p>
                      <a:r>
                        <a:rPr lang="en-GB" sz="600">
                          <a:solidFill>
                            <a:srgbClr val="FFFFFF"/>
                          </a:solidFill>
                          <a:effectLst/>
                        </a:rPr>
                        <a:t>666666</a:t>
                      </a:r>
                    </a:p>
                  </a:txBody>
                  <a:tcPr marL="30218" marR="30218" marT="15109" marB="15109" anchor="ctr">
                    <a:lnL>
                      <a:noFill/>
                    </a:lnL>
                    <a:lnR>
                      <a:noFill/>
                    </a:lnR>
                    <a:lnT>
                      <a:noFill/>
                    </a:lnT>
                    <a:lnB>
                      <a:noFill/>
                    </a:lnB>
                    <a:solidFill>
                      <a:srgbClr val="666666"/>
                    </a:solidFill>
                  </a:tcPr>
                </a:tc>
                <a:tc>
                  <a:txBody>
                    <a:bodyPr/>
                    <a:lstStyle/>
                    <a:p>
                      <a:r>
                        <a:rPr lang="en-GB" sz="600">
                          <a:solidFill>
                            <a:srgbClr val="FFFFFF"/>
                          </a:solidFill>
                          <a:effectLst/>
                        </a:rPr>
                        <a:t>666699</a:t>
                      </a:r>
                    </a:p>
                  </a:txBody>
                  <a:tcPr marL="30218" marR="30218" marT="15109" marB="15109" anchor="ctr">
                    <a:lnL>
                      <a:noFill/>
                    </a:lnL>
                    <a:lnR>
                      <a:noFill/>
                    </a:lnR>
                    <a:lnT>
                      <a:noFill/>
                    </a:lnT>
                    <a:lnB>
                      <a:noFill/>
                    </a:lnB>
                    <a:solidFill>
                      <a:srgbClr val="666699"/>
                    </a:solidFill>
                  </a:tcPr>
                </a:tc>
                <a:tc>
                  <a:txBody>
                    <a:bodyPr/>
                    <a:lstStyle/>
                    <a:p>
                      <a:r>
                        <a:rPr lang="en-GB" sz="600">
                          <a:solidFill>
                            <a:srgbClr val="FFFFFF"/>
                          </a:solidFill>
                          <a:effectLst/>
                        </a:rPr>
                        <a:t>6666CC</a:t>
                      </a:r>
                    </a:p>
                  </a:txBody>
                  <a:tcPr marL="30218" marR="30218" marT="15109" marB="15109" anchor="ctr">
                    <a:lnL>
                      <a:noFill/>
                    </a:lnL>
                    <a:lnR>
                      <a:noFill/>
                    </a:lnR>
                    <a:lnT>
                      <a:noFill/>
                    </a:lnT>
                    <a:lnB>
                      <a:noFill/>
                    </a:lnB>
                    <a:solidFill>
                      <a:srgbClr val="6666CC"/>
                    </a:solidFill>
                  </a:tcPr>
                </a:tc>
                <a:tc>
                  <a:txBody>
                    <a:bodyPr/>
                    <a:lstStyle/>
                    <a:p>
                      <a:r>
                        <a:rPr lang="en-GB" sz="600">
                          <a:solidFill>
                            <a:srgbClr val="FFFFFF"/>
                          </a:solidFill>
                          <a:effectLst/>
                        </a:rPr>
                        <a:t>6666FF</a:t>
                      </a:r>
                    </a:p>
                  </a:txBody>
                  <a:tcPr marL="30218" marR="30218" marT="15109" marB="15109" anchor="ctr">
                    <a:lnL>
                      <a:noFill/>
                    </a:lnL>
                    <a:lnR>
                      <a:noFill/>
                    </a:lnR>
                    <a:lnT>
                      <a:noFill/>
                    </a:lnT>
                    <a:lnB>
                      <a:noFill/>
                    </a:lnB>
                    <a:solidFill>
                      <a:srgbClr val="6666FF"/>
                    </a:solidFill>
                  </a:tcPr>
                </a:tc>
                <a:extLst>
                  <a:ext uri="{0D108BD9-81ED-4DB2-BD59-A6C34878D82A}">
                    <a16:rowId xmlns:a16="http://schemas.microsoft.com/office/drawing/2014/main" val="2372359127"/>
                  </a:ext>
                </a:extLst>
              </a:tr>
              <a:tr h="120870">
                <a:tc>
                  <a:txBody>
                    <a:bodyPr/>
                    <a:lstStyle/>
                    <a:p>
                      <a:r>
                        <a:rPr lang="en-GB" sz="600"/>
                        <a:t>669900</a:t>
                      </a:r>
                    </a:p>
                  </a:txBody>
                  <a:tcPr marL="30218" marR="30218" marT="15109" marB="15109" anchor="ctr">
                    <a:lnL>
                      <a:noFill/>
                    </a:lnL>
                    <a:lnR>
                      <a:noFill/>
                    </a:lnR>
                    <a:lnT>
                      <a:noFill/>
                    </a:lnT>
                    <a:lnB>
                      <a:noFill/>
                    </a:lnB>
                    <a:solidFill>
                      <a:srgbClr val="669900"/>
                    </a:solidFill>
                  </a:tcPr>
                </a:tc>
                <a:tc>
                  <a:txBody>
                    <a:bodyPr/>
                    <a:lstStyle/>
                    <a:p>
                      <a:r>
                        <a:rPr lang="en-GB" sz="600"/>
                        <a:t>669933</a:t>
                      </a:r>
                    </a:p>
                  </a:txBody>
                  <a:tcPr marL="30218" marR="30218" marT="15109" marB="15109" anchor="ctr">
                    <a:lnL>
                      <a:noFill/>
                    </a:lnL>
                    <a:lnR>
                      <a:noFill/>
                    </a:lnR>
                    <a:lnT>
                      <a:noFill/>
                    </a:lnT>
                    <a:lnB>
                      <a:noFill/>
                    </a:lnB>
                    <a:solidFill>
                      <a:srgbClr val="669933"/>
                    </a:solidFill>
                  </a:tcPr>
                </a:tc>
                <a:tc>
                  <a:txBody>
                    <a:bodyPr/>
                    <a:lstStyle/>
                    <a:p>
                      <a:r>
                        <a:rPr lang="en-GB" sz="600"/>
                        <a:t>669966</a:t>
                      </a:r>
                    </a:p>
                  </a:txBody>
                  <a:tcPr marL="30218" marR="30218" marT="15109" marB="15109" anchor="ctr">
                    <a:lnL>
                      <a:noFill/>
                    </a:lnL>
                    <a:lnR>
                      <a:noFill/>
                    </a:lnR>
                    <a:lnT>
                      <a:noFill/>
                    </a:lnT>
                    <a:lnB>
                      <a:noFill/>
                    </a:lnB>
                    <a:solidFill>
                      <a:srgbClr val="669966"/>
                    </a:solidFill>
                  </a:tcPr>
                </a:tc>
                <a:tc>
                  <a:txBody>
                    <a:bodyPr/>
                    <a:lstStyle/>
                    <a:p>
                      <a:r>
                        <a:rPr lang="en-GB" sz="600"/>
                        <a:t>669999</a:t>
                      </a:r>
                    </a:p>
                  </a:txBody>
                  <a:tcPr marL="30218" marR="30218" marT="15109" marB="15109" anchor="ctr">
                    <a:lnL>
                      <a:noFill/>
                    </a:lnL>
                    <a:lnR>
                      <a:noFill/>
                    </a:lnR>
                    <a:lnT>
                      <a:noFill/>
                    </a:lnT>
                    <a:lnB>
                      <a:noFill/>
                    </a:lnB>
                    <a:solidFill>
                      <a:srgbClr val="669999"/>
                    </a:solidFill>
                  </a:tcPr>
                </a:tc>
                <a:tc>
                  <a:txBody>
                    <a:bodyPr/>
                    <a:lstStyle/>
                    <a:p>
                      <a:r>
                        <a:rPr lang="en-GB" sz="600"/>
                        <a:t>6699CC</a:t>
                      </a:r>
                    </a:p>
                  </a:txBody>
                  <a:tcPr marL="30218" marR="30218" marT="15109" marB="15109" anchor="ctr">
                    <a:lnL>
                      <a:noFill/>
                    </a:lnL>
                    <a:lnR>
                      <a:noFill/>
                    </a:lnR>
                    <a:lnT>
                      <a:noFill/>
                    </a:lnT>
                    <a:lnB>
                      <a:noFill/>
                    </a:lnB>
                    <a:solidFill>
                      <a:srgbClr val="6699CC"/>
                    </a:solidFill>
                  </a:tcPr>
                </a:tc>
                <a:tc>
                  <a:txBody>
                    <a:bodyPr/>
                    <a:lstStyle/>
                    <a:p>
                      <a:r>
                        <a:rPr lang="en-GB" sz="600"/>
                        <a:t>6699FF</a:t>
                      </a:r>
                    </a:p>
                  </a:txBody>
                  <a:tcPr marL="30218" marR="30218" marT="15109" marB="15109" anchor="ctr">
                    <a:lnL>
                      <a:noFill/>
                    </a:lnL>
                    <a:lnR>
                      <a:noFill/>
                    </a:lnR>
                    <a:lnT>
                      <a:noFill/>
                    </a:lnT>
                    <a:lnB>
                      <a:noFill/>
                    </a:lnB>
                    <a:solidFill>
                      <a:srgbClr val="6699FF"/>
                    </a:solidFill>
                  </a:tcPr>
                </a:tc>
                <a:extLst>
                  <a:ext uri="{0D108BD9-81ED-4DB2-BD59-A6C34878D82A}">
                    <a16:rowId xmlns:a16="http://schemas.microsoft.com/office/drawing/2014/main" val="3373616746"/>
                  </a:ext>
                </a:extLst>
              </a:tr>
              <a:tr h="120870">
                <a:tc>
                  <a:txBody>
                    <a:bodyPr/>
                    <a:lstStyle/>
                    <a:p>
                      <a:r>
                        <a:rPr lang="en-GB" sz="600"/>
                        <a:t>66CC00</a:t>
                      </a:r>
                    </a:p>
                  </a:txBody>
                  <a:tcPr marL="30218" marR="30218" marT="15109" marB="15109" anchor="ctr">
                    <a:lnL>
                      <a:noFill/>
                    </a:lnL>
                    <a:lnR>
                      <a:noFill/>
                    </a:lnR>
                    <a:lnT>
                      <a:noFill/>
                    </a:lnT>
                    <a:lnB>
                      <a:noFill/>
                    </a:lnB>
                    <a:solidFill>
                      <a:srgbClr val="66CC00"/>
                    </a:solidFill>
                  </a:tcPr>
                </a:tc>
                <a:tc>
                  <a:txBody>
                    <a:bodyPr/>
                    <a:lstStyle/>
                    <a:p>
                      <a:r>
                        <a:rPr lang="en-GB" sz="600"/>
                        <a:t>66CC33</a:t>
                      </a:r>
                    </a:p>
                  </a:txBody>
                  <a:tcPr marL="30218" marR="30218" marT="15109" marB="15109" anchor="ctr">
                    <a:lnL>
                      <a:noFill/>
                    </a:lnL>
                    <a:lnR>
                      <a:noFill/>
                    </a:lnR>
                    <a:lnT>
                      <a:noFill/>
                    </a:lnT>
                    <a:lnB>
                      <a:noFill/>
                    </a:lnB>
                    <a:solidFill>
                      <a:srgbClr val="66CC33"/>
                    </a:solidFill>
                  </a:tcPr>
                </a:tc>
                <a:tc>
                  <a:txBody>
                    <a:bodyPr/>
                    <a:lstStyle/>
                    <a:p>
                      <a:r>
                        <a:rPr lang="en-GB" sz="600"/>
                        <a:t>66CC66</a:t>
                      </a:r>
                    </a:p>
                  </a:txBody>
                  <a:tcPr marL="30218" marR="30218" marT="15109" marB="15109" anchor="ctr">
                    <a:lnL>
                      <a:noFill/>
                    </a:lnL>
                    <a:lnR>
                      <a:noFill/>
                    </a:lnR>
                    <a:lnT>
                      <a:noFill/>
                    </a:lnT>
                    <a:lnB>
                      <a:noFill/>
                    </a:lnB>
                    <a:solidFill>
                      <a:srgbClr val="66CC66"/>
                    </a:solidFill>
                  </a:tcPr>
                </a:tc>
                <a:tc>
                  <a:txBody>
                    <a:bodyPr/>
                    <a:lstStyle/>
                    <a:p>
                      <a:r>
                        <a:rPr lang="en-GB" sz="600"/>
                        <a:t>66CC99</a:t>
                      </a:r>
                    </a:p>
                  </a:txBody>
                  <a:tcPr marL="30218" marR="30218" marT="15109" marB="15109" anchor="ctr">
                    <a:lnL>
                      <a:noFill/>
                    </a:lnL>
                    <a:lnR>
                      <a:noFill/>
                    </a:lnR>
                    <a:lnT>
                      <a:noFill/>
                    </a:lnT>
                    <a:lnB>
                      <a:noFill/>
                    </a:lnB>
                    <a:solidFill>
                      <a:srgbClr val="66CC99"/>
                    </a:solidFill>
                  </a:tcPr>
                </a:tc>
                <a:tc>
                  <a:txBody>
                    <a:bodyPr/>
                    <a:lstStyle/>
                    <a:p>
                      <a:r>
                        <a:rPr lang="en-GB" sz="600"/>
                        <a:t>66CCCC</a:t>
                      </a:r>
                    </a:p>
                  </a:txBody>
                  <a:tcPr marL="30218" marR="30218" marT="15109" marB="15109" anchor="ctr">
                    <a:lnL>
                      <a:noFill/>
                    </a:lnL>
                    <a:lnR>
                      <a:noFill/>
                    </a:lnR>
                    <a:lnT>
                      <a:noFill/>
                    </a:lnT>
                    <a:lnB>
                      <a:noFill/>
                    </a:lnB>
                    <a:solidFill>
                      <a:srgbClr val="66CCCC"/>
                    </a:solidFill>
                  </a:tcPr>
                </a:tc>
                <a:tc>
                  <a:txBody>
                    <a:bodyPr/>
                    <a:lstStyle/>
                    <a:p>
                      <a:r>
                        <a:rPr lang="en-GB" sz="600"/>
                        <a:t>66CCFF</a:t>
                      </a:r>
                    </a:p>
                  </a:txBody>
                  <a:tcPr marL="30218" marR="30218" marT="15109" marB="15109" anchor="ctr">
                    <a:lnL>
                      <a:noFill/>
                    </a:lnL>
                    <a:lnR>
                      <a:noFill/>
                    </a:lnR>
                    <a:lnT>
                      <a:noFill/>
                    </a:lnT>
                    <a:lnB>
                      <a:noFill/>
                    </a:lnB>
                    <a:solidFill>
                      <a:srgbClr val="66CCFF"/>
                    </a:solidFill>
                  </a:tcPr>
                </a:tc>
                <a:extLst>
                  <a:ext uri="{0D108BD9-81ED-4DB2-BD59-A6C34878D82A}">
                    <a16:rowId xmlns:a16="http://schemas.microsoft.com/office/drawing/2014/main" val="3169779346"/>
                  </a:ext>
                </a:extLst>
              </a:tr>
              <a:tr h="120870">
                <a:tc>
                  <a:txBody>
                    <a:bodyPr/>
                    <a:lstStyle/>
                    <a:p>
                      <a:r>
                        <a:rPr lang="en-GB" sz="600"/>
                        <a:t>66FF00</a:t>
                      </a:r>
                    </a:p>
                  </a:txBody>
                  <a:tcPr marL="30218" marR="30218" marT="15109" marB="15109" anchor="ctr">
                    <a:lnL>
                      <a:noFill/>
                    </a:lnL>
                    <a:lnR>
                      <a:noFill/>
                    </a:lnR>
                    <a:lnT>
                      <a:noFill/>
                    </a:lnT>
                    <a:lnB>
                      <a:noFill/>
                    </a:lnB>
                    <a:solidFill>
                      <a:srgbClr val="66FF00"/>
                    </a:solidFill>
                  </a:tcPr>
                </a:tc>
                <a:tc>
                  <a:txBody>
                    <a:bodyPr/>
                    <a:lstStyle/>
                    <a:p>
                      <a:r>
                        <a:rPr lang="en-GB" sz="600"/>
                        <a:t>66FF33</a:t>
                      </a:r>
                    </a:p>
                  </a:txBody>
                  <a:tcPr marL="30218" marR="30218" marT="15109" marB="15109" anchor="ctr">
                    <a:lnL>
                      <a:noFill/>
                    </a:lnL>
                    <a:lnR>
                      <a:noFill/>
                    </a:lnR>
                    <a:lnT>
                      <a:noFill/>
                    </a:lnT>
                    <a:lnB>
                      <a:noFill/>
                    </a:lnB>
                    <a:solidFill>
                      <a:srgbClr val="66FF33"/>
                    </a:solidFill>
                  </a:tcPr>
                </a:tc>
                <a:tc>
                  <a:txBody>
                    <a:bodyPr/>
                    <a:lstStyle/>
                    <a:p>
                      <a:r>
                        <a:rPr lang="en-GB" sz="600"/>
                        <a:t>66FF66</a:t>
                      </a:r>
                    </a:p>
                  </a:txBody>
                  <a:tcPr marL="30218" marR="30218" marT="15109" marB="15109" anchor="ctr">
                    <a:lnL>
                      <a:noFill/>
                    </a:lnL>
                    <a:lnR>
                      <a:noFill/>
                    </a:lnR>
                    <a:lnT>
                      <a:noFill/>
                    </a:lnT>
                    <a:lnB>
                      <a:noFill/>
                    </a:lnB>
                    <a:solidFill>
                      <a:srgbClr val="66FF66"/>
                    </a:solidFill>
                  </a:tcPr>
                </a:tc>
                <a:tc>
                  <a:txBody>
                    <a:bodyPr/>
                    <a:lstStyle/>
                    <a:p>
                      <a:r>
                        <a:rPr lang="en-GB" sz="600"/>
                        <a:t>66FF99</a:t>
                      </a:r>
                    </a:p>
                  </a:txBody>
                  <a:tcPr marL="30218" marR="30218" marT="15109" marB="15109" anchor="ctr">
                    <a:lnL>
                      <a:noFill/>
                    </a:lnL>
                    <a:lnR>
                      <a:noFill/>
                    </a:lnR>
                    <a:lnT>
                      <a:noFill/>
                    </a:lnT>
                    <a:lnB>
                      <a:noFill/>
                    </a:lnB>
                    <a:solidFill>
                      <a:srgbClr val="66FF99"/>
                    </a:solidFill>
                  </a:tcPr>
                </a:tc>
                <a:tc>
                  <a:txBody>
                    <a:bodyPr/>
                    <a:lstStyle/>
                    <a:p>
                      <a:r>
                        <a:rPr lang="en-GB" sz="600"/>
                        <a:t>66FFCC</a:t>
                      </a:r>
                    </a:p>
                  </a:txBody>
                  <a:tcPr marL="30218" marR="30218" marT="15109" marB="15109" anchor="ctr">
                    <a:lnL>
                      <a:noFill/>
                    </a:lnL>
                    <a:lnR>
                      <a:noFill/>
                    </a:lnR>
                    <a:lnT>
                      <a:noFill/>
                    </a:lnT>
                    <a:lnB>
                      <a:noFill/>
                    </a:lnB>
                    <a:solidFill>
                      <a:srgbClr val="66FFCC"/>
                    </a:solidFill>
                  </a:tcPr>
                </a:tc>
                <a:tc>
                  <a:txBody>
                    <a:bodyPr/>
                    <a:lstStyle/>
                    <a:p>
                      <a:r>
                        <a:rPr lang="en-GB" sz="600"/>
                        <a:t>66FFFF</a:t>
                      </a:r>
                    </a:p>
                  </a:txBody>
                  <a:tcPr marL="30218" marR="30218" marT="15109" marB="15109" anchor="ctr">
                    <a:lnL>
                      <a:noFill/>
                    </a:lnL>
                    <a:lnR>
                      <a:noFill/>
                    </a:lnR>
                    <a:lnT>
                      <a:noFill/>
                    </a:lnT>
                    <a:lnB>
                      <a:noFill/>
                    </a:lnB>
                    <a:solidFill>
                      <a:srgbClr val="66FFFF"/>
                    </a:solidFill>
                  </a:tcPr>
                </a:tc>
                <a:extLst>
                  <a:ext uri="{0D108BD9-81ED-4DB2-BD59-A6C34878D82A}">
                    <a16:rowId xmlns:a16="http://schemas.microsoft.com/office/drawing/2014/main" val="3094041587"/>
                  </a:ext>
                </a:extLst>
              </a:tr>
              <a:tr h="120870">
                <a:tc>
                  <a:txBody>
                    <a:bodyPr/>
                    <a:lstStyle/>
                    <a:p>
                      <a:r>
                        <a:rPr lang="en-GB" sz="600">
                          <a:solidFill>
                            <a:srgbClr val="FFFFFF"/>
                          </a:solidFill>
                          <a:effectLst/>
                        </a:rPr>
                        <a:t>990000</a:t>
                      </a:r>
                    </a:p>
                  </a:txBody>
                  <a:tcPr marL="30218" marR="30218" marT="15109" marB="15109" anchor="ctr">
                    <a:lnL>
                      <a:noFill/>
                    </a:lnL>
                    <a:lnR>
                      <a:noFill/>
                    </a:lnR>
                    <a:lnT>
                      <a:noFill/>
                    </a:lnT>
                    <a:lnB>
                      <a:noFill/>
                    </a:lnB>
                    <a:solidFill>
                      <a:srgbClr val="990000"/>
                    </a:solidFill>
                  </a:tcPr>
                </a:tc>
                <a:tc>
                  <a:txBody>
                    <a:bodyPr/>
                    <a:lstStyle/>
                    <a:p>
                      <a:r>
                        <a:rPr lang="en-GB" sz="600">
                          <a:solidFill>
                            <a:srgbClr val="FFFFFF"/>
                          </a:solidFill>
                          <a:effectLst/>
                        </a:rPr>
                        <a:t>990033</a:t>
                      </a:r>
                    </a:p>
                  </a:txBody>
                  <a:tcPr marL="30218" marR="30218" marT="15109" marB="15109" anchor="ctr">
                    <a:lnL>
                      <a:noFill/>
                    </a:lnL>
                    <a:lnR>
                      <a:noFill/>
                    </a:lnR>
                    <a:lnT>
                      <a:noFill/>
                    </a:lnT>
                    <a:lnB>
                      <a:noFill/>
                    </a:lnB>
                    <a:solidFill>
                      <a:srgbClr val="990033"/>
                    </a:solidFill>
                  </a:tcPr>
                </a:tc>
                <a:tc>
                  <a:txBody>
                    <a:bodyPr/>
                    <a:lstStyle/>
                    <a:p>
                      <a:r>
                        <a:rPr lang="en-GB" sz="600">
                          <a:solidFill>
                            <a:srgbClr val="FFFFFF"/>
                          </a:solidFill>
                          <a:effectLst/>
                        </a:rPr>
                        <a:t>990066</a:t>
                      </a:r>
                    </a:p>
                  </a:txBody>
                  <a:tcPr marL="30218" marR="30218" marT="15109" marB="15109" anchor="ctr">
                    <a:lnL>
                      <a:noFill/>
                    </a:lnL>
                    <a:lnR>
                      <a:noFill/>
                    </a:lnR>
                    <a:lnT>
                      <a:noFill/>
                    </a:lnT>
                    <a:lnB>
                      <a:noFill/>
                    </a:lnB>
                    <a:solidFill>
                      <a:srgbClr val="990066"/>
                    </a:solidFill>
                  </a:tcPr>
                </a:tc>
                <a:tc>
                  <a:txBody>
                    <a:bodyPr/>
                    <a:lstStyle/>
                    <a:p>
                      <a:r>
                        <a:rPr lang="en-GB" sz="600">
                          <a:solidFill>
                            <a:srgbClr val="FFFFFF"/>
                          </a:solidFill>
                          <a:effectLst/>
                        </a:rPr>
                        <a:t>990099</a:t>
                      </a:r>
                    </a:p>
                  </a:txBody>
                  <a:tcPr marL="30218" marR="30218" marT="15109" marB="15109" anchor="ctr">
                    <a:lnL>
                      <a:noFill/>
                    </a:lnL>
                    <a:lnR>
                      <a:noFill/>
                    </a:lnR>
                    <a:lnT>
                      <a:noFill/>
                    </a:lnT>
                    <a:lnB>
                      <a:noFill/>
                    </a:lnB>
                    <a:solidFill>
                      <a:srgbClr val="990099"/>
                    </a:solidFill>
                  </a:tcPr>
                </a:tc>
                <a:tc>
                  <a:txBody>
                    <a:bodyPr/>
                    <a:lstStyle/>
                    <a:p>
                      <a:r>
                        <a:rPr lang="en-GB" sz="600">
                          <a:solidFill>
                            <a:srgbClr val="FFFFFF"/>
                          </a:solidFill>
                          <a:effectLst/>
                        </a:rPr>
                        <a:t>9900CC</a:t>
                      </a:r>
                    </a:p>
                  </a:txBody>
                  <a:tcPr marL="30218" marR="30218" marT="15109" marB="15109" anchor="ctr">
                    <a:lnL>
                      <a:noFill/>
                    </a:lnL>
                    <a:lnR>
                      <a:noFill/>
                    </a:lnR>
                    <a:lnT>
                      <a:noFill/>
                    </a:lnT>
                    <a:lnB>
                      <a:noFill/>
                    </a:lnB>
                    <a:solidFill>
                      <a:srgbClr val="9900CC"/>
                    </a:solidFill>
                  </a:tcPr>
                </a:tc>
                <a:tc>
                  <a:txBody>
                    <a:bodyPr/>
                    <a:lstStyle/>
                    <a:p>
                      <a:r>
                        <a:rPr lang="en-GB" sz="600">
                          <a:solidFill>
                            <a:srgbClr val="FFFFFF"/>
                          </a:solidFill>
                          <a:effectLst/>
                        </a:rPr>
                        <a:t>9900FF</a:t>
                      </a:r>
                    </a:p>
                  </a:txBody>
                  <a:tcPr marL="30218" marR="30218" marT="15109" marB="15109" anchor="ctr">
                    <a:lnL>
                      <a:noFill/>
                    </a:lnL>
                    <a:lnR>
                      <a:noFill/>
                    </a:lnR>
                    <a:lnT>
                      <a:noFill/>
                    </a:lnT>
                    <a:lnB>
                      <a:noFill/>
                    </a:lnB>
                    <a:solidFill>
                      <a:srgbClr val="9900FF"/>
                    </a:solidFill>
                  </a:tcPr>
                </a:tc>
                <a:extLst>
                  <a:ext uri="{0D108BD9-81ED-4DB2-BD59-A6C34878D82A}">
                    <a16:rowId xmlns:a16="http://schemas.microsoft.com/office/drawing/2014/main" val="64310593"/>
                  </a:ext>
                </a:extLst>
              </a:tr>
              <a:tr h="120870">
                <a:tc>
                  <a:txBody>
                    <a:bodyPr/>
                    <a:lstStyle/>
                    <a:p>
                      <a:r>
                        <a:rPr lang="en-GB" sz="600">
                          <a:solidFill>
                            <a:srgbClr val="FFFFFF"/>
                          </a:solidFill>
                          <a:effectLst/>
                        </a:rPr>
                        <a:t>993300</a:t>
                      </a:r>
                    </a:p>
                  </a:txBody>
                  <a:tcPr marL="30218" marR="30218" marT="15109" marB="15109" anchor="ctr">
                    <a:lnL>
                      <a:noFill/>
                    </a:lnL>
                    <a:lnR>
                      <a:noFill/>
                    </a:lnR>
                    <a:lnT>
                      <a:noFill/>
                    </a:lnT>
                    <a:lnB>
                      <a:noFill/>
                    </a:lnB>
                    <a:solidFill>
                      <a:srgbClr val="993300"/>
                    </a:solidFill>
                  </a:tcPr>
                </a:tc>
                <a:tc>
                  <a:txBody>
                    <a:bodyPr/>
                    <a:lstStyle/>
                    <a:p>
                      <a:r>
                        <a:rPr lang="en-GB" sz="600">
                          <a:solidFill>
                            <a:srgbClr val="FFFFFF"/>
                          </a:solidFill>
                          <a:effectLst/>
                        </a:rPr>
                        <a:t>993333</a:t>
                      </a:r>
                    </a:p>
                  </a:txBody>
                  <a:tcPr marL="30218" marR="30218" marT="15109" marB="15109" anchor="ctr">
                    <a:lnL>
                      <a:noFill/>
                    </a:lnL>
                    <a:lnR>
                      <a:noFill/>
                    </a:lnR>
                    <a:lnT>
                      <a:noFill/>
                    </a:lnT>
                    <a:lnB>
                      <a:noFill/>
                    </a:lnB>
                    <a:solidFill>
                      <a:srgbClr val="993333"/>
                    </a:solidFill>
                  </a:tcPr>
                </a:tc>
                <a:tc>
                  <a:txBody>
                    <a:bodyPr/>
                    <a:lstStyle/>
                    <a:p>
                      <a:r>
                        <a:rPr lang="en-GB" sz="600">
                          <a:solidFill>
                            <a:srgbClr val="FFFFFF"/>
                          </a:solidFill>
                          <a:effectLst/>
                        </a:rPr>
                        <a:t>993366</a:t>
                      </a:r>
                    </a:p>
                  </a:txBody>
                  <a:tcPr marL="30218" marR="30218" marT="15109" marB="15109" anchor="ctr">
                    <a:lnL>
                      <a:noFill/>
                    </a:lnL>
                    <a:lnR>
                      <a:noFill/>
                    </a:lnR>
                    <a:lnT>
                      <a:noFill/>
                    </a:lnT>
                    <a:lnB>
                      <a:noFill/>
                    </a:lnB>
                    <a:solidFill>
                      <a:srgbClr val="993366"/>
                    </a:solidFill>
                  </a:tcPr>
                </a:tc>
                <a:tc>
                  <a:txBody>
                    <a:bodyPr/>
                    <a:lstStyle/>
                    <a:p>
                      <a:r>
                        <a:rPr lang="en-GB" sz="600">
                          <a:solidFill>
                            <a:srgbClr val="FFFFFF"/>
                          </a:solidFill>
                          <a:effectLst/>
                        </a:rPr>
                        <a:t>993399</a:t>
                      </a:r>
                    </a:p>
                  </a:txBody>
                  <a:tcPr marL="30218" marR="30218" marT="15109" marB="15109" anchor="ctr">
                    <a:lnL>
                      <a:noFill/>
                    </a:lnL>
                    <a:lnR>
                      <a:noFill/>
                    </a:lnR>
                    <a:lnT>
                      <a:noFill/>
                    </a:lnT>
                    <a:lnB>
                      <a:noFill/>
                    </a:lnB>
                    <a:solidFill>
                      <a:srgbClr val="993399"/>
                    </a:solidFill>
                  </a:tcPr>
                </a:tc>
                <a:tc>
                  <a:txBody>
                    <a:bodyPr/>
                    <a:lstStyle/>
                    <a:p>
                      <a:r>
                        <a:rPr lang="en-GB" sz="600">
                          <a:solidFill>
                            <a:srgbClr val="FFFFFF"/>
                          </a:solidFill>
                          <a:effectLst/>
                        </a:rPr>
                        <a:t>9933CC</a:t>
                      </a:r>
                    </a:p>
                  </a:txBody>
                  <a:tcPr marL="30218" marR="30218" marT="15109" marB="15109" anchor="ctr">
                    <a:lnL>
                      <a:noFill/>
                    </a:lnL>
                    <a:lnR>
                      <a:noFill/>
                    </a:lnR>
                    <a:lnT>
                      <a:noFill/>
                    </a:lnT>
                    <a:lnB>
                      <a:noFill/>
                    </a:lnB>
                    <a:solidFill>
                      <a:srgbClr val="9933CC"/>
                    </a:solidFill>
                  </a:tcPr>
                </a:tc>
                <a:tc>
                  <a:txBody>
                    <a:bodyPr/>
                    <a:lstStyle/>
                    <a:p>
                      <a:r>
                        <a:rPr lang="en-GB" sz="600">
                          <a:solidFill>
                            <a:srgbClr val="FFFFFF"/>
                          </a:solidFill>
                          <a:effectLst/>
                        </a:rPr>
                        <a:t>9933FF</a:t>
                      </a:r>
                    </a:p>
                  </a:txBody>
                  <a:tcPr marL="30218" marR="30218" marT="15109" marB="15109" anchor="ctr">
                    <a:lnL>
                      <a:noFill/>
                    </a:lnL>
                    <a:lnR>
                      <a:noFill/>
                    </a:lnR>
                    <a:lnT>
                      <a:noFill/>
                    </a:lnT>
                    <a:lnB>
                      <a:noFill/>
                    </a:lnB>
                    <a:solidFill>
                      <a:srgbClr val="9933FF"/>
                    </a:solidFill>
                  </a:tcPr>
                </a:tc>
                <a:extLst>
                  <a:ext uri="{0D108BD9-81ED-4DB2-BD59-A6C34878D82A}">
                    <a16:rowId xmlns:a16="http://schemas.microsoft.com/office/drawing/2014/main" val="2801218737"/>
                  </a:ext>
                </a:extLst>
              </a:tr>
              <a:tr h="120870">
                <a:tc>
                  <a:txBody>
                    <a:bodyPr/>
                    <a:lstStyle/>
                    <a:p>
                      <a:r>
                        <a:rPr lang="en-GB" sz="600">
                          <a:solidFill>
                            <a:srgbClr val="FFFFFF"/>
                          </a:solidFill>
                          <a:effectLst/>
                        </a:rPr>
                        <a:t>996600</a:t>
                      </a:r>
                    </a:p>
                  </a:txBody>
                  <a:tcPr marL="30218" marR="30218" marT="15109" marB="15109" anchor="ctr">
                    <a:lnL>
                      <a:noFill/>
                    </a:lnL>
                    <a:lnR>
                      <a:noFill/>
                    </a:lnR>
                    <a:lnT>
                      <a:noFill/>
                    </a:lnT>
                    <a:lnB>
                      <a:noFill/>
                    </a:lnB>
                    <a:solidFill>
                      <a:srgbClr val="996600"/>
                    </a:solidFill>
                  </a:tcPr>
                </a:tc>
                <a:tc>
                  <a:txBody>
                    <a:bodyPr/>
                    <a:lstStyle/>
                    <a:p>
                      <a:r>
                        <a:rPr lang="en-GB" sz="600">
                          <a:solidFill>
                            <a:srgbClr val="FFFFFF"/>
                          </a:solidFill>
                          <a:effectLst/>
                        </a:rPr>
                        <a:t>996633</a:t>
                      </a:r>
                    </a:p>
                  </a:txBody>
                  <a:tcPr marL="30218" marR="30218" marT="15109" marB="15109" anchor="ctr">
                    <a:lnL>
                      <a:noFill/>
                    </a:lnL>
                    <a:lnR>
                      <a:noFill/>
                    </a:lnR>
                    <a:lnT>
                      <a:noFill/>
                    </a:lnT>
                    <a:lnB>
                      <a:noFill/>
                    </a:lnB>
                    <a:solidFill>
                      <a:srgbClr val="996633"/>
                    </a:solidFill>
                  </a:tcPr>
                </a:tc>
                <a:tc>
                  <a:txBody>
                    <a:bodyPr/>
                    <a:lstStyle/>
                    <a:p>
                      <a:r>
                        <a:rPr lang="en-GB" sz="600">
                          <a:solidFill>
                            <a:srgbClr val="FFFFFF"/>
                          </a:solidFill>
                          <a:effectLst/>
                        </a:rPr>
                        <a:t>996666</a:t>
                      </a:r>
                    </a:p>
                  </a:txBody>
                  <a:tcPr marL="30218" marR="30218" marT="15109" marB="15109" anchor="ctr">
                    <a:lnL>
                      <a:noFill/>
                    </a:lnL>
                    <a:lnR>
                      <a:noFill/>
                    </a:lnR>
                    <a:lnT>
                      <a:noFill/>
                    </a:lnT>
                    <a:lnB>
                      <a:noFill/>
                    </a:lnB>
                    <a:solidFill>
                      <a:srgbClr val="996666"/>
                    </a:solidFill>
                  </a:tcPr>
                </a:tc>
                <a:tc>
                  <a:txBody>
                    <a:bodyPr/>
                    <a:lstStyle/>
                    <a:p>
                      <a:r>
                        <a:rPr lang="en-GB" sz="600">
                          <a:solidFill>
                            <a:srgbClr val="FFFFFF"/>
                          </a:solidFill>
                          <a:effectLst/>
                        </a:rPr>
                        <a:t>996699</a:t>
                      </a:r>
                    </a:p>
                  </a:txBody>
                  <a:tcPr marL="30218" marR="30218" marT="15109" marB="15109" anchor="ctr">
                    <a:lnL>
                      <a:noFill/>
                    </a:lnL>
                    <a:lnR>
                      <a:noFill/>
                    </a:lnR>
                    <a:lnT>
                      <a:noFill/>
                    </a:lnT>
                    <a:lnB>
                      <a:noFill/>
                    </a:lnB>
                    <a:solidFill>
                      <a:srgbClr val="996699"/>
                    </a:solidFill>
                  </a:tcPr>
                </a:tc>
                <a:tc>
                  <a:txBody>
                    <a:bodyPr/>
                    <a:lstStyle/>
                    <a:p>
                      <a:r>
                        <a:rPr lang="en-GB" sz="600">
                          <a:solidFill>
                            <a:srgbClr val="FFFFFF"/>
                          </a:solidFill>
                          <a:effectLst/>
                        </a:rPr>
                        <a:t>9966CC</a:t>
                      </a:r>
                    </a:p>
                  </a:txBody>
                  <a:tcPr marL="30218" marR="30218" marT="15109" marB="15109" anchor="ctr">
                    <a:lnL>
                      <a:noFill/>
                    </a:lnL>
                    <a:lnR>
                      <a:noFill/>
                    </a:lnR>
                    <a:lnT>
                      <a:noFill/>
                    </a:lnT>
                    <a:lnB>
                      <a:noFill/>
                    </a:lnB>
                    <a:solidFill>
                      <a:srgbClr val="9966CC"/>
                    </a:solidFill>
                  </a:tcPr>
                </a:tc>
                <a:tc>
                  <a:txBody>
                    <a:bodyPr/>
                    <a:lstStyle/>
                    <a:p>
                      <a:r>
                        <a:rPr lang="en-GB" sz="600">
                          <a:solidFill>
                            <a:srgbClr val="FFFFFF"/>
                          </a:solidFill>
                          <a:effectLst/>
                        </a:rPr>
                        <a:t>9966FF</a:t>
                      </a:r>
                    </a:p>
                  </a:txBody>
                  <a:tcPr marL="30218" marR="30218" marT="15109" marB="15109" anchor="ctr">
                    <a:lnL>
                      <a:noFill/>
                    </a:lnL>
                    <a:lnR>
                      <a:noFill/>
                    </a:lnR>
                    <a:lnT>
                      <a:noFill/>
                    </a:lnT>
                    <a:lnB>
                      <a:noFill/>
                    </a:lnB>
                    <a:solidFill>
                      <a:srgbClr val="9966FF"/>
                    </a:solidFill>
                  </a:tcPr>
                </a:tc>
                <a:extLst>
                  <a:ext uri="{0D108BD9-81ED-4DB2-BD59-A6C34878D82A}">
                    <a16:rowId xmlns:a16="http://schemas.microsoft.com/office/drawing/2014/main" val="385024952"/>
                  </a:ext>
                </a:extLst>
              </a:tr>
              <a:tr h="120870">
                <a:tc>
                  <a:txBody>
                    <a:bodyPr/>
                    <a:lstStyle/>
                    <a:p>
                      <a:r>
                        <a:rPr lang="en-GB" sz="600"/>
                        <a:t>999900</a:t>
                      </a:r>
                    </a:p>
                  </a:txBody>
                  <a:tcPr marL="30218" marR="30218" marT="15109" marB="15109" anchor="ctr">
                    <a:lnL>
                      <a:noFill/>
                    </a:lnL>
                    <a:lnR>
                      <a:noFill/>
                    </a:lnR>
                    <a:lnT>
                      <a:noFill/>
                    </a:lnT>
                    <a:lnB>
                      <a:noFill/>
                    </a:lnB>
                    <a:solidFill>
                      <a:srgbClr val="999900"/>
                    </a:solidFill>
                  </a:tcPr>
                </a:tc>
                <a:tc>
                  <a:txBody>
                    <a:bodyPr/>
                    <a:lstStyle/>
                    <a:p>
                      <a:r>
                        <a:rPr lang="en-GB" sz="600"/>
                        <a:t>999933</a:t>
                      </a:r>
                    </a:p>
                  </a:txBody>
                  <a:tcPr marL="30218" marR="30218" marT="15109" marB="15109" anchor="ctr">
                    <a:lnL>
                      <a:noFill/>
                    </a:lnL>
                    <a:lnR>
                      <a:noFill/>
                    </a:lnR>
                    <a:lnT>
                      <a:noFill/>
                    </a:lnT>
                    <a:lnB>
                      <a:noFill/>
                    </a:lnB>
                    <a:solidFill>
                      <a:srgbClr val="999933"/>
                    </a:solidFill>
                  </a:tcPr>
                </a:tc>
                <a:tc>
                  <a:txBody>
                    <a:bodyPr/>
                    <a:lstStyle/>
                    <a:p>
                      <a:r>
                        <a:rPr lang="en-GB" sz="600"/>
                        <a:t>999966</a:t>
                      </a:r>
                    </a:p>
                  </a:txBody>
                  <a:tcPr marL="30218" marR="30218" marT="15109" marB="15109" anchor="ctr">
                    <a:lnL>
                      <a:noFill/>
                    </a:lnL>
                    <a:lnR>
                      <a:noFill/>
                    </a:lnR>
                    <a:lnT>
                      <a:noFill/>
                    </a:lnT>
                    <a:lnB>
                      <a:noFill/>
                    </a:lnB>
                    <a:solidFill>
                      <a:srgbClr val="999966"/>
                    </a:solidFill>
                  </a:tcPr>
                </a:tc>
                <a:tc>
                  <a:txBody>
                    <a:bodyPr/>
                    <a:lstStyle/>
                    <a:p>
                      <a:r>
                        <a:rPr lang="en-GB" sz="600"/>
                        <a:t>999999</a:t>
                      </a:r>
                    </a:p>
                  </a:txBody>
                  <a:tcPr marL="30218" marR="30218" marT="15109" marB="15109" anchor="ctr">
                    <a:lnL>
                      <a:noFill/>
                    </a:lnL>
                    <a:lnR>
                      <a:noFill/>
                    </a:lnR>
                    <a:lnT>
                      <a:noFill/>
                    </a:lnT>
                    <a:lnB>
                      <a:noFill/>
                    </a:lnB>
                    <a:solidFill>
                      <a:srgbClr val="999999"/>
                    </a:solidFill>
                  </a:tcPr>
                </a:tc>
                <a:tc>
                  <a:txBody>
                    <a:bodyPr/>
                    <a:lstStyle/>
                    <a:p>
                      <a:r>
                        <a:rPr lang="en-GB" sz="600"/>
                        <a:t>9999CC</a:t>
                      </a:r>
                    </a:p>
                  </a:txBody>
                  <a:tcPr marL="30218" marR="30218" marT="15109" marB="15109" anchor="ctr">
                    <a:lnL>
                      <a:noFill/>
                    </a:lnL>
                    <a:lnR>
                      <a:noFill/>
                    </a:lnR>
                    <a:lnT>
                      <a:noFill/>
                    </a:lnT>
                    <a:lnB>
                      <a:noFill/>
                    </a:lnB>
                    <a:solidFill>
                      <a:srgbClr val="9999CC"/>
                    </a:solidFill>
                  </a:tcPr>
                </a:tc>
                <a:tc>
                  <a:txBody>
                    <a:bodyPr/>
                    <a:lstStyle/>
                    <a:p>
                      <a:r>
                        <a:rPr lang="en-GB" sz="600"/>
                        <a:t>9999FF</a:t>
                      </a:r>
                    </a:p>
                  </a:txBody>
                  <a:tcPr marL="30218" marR="30218" marT="15109" marB="15109" anchor="ctr">
                    <a:lnL>
                      <a:noFill/>
                    </a:lnL>
                    <a:lnR>
                      <a:noFill/>
                    </a:lnR>
                    <a:lnT>
                      <a:noFill/>
                    </a:lnT>
                    <a:lnB>
                      <a:noFill/>
                    </a:lnB>
                    <a:solidFill>
                      <a:srgbClr val="9999FF"/>
                    </a:solidFill>
                  </a:tcPr>
                </a:tc>
                <a:extLst>
                  <a:ext uri="{0D108BD9-81ED-4DB2-BD59-A6C34878D82A}">
                    <a16:rowId xmlns:a16="http://schemas.microsoft.com/office/drawing/2014/main" val="1613228039"/>
                  </a:ext>
                </a:extLst>
              </a:tr>
              <a:tr h="120870">
                <a:tc>
                  <a:txBody>
                    <a:bodyPr/>
                    <a:lstStyle/>
                    <a:p>
                      <a:r>
                        <a:rPr lang="en-GB" sz="600"/>
                        <a:t>99CC00</a:t>
                      </a:r>
                    </a:p>
                  </a:txBody>
                  <a:tcPr marL="30218" marR="30218" marT="15109" marB="15109" anchor="ctr">
                    <a:lnL>
                      <a:noFill/>
                    </a:lnL>
                    <a:lnR>
                      <a:noFill/>
                    </a:lnR>
                    <a:lnT>
                      <a:noFill/>
                    </a:lnT>
                    <a:lnB>
                      <a:noFill/>
                    </a:lnB>
                    <a:solidFill>
                      <a:srgbClr val="99CC00"/>
                    </a:solidFill>
                  </a:tcPr>
                </a:tc>
                <a:tc>
                  <a:txBody>
                    <a:bodyPr/>
                    <a:lstStyle/>
                    <a:p>
                      <a:r>
                        <a:rPr lang="en-GB" sz="600"/>
                        <a:t>99CC33</a:t>
                      </a:r>
                    </a:p>
                  </a:txBody>
                  <a:tcPr marL="30218" marR="30218" marT="15109" marB="15109" anchor="ctr">
                    <a:lnL>
                      <a:noFill/>
                    </a:lnL>
                    <a:lnR>
                      <a:noFill/>
                    </a:lnR>
                    <a:lnT>
                      <a:noFill/>
                    </a:lnT>
                    <a:lnB>
                      <a:noFill/>
                    </a:lnB>
                    <a:solidFill>
                      <a:srgbClr val="99CC33"/>
                    </a:solidFill>
                  </a:tcPr>
                </a:tc>
                <a:tc>
                  <a:txBody>
                    <a:bodyPr/>
                    <a:lstStyle/>
                    <a:p>
                      <a:r>
                        <a:rPr lang="en-GB" sz="600"/>
                        <a:t>99CC66</a:t>
                      </a:r>
                    </a:p>
                  </a:txBody>
                  <a:tcPr marL="30218" marR="30218" marT="15109" marB="15109" anchor="ctr">
                    <a:lnL>
                      <a:noFill/>
                    </a:lnL>
                    <a:lnR>
                      <a:noFill/>
                    </a:lnR>
                    <a:lnT>
                      <a:noFill/>
                    </a:lnT>
                    <a:lnB>
                      <a:noFill/>
                    </a:lnB>
                    <a:solidFill>
                      <a:srgbClr val="99CC66"/>
                    </a:solidFill>
                  </a:tcPr>
                </a:tc>
                <a:tc>
                  <a:txBody>
                    <a:bodyPr/>
                    <a:lstStyle/>
                    <a:p>
                      <a:r>
                        <a:rPr lang="en-GB" sz="600"/>
                        <a:t>99CC99</a:t>
                      </a:r>
                    </a:p>
                  </a:txBody>
                  <a:tcPr marL="30218" marR="30218" marT="15109" marB="15109" anchor="ctr">
                    <a:lnL>
                      <a:noFill/>
                    </a:lnL>
                    <a:lnR>
                      <a:noFill/>
                    </a:lnR>
                    <a:lnT>
                      <a:noFill/>
                    </a:lnT>
                    <a:lnB>
                      <a:noFill/>
                    </a:lnB>
                    <a:solidFill>
                      <a:srgbClr val="99CC99"/>
                    </a:solidFill>
                  </a:tcPr>
                </a:tc>
                <a:tc>
                  <a:txBody>
                    <a:bodyPr/>
                    <a:lstStyle/>
                    <a:p>
                      <a:r>
                        <a:rPr lang="en-GB" sz="600"/>
                        <a:t>99CCCC</a:t>
                      </a:r>
                    </a:p>
                  </a:txBody>
                  <a:tcPr marL="30218" marR="30218" marT="15109" marB="15109" anchor="ctr">
                    <a:lnL>
                      <a:noFill/>
                    </a:lnL>
                    <a:lnR>
                      <a:noFill/>
                    </a:lnR>
                    <a:lnT>
                      <a:noFill/>
                    </a:lnT>
                    <a:lnB>
                      <a:noFill/>
                    </a:lnB>
                    <a:solidFill>
                      <a:srgbClr val="99CCCC"/>
                    </a:solidFill>
                  </a:tcPr>
                </a:tc>
                <a:tc>
                  <a:txBody>
                    <a:bodyPr/>
                    <a:lstStyle/>
                    <a:p>
                      <a:r>
                        <a:rPr lang="en-GB" sz="600"/>
                        <a:t>99CCFF</a:t>
                      </a:r>
                    </a:p>
                  </a:txBody>
                  <a:tcPr marL="30218" marR="30218" marT="15109" marB="15109" anchor="ctr">
                    <a:lnL>
                      <a:noFill/>
                    </a:lnL>
                    <a:lnR>
                      <a:noFill/>
                    </a:lnR>
                    <a:lnT>
                      <a:noFill/>
                    </a:lnT>
                    <a:lnB>
                      <a:noFill/>
                    </a:lnB>
                    <a:solidFill>
                      <a:srgbClr val="99CCFF"/>
                    </a:solidFill>
                  </a:tcPr>
                </a:tc>
                <a:extLst>
                  <a:ext uri="{0D108BD9-81ED-4DB2-BD59-A6C34878D82A}">
                    <a16:rowId xmlns:a16="http://schemas.microsoft.com/office/drawing/2014/main" val="1348000083"/>
                  </a:ext>
                </a:extLst>
              </a:tr>
              <a:tr h="120870">
                <a:tc>
                  <a:txBody>
                    <a:bodyPr/>
                    <a:lstStyle/>
                    <a:p>
                      <a:r>
                        <a:rPr lang="en-GB" sz="600"/>
                        <a:t>99FF00</a:t>
                      </a:r>
                    </a:p>
                  </a:txBody>
                  <a:tcPr marL="30218" marR="30218" marT="15109" marB="15109" anchor="ctr">
                    <a:lnL>
                      <a:noFill/>
                    </a:lnL>
                    <a:lnR>
                      <a:noFill/>
                    </a:lnR>
                    <a:lnT>
                      <a:noFill/>
                    </a:lnT>
                    <a:lnB>
                      <a:noFill/>
                    </a:lnB>
                    <a:solidFill>
                      <a:srgbClr val="99FF00"/>
                    </a:solidFill>
                  </a:tcPr>
                </a:tc>
                <a:tc>
                  <a:txBody>
                    <a:bodyPr/>
                    <a:lstStyle/>
                    <a:p>
                      <a:r>
                        <a:rPr lang="en-GB" sz="600"/>
                        <a:t>99FF33</a:t>
                      </a:r>
                    </a:p>
                  </a:txBody>
                  <a:tcPr marL="30218" marR="30218" marT="15109" marB="15109" anchor="ctr">
                    <a:lnL>
                      <a:noFill/>
                    </a:lnL>
                    <a:lnR>
                      <a:noFill/>
                    </a:lnR>
                    <a:lnT>
                      <a:noFill/>
                    </a:lnT>
                    <a:lnB>
                      <a:noFill/>
                    </a:lnB>
                    <a:solidFill>
                      <a:srgbClr val="99FF33"/>
                    </a:solidFill>
                  </a:tcPr>
                </a:tc>
                <a:tc>
                  <a:txBody>
                    <a:bodyPr/>
                    <a:lstStyle/>
                    <a:p>
                      <a:r>
                        <a:rPr lang="en-GB" sz="600"/>
                        <a:t>99FF66</a:t>
                      </a:r>
                    </a:p>
                  </a:txBody>
                  <a:tcPr marL="30218" marR="30218" marT="15109" marB="15109" anchor="ctr">
                    <a:lnL>
                      <a:noFill/>
                    </a:lnL>
                    <a:lnR>
                      <a:noFill/>
                    </a:lnR>
                    <a:lnT>
                      <a:noFill/>
                    </a:lnT>
                    <a:lnB>
                      <a:noFill/>
                    </a:lnB>
                    <a:solidFill>
                      <a:srgbClr val="99FF66"/>
                    </a:solidFill>
                  </a:tcPr>
                </a:tc>
                <a:tc>
                  <a:txBody>
                    <a:bodyPr/>
                    <a:lstStyle/>
                    <a:p>
                      <a:r>
                        <a:rPr lang="en-GB" sz="600"/>
                        <a:t>99FF99</a:t>
                      </a:r>
                    </a:p>
                  </a:txBody>
                  <a:tcPr marL="30218" marR="30218" marT="15109" marB="15109" anchor="ctr">
                    <a:lnL>
                      <a:noFill/>
                    </a:lnL>
                    <a:lnR>
                      <a:noFill/>
                    </a:lnR>
                    <a:lnT>
                      <a:noFill/>
                    </a:lnT>
                    <a:lnB>
                      <a:noFill/>
                    </a:lnB>
                    <a:solidFill>
                      <a:srgbClr val="99FF99"/>
                    </a:solidFill>
                  </a:tcPr>
                </a:tc>
                <a:tc>
                  <a:txBody>
                    <a:bodyPr/>
                    <a:lstStyle/>
                    <a:p>
                      <a:r>
                        <a:rPr lang="en-GB" sz="600"/>
                        <a:t>99FFCC</a:t>
                      </a:r>
                    </a:p>
                  </a:txBody>
                  <a:tcPr marL="30218" marR="30218" marT="15109" marB="15109" anchor="ctr">
                    <a:lnL>
                      <a:noFill/>
                    </a:lnL>
                    <a:lnR>
                      <a:noFill/>
                    </a:lnR>
                    <a:lnT>
                      <a:noFill/>
                    </a:lnT>
                    <a:lnB>
                      <a:noFill/>
                    </a:lnB>
                    <a:solidFill>
                      <a:srgbClr val="99FFCC"/>
                    </a:solidFill>
                  </a:tcPr>
                </a:tc>
                <a:tc>
                  <a:txBody>
                    <a:bodyPr/>
                    <a:lstStyle/>
                    <a:p>
                      <a:r>
                        <a:rPr lang="en-GB" sz="600"/>
                        <a:t>99FFFF</a:t>
                      </a:r>
                    </a:p>
                  </a:txBody>
                  <a:tcPr marL="30218" marR="30218" marT="15109" marB="15109" anchor="ctr">
                    <a:lnL>
                      <a:noFill/>
                    </a:lnL>
                    <a:lnR>
                      <a:noFill/>
                    </a:lnR>
                    <a:lnT>
                      <a:noFill/>
                    </a:lnT>
                    <a:lnB>
                      <a:noFill/>
                    </a:lnB>
                    <a:solidFill>
                      <a:srgbClr val="99FFFF"/>
                    </a:solidFill>
                  </a:tcPr>
                </a:tc>
                <a:extLst>
                  <a:ext uri="{0D108BD9-81ED-4DB2-BD59-A6C34878D82A}">
                    <a16:rowId xmlns:a16="http://schemas.microsoft.com/office/drawing/2014/main" val="2547726462"/>
                  </a:ext>
                </a:extLst>
              </a:tr>
              <a:tr h="120870">
                <a:tc>
                  <a:txBody>
                    <a:bodyPr/>
                    <a:lstStyle/>
                    <a:p>
                      <a:r>
                        <a:rPr lang="en-GB" sz="600">
                          <a:solidFill>
                            <a:srgbClr val="FFFFFF"/>
                          </a:solidFill>
                          <a:effectLst/>
                        </a:rPr>
                        <a:t>CC0000</a:t>
                      </a:r>
                    </a:p>
                  </a:txBody>
                  <a:tcPr marL="30218" marR="30218" marT="15109" marB="15109" anchor="ctr">
                    <a:lnL>
                      <a:noFill/>
                    </a:lnL>
                    <a:lnR>
                      <a:noFill/>
                    </a:lnR>
                    <a:lnT>
                      <a:noFill/>
                    </a:lnT>
                    <a:lnB>
                      <a:noFill/>
                    </a:lnB>
                    <a:solidFill>
                      <a:srgbClr val="CC0000"/>
                    </a:solidFill>
                  </a:tcPr>
                </a:tc>
                <a:tc>
                  <a:txBody>
                    <a:bodyPr/>
                    <a:lstStyle/>
                    <a:p>
                      <a:r>
                        <a:rPr lang="en-GB" sz="600">
                          <a:solidFill>
                            <a:srgbClr val="FFFFFF"/>
                          </a:solidFill>
                          <a:effectLst/>
                        </a:rPr>
                        <a:t>CC0033</a:t>
                      </a:r>
                    </a:p>
                  </a:txBody>
                  <a:tcPr marL="30218" marR="30218" marT="15109" marB="15109" anchor="ctr">
                    <a:lnL>
                      <a:noFill/>
                    </a:lnL>
                    <a:lnR>
                      <a:noFill/>
                    </a:lnR>
                    <a:lnT>
                      <a:noFill/>
                    </a:lnT>
                    <a:lnB>
                      <a:noFill/>
                    </a:lnB>
                    <a:solidFill>
                      <a:srgbClr val="CC0033"/>
                    </a:solidFill>
                  </a:tcPr>
                </a:tc>
                <a:tc>
                  <a:txBody>
                    <a:bodyPr/>
                    <a:lstStyle/>
                    <a:p>
                      <a:r>
                        <a:rPr lang="en-GB" sz="600">
                          <a:solidFill>
                            <a:srgbClr val="FFFFFF"/>
                          </a:solidFill>
                          <a:effectLst/>
                        </a:rPr>
                        <a:t>CC0066</a:t>
                      </a:r>
                    </a:p>
                  </a:txBody>
                  <a:tcPr marL="30218" marR="30218" marT="15109" marB="15109" anchor="ctr">
                    <a:lnL>
                      <a:noFill/>
                    </a:lnL>
                    <a:lnR>
                      <a:noFill/>
                    </a:lnR>
                    <a:lnT>
                      <a:noFill/>
                    </a:lnT>
                    <a:lnB>
                      <a:noFill/>
                    </a:lnB>
                    <a:solidFill>
                      <a:srgbClr val="CC0066"/>
                    </a:solidFill>
                  </a:tcPr>
                </a:tc>
                <a:tc>
                  <a:txBody>
                    <a:bodyPr/>
                    <a:lstStyle/>
                    <a:p>
                      <a:r>
                        <a:rPr lang="en-GB" sz="600">
                          <a:solidFill>
                            <a:srgbClr val="FFFFFF"/>
                          </a:solidFill>
                          <a:effectLst/>
                        </a:rPr>
                        <a:t>CC0099</a:t>
                      </a:r>
                    </a:p>
                  </a:txBody>
                  <a:tcPr marL="30218" marR="30218" marT="15109" marB="15109" anchor="ctr">
                    <a:lnL>
                      <a:noFill/>
                    </a:lnL>
                    <a:lnR>
                      <a:noFill/>
                    </a:lnR>
                    <a:lnT>
                      <a:noFill/>
                    </a:lnT>
                    <a:lnB>
                      <a:noFill/>
                    </a:lnB>
                    <a:solidFill>
                      <a:srgbClr val="CC0099"/>
                    </a:solidFill>
                  </a:tcPr>
                </a:tc>
                <a:tc>
                  <a:txBody>
                    <a:bodyPr/>
                    <a:lstStyle/>
                    <a:p>
                      <a:r>
                        <a:rPr lang="en-GB" sz="600">
                          <a:solidFill>
                            <a:srgbClr val="FFFFFF"/>
                          </a:solidFill>
                          <a:effectLst/>
                        </a:rPr>
                        <a:t>CC00CC</a:t>
                      </a:r>
                    </a:p>
                  </a:txBody>
                  <a:tcPr marL="30218" marR="30218" marT="15109" marB="15109" anchor="ctr">
                    <a:lnL>
                      <a:noFill/>
                    </a:lnL>
                    <a:lnR>
                      <a:noFill/>
                    </a:lnR>
                    <a:lnT>
                      <a:noFill/>
                    </a:lnT>
                    <a:lnB>
                      <a:noFill/>
                    </a:lnB>
                    <a:solidFill>
                      <a:srgbClr val="CC00CC"/>
                    </a:solidFill>
                  </a:tcPr>
                </a:tc>
                <a:tc>
                  <a:txBody>
                    <a:bodyPr/>
                    <a:lstStyle/>
                    <a:p>
                      <a:r>
                        <a:rPr lang="en-GB" sz="600">
                          <a:solidFill>
                            <a:srgbClr val="FFFFFF"/>
                          </a:solidFill>
                          <a:effectLst/>
                        </a:rPr>
                        <a:t>CC00FF</a:t>
                      </a:r>
                    </a:p>
                  </a:txBody>
                  <a:tcPr marL="30218" marR="30218" marT="15109" marB="15109" anchor="ctr">
                    <a:lnL>
                      <a:noFill/>
                    </a:lnL>
                    <a:lnR>
                      <a:noFill/>
                    </a:lnR>
                    <a:lnT>
                      <a:noFill/>
                    </a:lnT>
                    <a:lnB>
                      <a:noFill/>
                    </a:lnB>
                    <a:solidFill>
                      <a:srgbClr val="CC00FF"/>
                    </a:solidFill>
                  </a:tcPr>
                </a:tc>
                <a:extLst>
                  <a:ext uri="{0D108BD9-81ED-4DB2-BD59-A6C34878D82A}">
                    <a16:rowId xmlns:a16="http://schemas.microsoft.com/office/drawing/2014/main" val="1825612090"/>
                  </a:ext>
                </a:extLst>
              </a:tr>
              <a:tr h="120870">
                <a:tc>
                  <a:txBody>
                    <a:bodyPr/>
                    <a:lstStyle/>
                    <a:p>
                      <a:r>
                        <a:rPr lang="en-GB" sz="600">
                          <a:solidFill>
                            <a:srgbClr val="FFFFFF"/>
                          </a:solidFill>
                          <a:effectLst/>
                        </a:rPr>
                        <a:t>CC3300</a:t>
                      </a:r>
                    </a:p>
                  </a:txBody>
                  <a:tcPr marL="30218" marR="30218" marT="15109" marB="15109" anchor="ctr">
                    <a:lnL>
                      <a:noFill/>
                    </a:lnL>
                    <a:lnR>
                      <a:noFill/>
                    </a:lnR>
                    <a:lnT>
                      <a:noFill/>
                    </a:lnT>
                    <a:lnB>
                      <a:noFill/>
                    </a:lnB>
                    <a:solidFill>
                      <a:srgbClr val="CC3300"/>
                    </a:solidFill>
                  </a:tcPr>
                </a:tc>
                <a:tc>
                  <a:txBody>
                    <a:bodyPr/>
                    <a:lstStyle/>
                    <a:p>
                      <a:r>
                        <a:rPr lang="en-GB" sz="600">
                          <a:solidFill>
                            <a:srgbClr val="FFFFFF"/>
                          </a:solidFill>
                          <a:effectLst/>
                        </a:rPr>
                        <a:t>CC3333</a:t>
                      </a:r>
                    </a:p>
                  </a:txBody>
                  <a:tcPr marL="30218" marR="30218" marT="15109" marB="15109" anchor="ctr">
                    <a:lnL>
                      <a:noFill/>
                    </a:lnL>
                    <a:lnR>
                      <a:noFill/>
                    </a:lnR>
                    <a:lnT>
                      <a:noFill/>
                    </a:lnT>
                    <a:lnB>
                      <a:noFill/>
                    </a:lnB>
                    <a:solidFill>
                      <a:srgbClr val="CC3333"/>
                    </a:solidFill>
                  </a:tcPr>
                </a:tc>
                <a:tc>
                  <a:txBody>
                    <a:bodyPr/>
                    <a:lstStyle/>
                    <a:p>
                      <a:r>
                        <a:rPr lang="en-GB" sz="600">
                          <a:solidFill>
                            <a:srgbClr val="FFFFFF"/>
                          </a:solidFill>
                          <a:effectLst/>
                        </a:rPr>
                        <a:t>CC3366</a:t>
                      </a:r>
                    </a:p>
                  </a:txBody>
                  <a:tcPr marL="30218" marR="30218" marT="15109" marB="15109" anchor="ctr">
                    <a:lnL>
                      <a:noFill/>
                    </a:lnL>
                    <a:lnR>
                      <a:noFill/>
                    </a:lnR>
                    <a:lnT>
                      <a:noFill/>
                    </a:lnT>
                    <a:lnB>
                      <a:noFill/>
                    </a:lnB>
                    <a:solidFill>
                      <a:srgbClr val="CC3366"/>
                    </a:solidFill>
                  </a:tcPr>
                </a:tc>
                <a:tc>
                  <a:txBody>
                    <a:bodyPr/>
                    <a:lstStyle/>
                    <a:p>
                      <a:r>
                        <a:rPr lang="en-GB" sz="600">
                          <a:solidFill>
                            <a:srgbClr val="FFFFFF"/>
                          </a:solidFill>
                          <a:effectLst/>
                        </a:rPr>
                        <a:t>CC3399</a:t>
                      </a:r>
                    </a:p>
                  </a:txBody>
                  <a:tcPr marL="30218" marR="30218" marT="15109" marB="15109" anchor="ctr">
                    <a:lnL>
                      <a:noFill/>
                    </a:lnL>
                    <a:lnR>
                      <a:noFill/>
                    </a:lnR>
                    <a:lnT>
                      <a:noFill/>
                    </a:lnT>
                    <a:lnB>
                      <a:noFill/>
                    </a:lnB>
                    <a:solidFill>
                      <a:srgbClr val="CC3399"/>
                    </a:solidFill>
                  </a:tcPr>
                </a:tc>
                <a:tc>
                  <a:txBody>
                    <a:bodyPr/>
                    <a:lstStyle/>
                    <a:p>
                      <a:r>
                        <a:rPr lang="en-GB" sz="600">
                          <a:solidFill>
                            <a:srgbClr val="FFFFFF"/>
                          </a:solidFill>
                          <a:effectLst/>
                        </a:rPr>
                        <a:t>CC33CC</a:t>
                      </a:r>
                    </a:p>
                  </a:txBody>
                  <a:tcPr marL="30218" marR="30218" marT="15109" marB="15109" anchor="ctr">
                    <a:lnL>
                      <a:noFill/>
                    </a:lnL>
                    <a:lnR>
                      <a:noFill/>
                    </a:lnR>
                    <a:lnT>
                      <a:noFill/>
                    </a:lnT>
                    <a:lnB>
                      <a:noFill/>
                    </a:lnB>
                    <a:solidFill>
                      <a:srgbClr val="CC33CC"/>
                    </a:solidFill>
                  </a:tcPr>
                </a:tc>
                <a:tc>
                  <a:txBody>
                    <a:bodyPr/>
                    <a:lstStyle/>
                    <a:p>
                      <a:r>
                        <a:rPr lang="en-GB" sz="600">
                          <a:solidFill>
                            <a:srgbClr val="FFFFFF"/>
                          </a:solidFill>
                          <a:effectLst/>
                        </a:rPr>
                        <a:t>CC33FF</a:t>
                      </a:r>
                    </a:p>
                  </a:txBody>
                  <a:tcPr marL="30218" marR="30218" marT="15109" marB="15109" anchor="ctr">
                    <a:lnL>
                      <a:noFill/>
                    </a:lnL>
                    <a:lnR>
                      <a:noFill/>
                    </a:lnR>
                    <a:lnT>
                      <a:noFill/>
                    </a:lnT>
                    <a:lnB>
                      <a:noFill/>
                    </a:lnB>
                    <a:solidFill>
                      <a:srgbClr val="CC33FF"/>
                    </a:solidFill>
                  </a:tcPr>
                </a:tc>
                <a:extLst>
                  <a:ext uri="{0D108BD9-81ED-4DB2-BD59-A6C34878D82A}">
                    <a16:rowId xmlns:a16="http://schemas.microsoft.com/office/drawing/2014/main" val="4262855601"/>
                  </a:ext>
                </a:extLst>
              </a:tr>
              <a:tr h="120870">
                <a:tc>
                  <a:txBody>
                    <a:bodyPr/>
                    <a:lstStyle/>
                    <a:p>
                      <a:r>
                        <a:rPr lang="en-GB" sz="600">
                          <a:solidFill>
                            <a:srgbClr val="FFFFFF"/>
                          </a:solidFill>
                          <a:effectLst/>
                        </a:rPr>
                        <a:t>CC6600</a:t>
                      </a:r>
                    </a:p>
                  </a:txBody>
                  <a:tcPr marL="30218" marR="30218" marT="15109" marB="15109" anchor="ctr">
                    <a:lnL>
                      <a:noFill/>
                    </a:lnL>
                    <a:lnR>
                      <a:noFill/>
                    </a:lnR>
                    <a:lnT>
                      <a:noFill/>
                    </a:lnT>
                    <a:lnB>
                      <a:noFill/>
                    </a:lnB>
                    <a:solidFill>
                      <a:srgbClr val="CC6600"/>
                    </a:solidFill>
                  </a:tcPr>
                </a:tc>
                <a:tc>
                  <a:txBody>
                    <a:bodyPr/>
                    <a:lstStyle/>
                    <a:p>
                      <a:r>
                        <a:rPr lang="en-GB" sz="600">
                          <a:solidFill>
                            <a:srgbClr val="FFFFFF"/>
                          </a:solidFill>
                          <a:effectLst/>
                        </a:rPr>
                        <a:t>CC6633</a:t>
                      </a:r>
                    </a:p>
                  </a:txBody>
                  <a:tcPr marL="30218" marR="30218" marT="15109" marB="15109" anchor="ctr">
                    <a:lnL>
                      <a:noFill/>
                    </a:lnL>
                    <a:lnR>
                      <a:noFill/>
                    </a:lnR>
                    <a:lnT>
                      <a:noFill/>
                    </a:lnT>
                    <a:lnB>
                      <a:noFill/>
                    </a:lnB>
                    <a:solidFill>
                      <a:srgbClr val="CC6633"/>
                    </a:solidFill>
                  </a:tcPr>
                </a:tc>
                <a:tc>
                  <a:txBody>
                    <a:bodyPr/>
                    <a:lstStyle/>
                    <a:p>
                      <a:r>
                        <a:rPr lang="en-GB" sz="600">
                          <a:solidFill>
                            <a:srgbClr val="FFFFFF"/>
                          </a:solidFill>
                          <a:effectLst/>
                        </a:rPr>
                        <a:t>CC6666</a:t>
                      </a:r>
                    </a:p>
                  </a:txBody>
                  <a:tcPr marL="30218" marR="30218" marT="15109" marB="15109" anchor="ctr">
                    <a:lnL>
                      <a:noFill/>
                    </a:lnL>
                    <a:lnR>
                      <a:noFill/>
                    </a:lnR>
                    <a:lnT>
                      <a:noFill/>
                    </a:lnT>
                    <a:lnB>
                      <a:noFill/>
                    </a:lnB>
                    <a:solidFill>
                      <a:srgbClr val="CC6666"/>
                    </a:solidFill>
                  </a:tcPr>
                </a:tc>
                <a:tc>
                  <a:txBody>
                    <a:bodyPr/>
                    <a:lstStyle/>
                    <a:p>
                      <a:r>
                        <a:rPr lang="en-GB" sz="600">
                          <a:solidFill>
                            <a:srgbClr val="FFFFFF"/>
                          </a:solidFill>
                          <a:effectLst/>
                        </a:rPr>
                        <a:t>CC6699</a:t>
                      </a:r>
                    </a:p>
                  </a:txBody>
                  <a:tcPr marL="30218" marR="30218" marT="15109" marB="15109" anchor="ctr">
                    <a:lnL>
                      <a:noFill/>
                    </a:lnL>
                    <a:lnR>
                      <a:noFill/>
                    </a:lnR>
                    <a:lnT>
                      <a:noFill/>
                    </a:lnT>
                    <a:lnB>
                      <a:noFill/>
                    </a:lnB>
                    <a:solidFill>
                      <a:srgbClr val="CC6699"/>
                    </a:solidFill>
                  </a:tcPr>
                </a:tc>
                <a:tc>
                  <a:txBody>
                    <a:bodyPr/>
                    <a:lstStyle/>
                    <a:p>
                      <a:r>
                        <a:rPr lang="en-GB" sz="600">
                          <a:solidFill>
                            <a:srgbClr val="FFFFFF"/>
                          </a:solidFill>
                          <a:effectLst/>
                        </a:rPr>
                        <a:t>CC66CC</a:t>
                      </a:r>
                    </a:p>
                  </a:txBody>
                  <a:tcPr marL="30218" marR="30218" marT="15109" marB="15109" anchor="ctr">
                    <a:lnL>
                      <a:noFill/>
                    </a:lnL>
                    <a:lnR>
                      <a:noFill/>
                    </a:lnR>
                    <a:lnT>
                      <a:noFill/>
                    </a:lnT>
                    <a:lnB>
                      <a:noFill/>
                    </a:lnB>
                    <a:solidFill>
                      <a:srgbClr val="CC66CC"/>
                    </a:solidFill>
                  </a:tcPr>
                </a:tc>
                <a:tc>
                  <a:txBody>
                    <a:bodyPr/>
                    <a:lstStyle/>
                    <a:p>
                      <a:r>
                        <a:rPr lang="en-GB" sz="600">
                          <a:solidFill>
                            <a:srgbClr val="FFFFFF"/>
                          </a:solidFill>
                          <a:effectLst/>
                        </a:rPr>
                        <a:t>CC66FF</a:t>
                      </a:r>
                    </a:p>
                  </a:txBody>
                  <a:tcPr marL="30218" marR="30218" marT="15109" marB="15109" anchor="ctr">
                    <a:lnL>
                      <a:noFill/>
                    </a:lnL>
                    <a:lnR>
                      <a:noFill/>
                    </a:lnR>
                    <a:lnT>
                      <a:noFill/>
                    </a:lnT>
                    <a:lnB>
                      <a:noFill/>
                    </a:lnB>
                    <a:solidFill>
                      <a:srgbClr val="CC66FF"/>
                    </a:solidFill>
                  </a:tcPr>
                </a:tc>
                <a:extLst>
                  <a:ext uri="{0D108BD9-81ED-4DB2-BD59-A6C34878D82A}">
                    <a16:rowId xmlns:a16="http://schemas.microsoft.com/office/drawing/2014/main" val="2201691295"/>
                  </a:ext>
                </a:extLst>
              </a:tr>
              <a:tr h="120870">
                <a:tc>
                  <a:txBody>
                    <a:bodyPr/>
                    <a:lstStyle/>
                    <a:p>
                      <a:r>
                        <a:rPr lang="en-GB" sz="600"/>
                        <a:t>CC9900</a:t>
                      </a:r>
                    </a:p>
                  </a:txBody>
                  <a:tcPr marL="30218" marR="30218" marT="15109" marB="15109" anchor="ctr">
                    <a:lnL>
                      <a:noFill/>
                    </a:lnL>
                    <a:lnR>
                      <a:noFill/>
                    </a:lnR>
                    <a:lnT>
                      <a:noFill/>
                    </a:lnT>
                    <a:lnB>
                      <a:noFill/>
                    </a:lnB>
                    <a:solidFill>
                      <a:srgbClr val="CC9900"/>
                    </a:solidFill>
                  </a:tcPr>
                </a:tc>
                <a:tc>
                  <a:txBody>
                    <a:bodyPr/>
                    <a:lstStyle/>
                    <a:p>
                      <a:r>
                        <a:rPr lang="en-GB" sz="600"/>
                        <a:t>CC9933</a:t>
                      </a:r>
                    </a:p>
                  </a:txBody>
                  <a:tcPr marL="30218" marR="30218" marT="15109" marB="15109" anchor="ctr">
                    <a:lnL>
                      <a:noFill/>
                    </a:lnL>
                    <a:lnR>
                      <a:noFill/>
                    </a:lnR>
                    <a:lnT>
                      <a:noFill/>
                    </a:lnT>
                    <a:lnB>
                      <a:noFill/>
                    </a:lnB>
                    <a:solidFill>
                      <a:srgbClr val="CC9933"/>
                    </a:solidFill>
                  </a:tcPr>
                </a:tc>
                <a:tc>
                  <a:txBody>
                    <a:bodyPr/>
                    <a:lstStyle/>
                    <a:p>
                      <a:r>
                        <a:rPr lang="en-GB" sz="600"/>
                        <a:t>CC9966</a:t>
                      </a:r>
                    </a:p>
                  </a:txBody>
                  <a:tcPr marL="30218" marR="30218" marT="15109" marB="15109" anchor="ctr">
                    <a:lnL>
                      <a:noFill/>
                    </a:lnL>
                    <a:lnR>
                      <a:noFill/>
                    </a:lnR>
                    <a:lnT>
                      <a:noFill/>
                    </a:lnT>
                    <a:lnB>
                      <a:noFill/>
                    </a:lnB>
                    <a:solidFill>
                      <a:srgbClr val="CC9966"/>
                    </a:solidFill>
                  </a:tcPr>
                </a:tc>
                <a:tc>
                  <a:txBody>
                    <a:bodyPr/>
                    <a:lstStyle/>
                    <a:p>
                      <a:r>
                        <a:rPr lang="en-GB" sz="600"/>
                        <a:t>CC9999</a:t>
                      </a:r>
                    </a:p>
                  </a:txBody>
                  <a:tcPr marL="30218" marR="30218" marT="15109" marB="15109" anchor="ctr">
                    <a:lnL>
                      <a:noFill/>
                    </a:lnL>
                    <a:lnR>
                      <a:noFill/>
                    </a:lnR>
                    <a:lnT>
                      <a:noFill/>
                    </a:lnT>
                    <a:lnB>
                      <a:noFill/>
                    </a:lnB>
                    <a:solidFill>
                      <a:srgbClr val="CC9999"/>
                    </a:solidFill>
                  </a:tcPr>
                </a:tc>
                <a:tc>
                  <a:txBody>
                    <a:bodyPr/>
                    <a:lstStyle/>
                    <a:p>
                      <a:r>
                        <a:rPr lang="en-GB" sz="600"/>
                        <a:t>CC99CC</a:t>
                      </a:r>
                    </a:p>
                  </a:txBody>
                  <a:tcPr marL="30218" marR="30218" marT="15109" marB="15109" anchor="ctr">
                    <a:lnL>
                      <a:noFill/>
                    </a:lnL>
                    <a:lnR>
                      <a:noFill/>
                    </a:lnR>
                    <a:lnT>
                      <a:noFill/>
                    </a:lnT>
                    <a:lnB>
                      <a:noFill/>
                    </a:lnB>
                    <a:solidFill>
                      <a:srgbClr val="CC99CC"/>
                    </a:solidFill>
                  </a:tcPr>
                </a:tc>
                <a:tc>
                  <a:txBody>
                    <a:bodyPr/>
                    <a:lstStyle/>
                    <a:p>
                      <a:r>
                        <a:rPr lang="en-GB" sz="600"/>
                        <a:t>CC99FF</a:t>
                      </a:r>
                    </a:p>
                  </a:txBody>
                  <a:tcPr marL="30218" marR="30218" marT="15109" marB="15109" anchor="ctr">
                    <a:lnL>
                      <a:noFill/>
                    </a:lnL>
                    <a:lnR>
                      <a:noFill/>
                    </a:lnR>
                    <a:lnT>
                      <a:noFill/>
                    </a:lnT>
                    <a:lnB>
                      <a:noFill/>
                    </a:lnB>
                    <a:solidFill>
                      <a:srgbClr val="CC99FF"/>
                    </a:solidFill>
                  </a:tcPr>
                </a:tc>
                <a:extLst>
                  <a:ext uri="{0D108BD9-81ED-4DB2-BD59-A6C34878D82A}">
                    <a16:rowId xmlns:a16="http://schemas.microsoft.com/office/drawing/2014/main" val="2095390847"/>
                  </a:ext>
                </a:extLst>
              </a:tr>
              <a:tr h="120870">
                <a:tc>
                  <a:txBody>
                    <a:bodyPr/>
                    <a:lstStyle/>
                    <a:p>
                      <a:r>
                        <a:rPr lang="en-GB" sz="600"/>
                        <a:t>CCCC00</a:t>
                      </a:r>
                    </a:p>
                  </a:txBody>
                  <a:tcPr marL="30218" marR="30218" marT="15109" marB="15109" anchor="ctr">
                    <a:lnL>
                      <a:noFill/>
                    </a:lnL>
                    <a:lnR>
                      <a:noFill/>
                    </a:lnR>
                    <a:lnT>
                      <a:noFill/>
                    </a:lnT>
                    <a:lnB>
                      <a:noFill/>
                    </a:lnB>
                    <a:solidFill>
                      <a:srgbClr val="CCCC00"/>
                    </a:solidFill>
                  </a:tcPr>
                </a:tc>
                <a:tc>
                  <a:txBody>
                    <a:bodyPr/>
                    <a:lstStyle/>
                    <a:p>
                      <a:r>
                        <a:rPr lang="en-GB" sz="600"/>
                        <a:t>CCCC33</a:t>
                      </a:r>
                    </a:p>
                  </a:txBody>
                  <a:tcPr marL="30218" marR="30218" marT="15109" marB="15109" anchor="ctr">
                    <a:lnL>
                      <a:noFill/>
                    </a:lnL>
                    <a:lnR>
                      <a:noFill/>
                    </a:lnR>
                    <a:lnT>
                      <a:noFill/>
                    </a:lnT>
                    <a:lnB>
                      <a:noFill/>
                    </a:lnB>
                    <a:solidFill>
                      <a:srgbClr val="CCCC33"/>
                    </a:solidFill>
                  </a:tcPr>
                </a:tc>
                <a:tc>
                  <a:txBody>
                    <a:bodyPr/>
                    <a:lstStyle/>
                    <a:p>
                      <a:r>
                        <a:rPr lang="en-GB" sz="600"/>
                        <a:t>CCCC66</a:t>
                      </a:r>
                    </a:p>
                  </a:txBody>
                  <a:tcPr marL="30218" marR="30218" marT="15109" marB="15109" anchor="ctr">
                    <a:lnL>
                      <a:noFill/>
                    </a:lnL>
                    <a:lnR>
                      <a:noFill/>
                    </a:lnR>
                    <a:lnT>
                      <a:noFill/>
                    </a:lnT>
                    <a:lnB>
                      <a:noFill/>
                    </a:lnB>
                    <a:solidFill>
                      <a:srgbClr val="CCCC66"/>
                    </a:solidFill>
                  </a:tcPr>
                </a:tc>
                <a:tc>
                  <a:txBody>
                    <a:bodyPr/>
                    <a:lstStyle/>
                    <a:p>
                      <a:r>
                        <a:rPr lang="en-GB" sz="600"/>
                        <a:t>CCCC99</a:t>
                      </a:r>
                    </a:p>
                  </a:txBody>
                  <a:tcPr marL="30218" marR="30218" marT="15109" marB="15109" anchor="ctr">
                    <a:lnL>
                      <a:noFill/>
                    </a:lnL>
                    <a:lnR>
                      <a:noFill/>
                    </a:lnR>
                    <a:lnT>
                      <a:noFill/>
                    </a:lnT>
                    <a:lnB>
                      <a:noFill/>
                    </a:lnB>
                    <a:solidFill>
                      <a:srgbClr val="CCCC99"/>
                    </a:solidFill>
                  </a:tcPr>
                </a:tc>
                <a:tc>
                  <a:txBody>
                    <a:bodyPr/>
                    <a:lstStyle/>
                    <a:p>
                      <a:r>
                        <a:rPr lang="en-GB" sz="600"/>
                        <a:t>CCCCCC</a:t>
                      </a:r>
                    </a:p>
                  </a:txBody>
                  <a:tcPr marL="30218" marR="30218" marT="15109" marB="15109" anchor="ctr">
                    <a:lnL>
                      <a:noFill/>
                    </a:lnL>
                    <a:lnR>
                      <a:noFill/>
                    </a:lnR>
                    <a:lnT>
                      <a:noFill/>
                    </a:lnT>
                    <a:lnB>
                      <a:noFill/>
                    </a:lnB>
                    <a:solidFill>
                      <a:srgbClr val="CCCCCC"/>
                    </a:solidFill>
                  </a:tcPr>
                </a:tc>
                <a:tc>
                  <a:txBody>
                    <a:bodyPr/>
                    <a:lstStyle/>
                    <a:p>
                      <a:r>
                        <a:rPr lang="en-GB" sz="600"/>
                        <a:t>CCCCFF</a:t>
                      </a:r>
                    </a:p>
                  </a:txBody>
                  <a:tcPr marL="30218" marR="30218" marT="15109" marB="15109" anchor="ctr">
                    <a:lnL>
                      <a:noFill/>
                    </a:lnL>
                    <a:lnR>
                      <a:noFill/>
                    </a:lnR>
                    <a:lnT>
                      <a:noFill/>
                    </a:lnT>
                    <a:lnB>
                      <a:noFill/>
                    </a:lnB>
                    <a:solidFill>
                      <a:srgbClr val="CCCCFF"/>
                    </a:solidFill>
                  </a:tcPr>
                </a:tc>
                <a:extLst>
                  <a:ext uri="{0D108BD9-81ED-4DB2-BD59-A6C34878D82A}">
                    <a16:rowId xmlns:a16="http://schemas.microsoft.com/office/drawing/2014/main" val="3425393317"/>
                  </a:ext>
                </a:extLst>
              </a:tr>
              <a:tr h="120870">
                <a:tc>
                  <a:txBody>
                    <a:bodyPr/>
                    <a:lstStyle/>
                    <a:p>
                      <a:r>
                        <a:rPr lang="en-GB" sz="600"/>
                        <a:t>CCFF00</a:t>
                      </a:r>
                    </a:p>
                  </a:txBody>
                  <a:tcPr marL="30218" marR="30218" marT="15109" marB="15109" anchor="ctr">
                    <a:lnL>
                      <a:noFill/>
                    </a:lnL>
                    <a:lnR>
                      <a:noFill/>
                    </a:lnR>
                    <a:lnT>
                      <a:noFill/>
                    </a:lnT>
                    <a:lnB>
                      <a:noFill/>
                    </a:lnB>
                    <a:solidFill>
                      <a:srgbClr val="CCFF00"/>
                    </a:solidFill>
                  </a:tcPr>
                </a:tc>
                <a:tc>
                  <a:txBody>
                    <a:bodyPr/>
                    <a:lstStyle/>
                    <a:p>
                      <a:r>
                        <a:rPr lang="en-GB" sz="600"/>
                        <a:t>CCFF33</a:t>
                      </a:r>
                    </a:p>
                  </a:txBody>
                  <a:tcPr marL="30218" marR="30218" marT="15109" marB="15109" anchor="ctr">
                    <a:lnL>
                      <a:noFill/>
                    </a:lnL>
                    <a:lnR>
                      <a:noFill/>
                    </a:lnR>
                    <a:lnT>
                      <a:noFill/>
                    </a:lnT>
                    <a:lnB>
                      <a:noFill/>
                    </a:lnB>
                    <a:solidFill>
                      <a:srgbClr val="CCFF33"/>
                    </a:solidFill>
                  </a:tcPr>
                </a:tc>
                <a:tc>
                  <a:txBody>
                    <a:bodyPr/>
                    <a:lstStyle/>
                    <a:p>
                      <a:r>
                        <a:rPr lang="en-GB" sz="600"/>
                        <a:t>CCFF66</a:t>
                      </a:r>
                    </a:p>
                  </a:txBody>
                  <a:tcPr marL="30218" marR="30218" marT="15109" marB="15109" anchor="ctr">
                    <a:lnL>
                      <a:noFill/>
                    </a:lnL>
                    <a:lnR>
                      <a:noFill/>
                    </a:lnR>
                    <a:lnT>
                      <a:noFill/>
                    </a:lnT>
                    <a:lnB>
                      <a:noFill/>
                    </a:lnB>
                    <a:solidFill>
                      <a:srgbClr val="CCFF66"/>
                    </a:solidFill>
                  </a:tcPr>
                </a:tc>
                <a:tc>
                  <a:txBody>
                    <a:bodyPr/>
                    <a:lstStyle/>
                    <a:p>
                      <a:r>
                        <a:rPr lang="en-GB" sz="600"/>
                        <a:t>CCFF99</a:t>
                      </a:r>
                    </a:p>
                  </a:txBody>
                  <a:tcPr marL="30218" marR="30218" marT="15109" marB="15109" anchor="ctr">
                    <a:lnL>
                      <a:noFill/>
                    </a:lnL>
                    <a:lnR>
                      <a:noFill/>
                    </a:lnR>
                    <a:lnT>
                      <a:noFill/>
                    </a:lnT>
                    <a:lnB>
                      <a:noFill/>
                    </a:lnB>
                    <a:solidFill>
                      <a:srgbClr val="CCFF99"/>
                    </a:solidFill>
                  </a:tcPr>
                </a:tc>
                <a:tc>
                  <a:txBody>
                    <a:bodyPr/>
                    <a:lstStyle/>
                    <a:p>
                      <a:r>
                        <a:rPr lang="en-GB" sz="600"/>
                        <a:t>CCFFCC</a:t>
                      </a:r>
                    </a:p>
                  </a:txBody>
                  <a:tcPr marL="30218" marR="30218" marT="15109" marB="15109" anchor="ctr">
                    <a:lnL>
                      <a:noFill/>
                    </a:lnL>
                    <a:lnR>
                      <a:noFill/>
                    </a:lnR>
                    <a:lnT>
                      <a:noFill/>
                    </a:lnT>
                    <a:lnB>
                      <a:noFill/>
                    </a:lnB>
                    <a:solidFill>
                      <a:srgbClr val="CCFFCC"/>
                    </a:solidFill>
                  </a:tcPr>
                </a:tc>
                <a:tc>
                  <a:txBody>
                    <a:bodyPr/>
                    <a:lstStyle/>
                    <a:p>
                      <a:r>
                        <a:rPr lang="en-GB" sz="600"/>
                        <a:t>CCFFFF</a:t>
                      </a:r>
                    </a:p>
                  </a:txBody>
                  <a:tcPr marL="30218" marR="30218" marT="15109" marB="15109" anchor="ctr">
                    <a:lnL>
                      <a:noFill/>
                    </a:lnL>
                    <a:lnR>
                      <a:noFill/>
                    </a:lnR>
                    <a:lnT>
                      <a:noFill/>
                    </a:lnT>
                    <a:lnB>
                      <a:noFill/>
                    </a:lnB>
                    <a:solidFill>
                      <a:srgbClr val="CCFFFF"/>
                    </a:solidFill>
                  </a:tcPr>
                </a:tc>
                <a:extLst>
                  <a:ext uri="{0D108BD9-81ED-4DB2-BD59-A6C34878D82A}">
                    <a16:rowId xmlns:a16="http://schemas.microsoft.com/office/drawing/2014/main" val="2854888020"/>
                  </a:ext>
                </a:extLst>
              </a:tr>
              <a:tr h="120870">
                <a:tc>
                  <a:txBody>
                    <a:bodyPr/>
                    <a:lstStyle/>
                    <a:p>
                      <a:r>
                        <a:rPr lang="en-GB" sz="600">
                          <a:solidFill>
                            <a:srgbClr val="FFFFFF"/>
                          </a:solidFill>
                          <a:effectLst/>
                        </a:rPr>
                        <a:t>FF0000</a:t>
                      </a:r>
                    </a:p>
                  </a:txBody>
                  <a:tcPr marL="30218" marR="30218" marT="15109" marB="15109" anchor="ctr">
                    <a:lnL>
                      <a:noFill/>
                    </a:lnL>
                    <a:lnR>
                      <a:noFill/>
                    </a:lnR>
                    <a:lnT>
                      <a:noFill/>
                    </a:lnT>
                    <a:lnB>
                      <a:noFill/>
                    </a:lnB>
                    <a:solidFill>
                      <a:srgbClr val="FF0000"/>
                    </a:solidFill>
                  </a:tcPr>
                </a:tc>
                <a:tc>
                  <a:txBody>
                    <a:bodyPr/>
                    <a:lstStyle/>
                    <a:p>
                      <a:r>
                        <a:rPr lang="en-GB" sz="600">
                          <a:solidFill>
                            <a:srgbClr val="FFFFFF"/>
                          </a:solidFill>
                          <a:effectLst/>
                        </a:rPr>
                        <a:t>FF0033</a:t>
                      </a:r>
                    </a:p>
                  </a:txBody>
                  <a:tcPr marL="30218" marR="30218" marT="15109" marB="15109" anchor="ctr">
                    <a:lnL>
                      <a:noFill/>
                    </a:lnL>
                    <a:lnR>
                      <a:noFill/>
                    </a:lnR>
                    <a:lnT>
                      <a:noFill/>
                    </a:lnT>
                    <a:lnB>
                      <a:noFill/>
                    </a:lnB>
                    <a:solidFill>
                      <a:srgbClr val="FF0033"/>
                    </a:solidFill>
                  </a:tcPr>
                </a:tc>
                <a:tc>
                  <a:txBody>
                    <a:bodyPr/>
                    <a:lstStyle/>
                    <a:p>
                      <a:r>
                        <a:rPr lang="en-GB" sz="600">
                          <a:solidFill>
                            <a:srgbClr val="FFFFFF"/>
                          </a:solidFill>
                          <a:effectLst/>
                        </a:rPr>
                        <a:t>FF0066</a:t>
                      </a:r>
                    </a:p>
                  </a:txBody>
                  <a:tcPr marL="30218" marR="30218" marT="15109" marB="15109" anchor="ctr">
                    <a:lnL>
                      <a:noFill/>
                    </a:lnL>
                    <a:lnR>
                      <a:noFill/>
                    </a:lnR>
                    <a:lnT>
                      <a:noFill/>
                    </a:lnT>
                    <a:lnB>
                      <a:noFill/>
                    </a:lnB>
                    <a:solidFill>
                      <a:srgbClr val="FF0066"/>
                    </a:solidFill>
                  </a:tcPr>
                </a:tc>
                <a:tc>
                  <a:txBody>
                    <a:bodyPr/>
                    <a:lstStyle/>
                    <a:p>
                      <a:r>
                        <a:rPr lang="en-GB" sz="600">
                          <a:solidFill>
                            <a:srgbClr val="FFFFFF"/>
                          </a:solidFill>
                          <a:effectLst/>
                        </a:rPr>
                        <a:t>FF0099</a:t>
                      </a:r>
                    </a:p>
                  </a:txBody>
                  <a:tcPr marL="30218" marR="30218" marT="15109" marB="15109" anchor="ctr">
                    <a:lnL>
                      <a:noFill/>
                    </a:lnL>
                    <a:lnR>
                      <a:noFill/>
                    </a:lnR>
                    <a:lnT>
                      <a:noFill/>
                    </a:lnT>
                    <a:lnB>
                      <a:noFill/>
                    </a:lnB>
                    <a:solidFill>
                      <a:srgbClr val="FF0099"/>
                    </a:solidFill>
                  </a:tcPr>
                </a:tc>
                <a:tc>
                  <a:txBody>
                    <a:bodyPr/>
                    <a:lstStyle/>
                    <a:p>
                      <a:r>
                        <a:rPr lang="en-GB" sz="600">
                          <a:solidFill>
                            <a:srgbClr val="FFFFFF"/>
                          </a:solidFill>
                          <a:effectLst/>
                        </a:rPr>
                        <a:t>FF00CC</a:t>
                      </a:r>
                    </a:p>
                  </a:txBody>
                  <a:tcPr marL="30218" marR="30218" marT="15109" marB="15109" anchor="ctr">
                    <a:lnL>
                      <a:noFill/>
                    </a:lnL>
                    <a:lnR>
                      <a:noFill/>
                    </a:lnR>
                    <a:lnT>
                      <a:noFill/>
                    </a:lnT>
                    <a:lnB>
                      <a:noFill/>
                    </a:lnB>
                    <a:solidFill>
                      <a:srgbClr val="FF00CC"/>
                    </a:solidFill>
                  </a:tcPr>
                </a:tc>
                <a:tc>
                  <a:txBody>
                    <a:bodyPr/>
                    <a:lstStyle/>
                    <a:p>
                      <a:r>
                        <a:rPr lang="en-GB" sz="600">
                          <a:solidFill>
                            <a:srgbClr val="FFFFFF"/>
                          </a:solidFill>
                          <a:effectLst/>
                        </a:rPr>
                        <a:t>FF00FF</a:t>
                      </a:r>
                    </a:p>
                  </a:txBody>
                  <a:tcPr marL="30218" marR="30218" marT="15109" marB="15109" anchor="ctr">
                    <a:lnL>
                      <a:noFill/>
                    </a:lnL>
                    <a:lnR>
                      <a:noFill/>
                    </a:lnR>
                    <a:lnT>
                      <a:noFill/>
                    </a:lnT>
                    <a:lnB>
                      <a:noFill/>
                    </a:lnB>
                    <a:solidFill>
                      <a:srgbClr val="FF00FF"/>
                    </a:solidFill>
                  </a:tcPr>
                </a:tc>
                <a:extLst>
                  <a:ext uri="{0D108BD9-81ED-4DB2-BD59-A6C34878D82A}">
                    <a16:rowId xmlns:a16="http://schemas.microsoft.com/office/drawing/2014/main" val="2606157114"/>
                  </a:ext>
                </a:extLst>
              </a:tr>
              <a:tr h="120870">
                <a:tc>
                  <a:txBody>
                    <a:bodyPr/>
                    <a:lstStyle/>
                    <a:p>
                      <a:r>
                        <a:rPr lang="en-GB" sz="600">
                          <a:solidFill>
                            <a:srgbClr val="FFFFFF"/>
                          </a:solidFill>
                          <a:effectLst/>
                        </a:rPr>
                        <a:t>FF3300</a:t>
                      </a:r>
                    </a:p>
                  </a:txBody>
                  <a:tcPr marL="30218" marR="30218" marT="15109" marB="15109" anchor="ctr">
                    <a:lnL>
                      <a:noFill/>
                    </a:lnL>
                    <a:lnR>
                      <a:noFill/>
                    </a:lnR>
                    <a:lnT>
                      <a:noFill/>
                    </a:lnT>
                    <a:lnB>
                      <a:noFill/>
                    </a:lnB>
                    <a:solidFill>
                      <a:srgbClr val="FF3300"/>
                    </a:solidFill>
                  </a:tcPr>
                </a:tc>
                <a:tc>
                  <a:txBody>
                    <a:bodyPr/>
                    <a:lstStyle/>
                    <a:p>
                      <a:r>
                        <a:rPr lang="en-GB" sz="600">
                          <a:solidFill>
                            <a:srgbClr val="FFFFFF"/>
                          </a:solidFill>
                          <a:effectLst/>
                        </a:rPr>
                        <a:t>FF3333</a:t>
                      </a:r>
                    </a:p>
                  </a:txBody>
                  <a:tcPr marL="30218" marR="30218" marT="15109" marB="15109" anchor="ctr">
                    <a:lnL>
                      <a:noFill/>
                    </a:lnL>
                    <a:lnR>
                      <a:noFill/>
                    </a:lnR>
                    <a:lnT>
                      <a:noFill/>
                    </a:lnT>
                    <a:lnB>
                      <a:noFill/>
                    </a:lnB>
                    <a:solidFill>
                      <a:srgbClr val="FF3333"/>
                    </a:solidFill>
                  </a:tcPr>
                </a:tc>
                <a:tc>
                  <a:txBody>
                    <a:bodyPr/>
                    <a:lstStyle/>
                    <a:p>
                      <a:r>
                        <a:rPr lang="en-GB" sz="600">
                          <a:solidFill>
                            <a:srgbClr val="FFFFFF"/>
                          </a:solidFill>
                          <a:effectLst/>
                        </a:rPr>
                        <a:t>FF3366</a:t>
                      </a:r>
                    </a:p>
                  </a:txBody>
                  <a:tcPr marL="30218" marR="30218" marT="15109" marB="15109" anchor="ctr">
                    <a:lnL>
                      <a:noFill/>
                    </a:lnL>
                    <a:lnR>
                      <a:noFill/>
                    </a:lnR>
                    <a:lnT>
                      <a:noFill/>
                    </a:lnT>
                    <a:lnB>
                      <a:noFill/>
                    </a:lnB>
                    <a:solidFill>
                      <a:srgbClr val="FF3366"/>
                    </a:solidFill>
                  </a:tcPr>
                </a:tc>
                <a:tc>
                  <a:txBody>
                    <a:bodyPr/>
                    <a:lstStyle/>
                    <a:p>
                      <a:r>
                        <a:rPr lang="en-GB" sz="600">
                          <a:solidFill>
                            <a:srgbClr val="FFFFFF"/>
                          </a:solidFill>
                          <a:effectLst/>
                        </a:rPr>
                        <a:t>FF3399</a:t>
                      </a:r>
                    </a:p>
                  </a:txBody>
                  <a:tcPr marL="30218" marR="30218" marT="15109" marB="15109" anchor="ctr">
                    <a:lnL>
                      <a:noFill/>
                    </a:lnL>
                    <a:lnR>
                      <a:noFill/>
                    </a:lnR>
                    <a:lnT>
                      <a:noFill/>
                    </a:lnT>
                    <a:lnB>
                      <a:noFill/>
                    </a:lnB>
                    <a:solidFill>
                      <a:srgbClr val="FF3399"/>
                    </a:solidFill>
                  </a:tcPr>
                </a:tc>
                <a:tc>
                  <a:txBody>
                    <a:bodyPr/>
                    <a:lstStyle/>
                    <a:p>
                      <a:r>
                        <a:rPr lang="en-GB" sz="600">
                          <a:solidFill>
                            <a:srgbClr val="FFFFFF"/>
                          </a:solidFill>
                          <a:effectLst/>
                        </a:rPr>
                        <a:t>FF33CC</a:t>
                      </a:r>
                    </a:p>
                  </a:txBody>
                  <a:tcPr marL="30218" marR="30218" marT="15109" marB="15109" anchor="ctr">
                    <a:lnL>
                      <a:noFill/>
                    </a:lnL>
                    <a:lnR>
                      <a:noFill/>
                    </a:lnR>
                    <a:lnT>
                      <a:noFill/>
                    </a:lnT>
                    <a:lnB>
                      <a:noFill/>
                    </a:lnB>
                    <a:solidFill>
                      <a:srgbClr val="FF33CC"/>
                    </a:solidFill>
                  </a:tcPr>
                </a:tc>
                <a:tc>
                  <a:txBody>
                    <a:bodyPr/>
                    <a:lstStyle/>
                    <a:p>
                      <a:r>
                        <a:rPr lang="en-GB" sz="600">
                          <a:solidFill>
                            <a:srgbClr val="FFFFFF"/>
                          </a:solidFill>
                          <a:effectLst/>
                        </a:rPr>
                        <a:t>FF33FF</a:t>
                      </a:r>
                    </a:p>
                  </a:txBody>
                  <a:tcPr marL="30218" marR="30218" marT="15109" marB="15109" anchor="ctr">
                    <a:lnL>
                      <a:noFill/>
                    </a:lnL>
                    <a:lnR>
                      <a:noFill/>
                    </a:lnR>
                    <a:lnT>
                      <a:noFill/>
                    </a:lnT>
                    <a:lnB>
                      <a:noFill/>
                    </a:lnB>
                    <a:solidFill>
                      <a:srgbClr val="FF33FF"/>
                    </a:solidFill>
                  </a:tcPr>
                </a:tc>
                <a:extLst>
                  <a:ext uri="{0D108BD9-81ED-4DB2-BD59-A6C34878D82A}">
                    <a16:rowId xmlns:a16="http://schemas.microsoft.com/office/drawing/2014/main" val="4039013378"/>
                  </a:ext>
                </a:extLst>
              </a:tr>
              <a:tr h="120870">
                <a:tc>
                  <a:txBody>
                    <a:bodyPr/>
                    <a:lstStyle/>
                    <a:p>
                      <a:r>
                        <a:rPr lang="en-GB" sz="600">
                          <a:solidFill>
                            <a:srgbClr val="FFFFFF"/>
                          </a:solidFill>
                          <a:effectLst/>
                        </a:rPr>
                        <a:t>FF6600</a:t>
                      </a:r>
                    </a:p>
                  </a:txBody>
                  <a:tcPr marL="30218" marR="30218" marT="15109" marB="15109" anchor="ctr">
                    <a:lnL>
                      <a:noFill/>
                    </a:lnL>
                    <a:lnR>
                      <a:noFill/>
                    </a:lnR>
                    <a:lnT>
                      <a:noFill/>
                    </a:lnT>
                    <a:lnB>
                      <a:noFill/>
                    </a:lnB>
                    <a:solidFill>
                      <a:srgbClr val="FF6600"/>
                    </a:solidFill>
                  </a:tcPr>
                </a:tc>
                <a:tc>
                  <a:txBody>
                    <a:bodyPr/>
                    <a:lstStyle/>
                    <a:p>
                      <a:r>
                        <a:rPr lang="en-GB" sz="600">
                          <a:solidFill>
                            <a:srgbClr val="FFFFFF"/>
                          </a:solidFill>
                          <a:effectLst/>
                        </a:rPr>
                        <a:t>FF6633</a:t>
                      </a:r>
                    </a:p>
                  </a:txBody>
                  <a:tcPr marL="30218" marR="30218" marT="15109" marB="15109" anchor="ctr">
                    <a:lnL>
                      <a:noFill/>
                    </a:lnL>
                    <a:lnR>
                      <a:noFill/>
                    </a:lnR>
                    <a:lnT>
                      <a:noFill/>
                    </a:lnT>
                    <a:lnB>
                      <a:noFill/>
                    </a:lnB>
                    <a:solidFill>
                      <a:srgbClr val="FF6633"/>
                    </a:solidFill>
                  </a:tcPr>
                </a:tc>
                <a:tc>
                  <a:txBody>
                    <a:bodyPr/>
                    <a:lstStyle/>
                    <a:p>
                      <a:r>
                        <a:rPr lang="en-GB" sz="600">
                          <a:solidFill>
                            <a:srgbClr val="FFFFFF"/>
                          </a:solidFill>
                          <a:effectLst/>
                        </a:rPr>
                        <a:t>FF6666</a:t>
                      </a:r>
                    </a:p>
                  </a:txBody>
                  <a:tcPr marL="30218" marR="30218" marT="15109" marB="15109" anchor="ctr">
                    <a:lnL>
                      <a:noFill/>
                    </a:lnL>
                    <a:lnR>
                      <a:noFill/>
                    </a:lnR>
                    <a:lnT>
                      <a:noFill/>
                    </a:lnT>
                    <a:lnB>
                      <a:noFill/>
                    </a:lnB>
                    <a:solidFill>
                      <a:srgbClr val="FF6666"/>
                    </a:solidFill>
                  </a:tcPr>
                </a:tc>
                <a:tc>
                  <a:txBody>
                    <a:bodyPr/>
                    <a:lstStyle/>
                    <a:p>
                      <a:r>
                        <a:rPr lang="en-GB" sz="600">
                          <a:solidFill>
                            <a:srgbClr val="FFFFFF"/>
                          </a:solidFill>
                          <a:effectLst/>
                        </a:rPr>
                        <a:t>FF6699</a:t>
                      </a:r>
                    </a:p>
                  </a:txBody>
                  <a:tcPr marL="30218" marR="30218" marT="15109" marB="15109" anchor="ctr">
                    <a:lnL>
                      <a:noFill/>
                    </a:lnL>
                    <a:lnR>
                      <a:noFill/>
                    </a:lnR>
                    <a:lnT>
                      <a:noFill/>
                    </a:lnT>
                    <a:lnB>
                      <a:noFill/>
                    </a:lnB>
                    <a:solidFill>
                      <a:srgbClr val="FF6699"/>
                    </a:solidFill>
                  </a:tcPr>
                </a:tc>
                <a:tc>
                  <a:txBody>
                    <a:bodyPr/>
                    <a:lstStyle/>
                    <a:p>
                      <a:r>
                        <a:rPr lang="en-GB" sz="600">
                          <a:solidFill>
                            <a:srgbClr val="FFFFFF"/>
                          </a:solidFill>
                          <a:effectLst/>
                        </a:rPr>
                        <a:t>FF66CC</a:t>
                      </a:r>
                    </a:p>
                  </a:txBody>
                  <a:tcPr marL="30218" marR="30218" marT="15109" marB="15109" anchor="ctr">
                    <a:lnL>
                      <a:noFill/>
                    </a:lnL>
                    <a:lnR>
                      <a:noFill/>
                    </a:lnR>
                    <a:lnT>
                      <a:noFill/>
                    </a:lnT>
                    <a:lnB>
                      <a:noFill/>
                    </a:lnB>
                    <a:solidFill>
                      <a:srgbClr val="FF66CC"/>
                    </a:solidFill>
                  </a:tcPr>
                </a:tc>
                <a:tc>
                  <a:txBody>
                    <a:bodyPr/>
                    <a:lstStyle/>
                    <a:p>
                      <a:r>
                        <a:rPr lang="en-GB" sz="600">
                          <a:solidFill>
                            <a:srgbClr val="FFFFFF"/>
                          </a:solidFill>
                          <a:effectLst/>
                        </a:rPr>
                        <a:t>FF66FF</a:t>
                      </a:r>
                    </a:p>
                  </a:txBody>
                  <a:tcPr marL="30218" marR="30218" marT="15109" marB="15109" anchor="ctr">
                    <a:lnL>
                      <a:noFill/>
                    </a:lnL>
                    <a:lnR>
                      <a:noFill/>
                    </a:lnR>
                    <a:lnT>
                      <a:noFill/>
                    </a:lnT>
                    <a:lnB>
                      <a:noFill/>
                    </a:lnB>
                    <a:solidFill>
                      <a:srgbClr val="FF66FF"/>
                    </a:solidFill>
                  </a:tcPr>
                </a:tc>
                <a:extLst>
                  <a:ext uri="{0D108BD9-81ED-4DB2-BD59-A6C34878D82A}">
                    <a16:rowId xmlns:a16="http://schemas.microsoft.com/office/drawing/2014/main" val="4143536370"/>
                  </a:ext>
                </a:extLst>
              </a:tr>
              <a:tr h="120870">
                <a:tc>
                  <a:txBody>
                    <a:bodyPr/>
                    <a:lstStyle/>
                    <a:p>
                      <a:r>
                        <a:rPr lang="en-GB" sz="600"/>
                        <a:t>FF9900</a:t>
                      </a:r>
                    </a:p>
                  </a:txBody>
                  <a:tcPr marL="30218" marR="30218" marT="15109" marB="15109" anchor="ctr">
                    <a:lnL>
                      <a:noFill/>
                    </a:lnL>
                    <a:lnR>
                      <a:noFill/>
                    </a:lnR>
                    <a:lnT>
                      <a:noFill/>
                    </a:lnT>
                    <a:lnB>
                      <a:noFill/>
                    </a:lnB>
                    <a:solidFill>
                      <a:srgbClr val="FF9900"/>
                    </a:solidFill>
                  </a:tcPr>
                </a:tc>
                <a:tc>
                  <a:txBody>
                    <a:bodyPr/>
                    <a:lstStyle/>
                    <a:p>
                      <a:r>
                        <a:rPr lang="en-GB" sz="600"/>
                        <a:t>FF9933</a:t>
                      </a:r>
                    </a:p>
                  </a:txBody>
                  <a:tcPr marL="30218" marR="30218" marT="15109" marB="15109" anchor="ctr">
                    <a:lnL>
                      <a:noFill/>
                    </a:lnL>
                    <a:lnR>
                      <a:noFill/>
                    </a:lnR>
                    <a:lnT>
                      <a:noFill/>
                    </a:lnT>
                    <a:lnB>
                      <a:noFill/>
                    </a:lnB>
                    <a:solidFill>
                      <a:srgbClr val="FF9933"/>
                    </a:solidFill>
                  </a:tcPr>
                </a:tc>
                <a:tc>
                  <a:txBody>
                    <a:bodyPr/>
                    <a:lstStyle/>
                    <a:p>
                      <a:r>
                        <a:rPr lang="en-GB" sz="600"/>
                        <a:t>FF9966</a:t>
                      </a:r>
                    </a:p>
                  </a:txBody>
                  <a:tcPr marL="30218" marR="30218" marT="15109" marB="15109" anchor="ctr">
                    <a:lnL>
                      <a:noFill/>
                    </a:lnL>
                    <a:lnR>
                      <a:noFill/>
                    </a:lnR>
                    <a:lnT>
                      <a:noFill/>
                    </a:lnT>
                    <a:lnB>
                      <a:noFill/>
                    </a:lnB>
                    <a:solidFill>
                      <a:srgbClr val="FF9966"/>
                    </a:solidFill>
                  </a:tcPr>
                </a:tc>
                <a:tc>
                  <a:txBody>
                    <a:bodyPr/>
                    <a:lstStyle/>
                    <a:p>
                      <a:r>
                        <a:rPr lang="en-GB" sz="600"/>
                        <a:t>FF9999</a:t>
                      </a:r>
                    </a:p>
                  </a:txBody>
                  <a:tcPr marL="30218" marR="30218" marT="15109" marB="15109" anchor="ctr">
                    <a:lnL>
                      <a:noFill/>
                    </a:lnL>
                    <a:lnR>
                      <a:noFill/>
                    </a:lnR>
                    <a:lnT>
                      <a:noFill/>
                    </a:lnT>
                    <a:lnB>
                      <a:noFill/>
                    </a:lnB>
                    <a:solidFill>
                      <a:srgbClr val="FF9999"/>
                    </a:solidFill>
                  </a:tcPr>
                </a:tc>
                <a:tc>
                  <a:txBody>
                    <a:bodyPr/>
                    <a:lstStyle/>
                    <a:p>
                      <a:r>
                        <a:rPr lang="en-GB" sz="600"/>
                        <a:t>FF99CC</a:t>
                      </a:r>
                    </a:p>
                  </a:txBody>
                  <a:tcPr marL="30218" marR="30218" marT="15109" marB="15109" anchor="ctr">
                    <a:lnL>
                      <a:noFill/>
                    </a:lnL>
                    <a:lnR>
                      <a:noFill/>
                    </a:lnR>
                    <a:lnT>
                      <a:noFill/>
                    </a:lnT>
                    <a:lnB>
                      <a:noFill/>
                    </a:lnB>
                    <a:solidFill>
                      <a:srgbClr val="FF99CC"/>
                    </a:solidFill>
                  </a:tcPr>
                </a:tc>
                <a:tc>
                  <a:txBody>
                    <a:bodyPr/>
                    <a:lstStyle/>
                    <a:p>
                      <a:r>
                        <a:rPr lang="en-GB" sz="600"/>
                        <a:t>FF99FF</a:t>
                      </a:r>
                    </a:p>
                  </a:txBody>
                  <a:tcPr marL="30218" marR="30218" marT="15109" marB="15109" anchor="ctr">
                    <a:lnL>
                      <a:noFill/>
                    </a:lnL>
                    <a:lnR>
                      <a:noFill/>
                    </a:lnR>
                    <a:lnT>
                      <a:noFill/>
                    </a:lnT>
                    <a:lnB>
                      <a:noFill/>
                    </a:lnB>
                    <a:solidFill>
                      <a:srgbClr val="FF99FF"/>
                    </a:solidFill>
                  </a:tcPr>
                </a:tc>
                <a:extLst>
                  <a:ext uri="{0D108BD9-81ED-4DB2-BD59-A6C34878D82A}">
                    <a16:rowId xmlns:a16="http://schemas.microsoft.com/office/drawing/2014/main" val="998879375"/>
                  </a:ext>
                </a:extLst>
              </a:tr>
              <a:tr h="120870">
                <a:tc>
                  <a:txBody>
                    <a:bodyPr/>
                    <a:lstStyle/>
                    <a:p>
                      <a:r>
                        <a:rPr lang="en-GB" sz="600"/>
                        <a:t>FFCC00</a:t>
                      </a:r>
                    </a:p>
                  </a:txBody>
                  <a:tcPr marL="30218" marR="30218" marT="15109" marB="15109" anchor="ctr">
                    <a:lnL>
                      <a:noFill/>
                    </a:lnL>
                    <a:lnR>
                      <a:noFill/>
                    </a:lnR>
                    <a:lnT>
                      <a:noFill/>
                    </a:lnT>
                    <a:lnB>
                      <a:noFill/>
                    </a:lnB>
                    <a:solidFill>
                      <a:srgbClr val="FFCC00"/>
                    </a:solidFill>
                  </a:tcPr>
                </a:tc>
                <a:tc>
                  <a:txBody>
                    <a:bodyPr/>
                    <a:lstStyle/>
                    <a:p>
                      <a:r>
                        <a:rPr lang="en-GB" sz="600"/>
                        <a:t>FFCC33</a:t>
                      </a:r>
                    </a:p>
                  </a:txBody>
                  <a:tcPr marL="30218" marR="30218" marT="15109" marB="15109" anchor="ctr">
                    <a:lnL>
                      <a:noFill/>
                    </a:lnL>
                    <a:lnR>
                      <a:noFill/>
                    </a:lnR>
                    <a:lnT>
                      <a:noFill/>
                    </a:lnT>
                    <a:lnB>
                      <a:noFill/>
                    </a:lnB>
                    <a:solidFill>
                      <a:srgbClr val="FFCC33"/>
                    </a:solidFill>
                  </a:tcPr>
                </a:tc>
                <a:tc>
                  <a:txBody>
                    <a:bodyPr/>
                    <a:lstStyle/>
                    <a:p>
                      <a:r>
                        <a:rPr lang="en-GB" sz="600"/>
                        <a:t>FFCC66</a:t>
                      </a:r>
                    </a:p>
                  </a:txBody>
                  <a:tcPr marL="30218" marR="30218" marT="15109" marB="15109" anchor="ctr">
                    <a:lnL>
                      <a:noFill/>
                    </a:lnL>
                    <a:lnR>
                      <a:noFill/>
                    </a:lnR>
                    <a:lnT>
                      <a:noFill/>
                    </a:lnT>
                    <a:lnB>
                      <a:noFill/>
                    </a:lnB>
                    <a:solidFill>
                      <a:srgbClr val="FFCC66"/>
                    </a:solidFill>
                  </a:tcPr>
                </a:tc>
                <a:tc>
                  <a:txBody>
                    <a:bodyPr/>
                    <a:lstStyle/>
                    <a:p>
                      <a:r>
                        <a:rPr lang="en-GB" sz="600"/>
                        <a:t>FFCC99</a:t>
                      </a:r>
                    </a:p>
                  </a:txBody>
                  <a:tcPr marL="30218" marR="30218" marT="15109" marB="15109" anchor="ctr">
                    <a:lnL>
                      <a:noFill/>
                    </a:lnL>
                    <a:lnR>
                      <a:noFill/>
                    </a:lnR>
                    <a:lnT>
                      <a:noFill/>
                    </a:lnT>
                    <a:lnB>
                      <a:noFill/>
                    </a:lnB>
                    <a:solidFill>
                      <a:srgbClr val="FFCC99"/>
                    </a:solidFill>
                  </a:tcPr>
                </a:tc>
                <a:tc>
                  <a:txBody>
                    <a:bodyPr/>
                    <a:lstStyle/>
                    <a:p>
                      <a:r>
                        <a:rPr lang="en-GB" sz="600"/>
                        <a:t>FFCCCC</a:t>
                      </a:r>
                    </a:p>
                  </a:txBody>
                  <a:tcPr marL="30218" marR="30218" marT="15109" marB="15109" anchor="ctr">
                    <a:lnL>
                      <a:noFill/>
                    </a:lnL>
                    <a:lnR>
                      <a:noFill/>
                    </a:lnR>
                    <a:lnT>
                      <a:noFill/>
                    </a:lnT>
                    <a:lnB>
                      <a:noFill/>
                    </a:lnB>
                    <a:solidFill>
                      <a:srgbClr val="FFCCCC"/>
                    </a:solidFill>
                  </a:tcPr>
                </a:tc>
                <a:tc>
                  <a:txBody>
                    <a:bodyPr/>
                    <a:lstStyle/>
                    <a:p>
                      <a:r>
                        <a:rPr lang="en-GB" sz="600"/>
                        <a:t>FFCCFF</a:t>
                      </a:r>
                    </a:p>
                  </a:txBody>
                  <a:tcPr marL="30218" marR="30218" marT="15109" marB="15109" anchor="ctr">
                    <a:lnL>
                      <a:noFill/>
                    </a:lnL>
                    <a:lnR>
                      <a:noFill/>
                    </a:lnR>
                    <a:lnT>
                      <a:noFill/>
                    </a:lnT>
                    <a:lnB>
                      <a:noFill/>
                    </a:lnB>
                    <a:solidFill>
                      <a:srgbClr val="FFCCFF"/>
                    </a:solidFill>
                  </a:tcPr>
                </a:tc>
                <a:extLst>
                  <a:ext uri="{0D108BD9-81ED-4DB2-BD59-A6C34878D82A}">
                    <a16:rowId xmlns:a16="http://schemas.microsoft.com/office/drawing/2014/main" val="1393798640"/>
                  </a:ext>
                </a:extLst>
              </a:tr>
              <a:tr h="120870">
                <a:tc>
                  <a:txBody>
                    <a:bodyPr/>
                    <a:lstStyle/>
                    <a:p>
                      <a:r>
                        <a:rPr lang="en-GB" sz="600"/>
                        <a:t>FFFF00</a:t>
                      </a:r>
                    </a:p>
                  </a:txBody>
                  <a:tcPr marL="30218" marR="30218" marT="15109" marB="15109" anchor="ctr">
                    <a:lnL>
                      <a:noFill/>
                    </a:lnL>
                    <a:lnR>
                      <a:noFill/>
                    </a:lnR>
                    <a:lnT>
                      <a:noFill/>
                    </a:lnT>
                    <a:lnB>
                      <a:noFill/>
                    </a:lnB>
                    <a:solidFill>
                      <a:srgbClr val="FFFF00"/>
                    </a:solidFill>
                  </a:tcPr>
                </a:tc>
                <a:tc>
                  <a:txBody>
                    <a:bodyPr/>
                    <a:lstStyle/>
                    <a:p>
                      <a:r>
                        <a:rPr lang="en-GB" sz="600"/>
                        <a:t>FFFF33</a:t>
                      </a:r>
                    </a:p>
                  </a:txBody>
                  <a:tcPr marL="30218" marR="30218" marT="15109" marB="15109" anchor="ctr">
                    <a:lnL>
                      <a:noFill/>
                    </a:lnL>
                    <a:lnR>
                      <a:noFill/>
                    </a:lnR>
                    <a:lnT>
                      <a:noFill/>
                    </a:lnT>
                    <a:lnB>
                      <a:noFill/>
                    </a:lnB>
                    <a:solidFill>
                      <a:srgbClr val="FFFF33"/>
                    </a:solidFill>
                  </a:tcPr>
                </a:tc>
                <a:tc>
                  <a:txBody>
                    <a:bodyPr/>
                    <a:lstStyle/>
                    <a:p>
                      <a:r>
                        <a:rPr lang="en-GB" sz="600"/>
                        <a:t>FFFF66</a:t>
                      </a:r>
                    </a:p>
                  </a:txBody>
                  <a:tcPr marL="30218" marR="30218" marT="15109" marB="15109" anchor="ctr">
                    <a:lnL>
                      <a:noFill/>
                    </a:lnL>
                    <a:lnR>
                      <a:noFill/>
                    </a:lnR>
                    <a:lnT>
                      <a:noFill/>
                    </a:lnT>
                    <a:lnB>
                      <a:noFill/>
                    </a:lnB>
                    <a:solidFill>
                      <a:srgbClr val="FFFF66"/>
                    </a:solidFill>
                  </a:tcPr>
                </a:tc>
                <a:tc>
                  <a:txBody>
                    <a:bodyPr/>
                    <a:lstStyle/>
                    <a:p>
                      <a:r>
                        <a:rPr lang="en-GB" sz="600"/>
                        <a:t>FFFF99</a:t>
                      </a:r>
                    </a:p>
                  </a:txBody>
                  <a:tcPr marL="30218" marR="30218" marT="15109" marB="15109" anchor="ctr">
                    <a:lnL>
                      <a:noFill/>
                    </a:lnL>
                    <a:lnR>
                      <a:noFill/>
                    </a:lnR>
                    <a:lnT>
                      <a:noFill/>
                    </a:lnT>
                    <a:lnB>
                      <a:noFill/>
                    </a:lnB>
                    <a:solidFill>
                      <a:srgbClr val="FFFF99"/>
                    </a:solidFill>
                  </a:tcPr>
                </a:tc>
                <a:tc>
                  <a:txBody>
                    <a:bodyPr/>
                    <a:lstStyle/>
                    <a:p>
                      <a:r>
                        <a:rPr lang="en-GB" sz="600"/>
                        <a:t>FFFFCC</a:t>
                      </a:r>
                    </a:p>
                  </a:txBody>
                  <a:tcPr marL="30218" marR="30218" marT="15109" marB="15109" anchor="ctr">
                    <a:lnL>
                      <a:noFill/>
                    </a:lnL>
                    <a:lnR>
                      <a:noFill/>
                    </a:lnR>
                    <a:lnT>
                      <a:noFill/>
                    </a:lnT>
                    <a:lnB>
                      <a:noFill/>
                    </a:lnB>
                    <a:solidFill>
                      <a:srgbClr val="FFFFCC"/>
                    </a:solidFill>
                  </a:tcPr>
                </a:tc>
                <a:tc>
                  <a:txBody>
                    <a:bodyPr/>
                    <a:lstStyle/>
                    <a:p>
                      <a:r>
                        <a:rPr lang="en-GB" sz="600" dirty="0"/>
                        <a:t>FFFFFF</a:t>
                      </a:r>
                    </a:p>
                  </a:txBody>
                  <a:tcPr marL="30218" marR="30218" marT="15109" marB="15109" anchor="ctr">
                    <a:lnL>
                      <a:noFill/>
                    </a:lnL>
                    <a:lnR>
                      <a:noFill/>
                    </a:lnR>
                    <a:lnT>
                      <a:noFill/>
                    </a:lnT>
                    <a:lnB>
                      <a:noFill/>
                    </a:lnB>
                    <a:solidFill>
                      <a:srgbClr val="FFFFFF"/>
                    </a:solidFill>
                  </a:tcPr>
                </a:tc>
                <a:extLst>
                  <a:ext uri="{0D108BD9-81ED-4DB2-BD59-A6C34878D82A}">
                    <a16:rowId xmlns:a16="http://schemas.microsoft.com/office/drawing/2014/main" val="1021564841"/>
                  </a:ext>
                </a:extLst>
              </a:tr>
            </a:tbl>
          </a:graphicData>
        </a:graphic>
      </p:graphicFrame>
    </p:spTree>
    <p:extLst>
      <p:ext uri="{BB962C8B-B14F-4D97-AF65-F5344CB8AC3E}">
        <p14:creationId xmlns:p14="http://schemas.microsoft.com/office/powerpoint/2010/main" val="14576752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6A92-D0F6-4ADE-B5F0-B20C281B137E}"/>
              </a:ext>
            </a:extLst>
          </p:cNvPr>
          <p:cNvSpPr>
            <a:spLocks noGrp="1"/>
          </p:cNvSpPr>
          <p:nvPr>
            <p:ph type="title"/>
          </p:nvPr>
        </p:nvSpPr>
        <p:spPr/>
        <p:txBody>
          <a:bodyPr/>
          <a:lstStyle/>
          <a:p>
            <a:r>
              <a:rPr lang="en-GB" dirty="0"/>
              <a:t>Fonts</a:t>
            </a:r>
          </a:p>
        </p:txBody>
      </p:sp>
      <p:sp>
        <p:nvSpPr>
          <p:cNvPr id="3" name="Content Placeholder 2">
            <a:extLst>
              <a:ext uri="{FF2B5EF4-FFF2-40B4-BE49-F238E27FC236}">
                <a16:creationId xmlns:a16="http://schemas.microsoft.com/office/drawing/2014/main" id="{61729E71-15A8-410F-8A8A-1AEC908F5D64}"/>
              </a:ext>
            </a:extLst>
          </p:cNvPr>
          <p:cNvSpPr>
            <a:spLocks noGrp="1"/>
          </p:cNvSpPr>
          <p:nvPr>
            <p:ph idx="1"/>
          </p:nvPr>
        </p:nvSpPr>
        <p:spPr/>
        <p:txBody>
          <a:bodyPr>
            <a:normAutofit fontScale="92500" lnSpcReduction="10000"/>
          </a:bodyPr>
          <a:lstStyle/>
          <a:p>
            <a:r>
              <a:rPr lang="en-IN" dirty="0"/>
              <a:t>Fonts play a very important role in making a website more user friendly and increasing content readability. Font face and </a:t>
            </a:r>
            <a:r>
              <a:rPr lang="en-IN" dirty="0" err="1"/>
              <a:t>color</a:t>
            </a:r>
            <a:r>
              <a:rPr lang="en-IN" dirty="0"/>
              <a:t> depends entirely on the computer and browser that is being used to view your page but you can use HTML &lt;font&gt; tag to add style, size, and </a:t>
            </a:r>
            <a:r>
              <a:rPr lang="en-IN" dirty="0" err="1"/>
              <a:t>color</a:t>
            </a:r>
            <a:r>
              <a:rPr lang="en-IN" dirty="0"/>
              <a:t> to the text on your website. You can use a &lt;</a:t>
            </a:r>
            <a:r>
              <a:rPr lang="en-IN" dirty="0" err="1"/>
              <a:t>basefont</a:t>
            </a:r>
            <a:r>
              <a:rPr lang="en-IN" dirty="0"/>
              <a:t>&gt; tag to set all of your text to the same size, face, and </a:t>
            </a:r>
            <a:r>
              <a:rPr lang="en-IN" dirty="0" err="1"/>
              <a:t>color</a:t>
            </a:r>
            <a:r>
              <a:rPr lang="en-IN" dirty="0"/>
              <a:t>.</a:t>
            </a:r>
          </a:p>
          <a:p>
            <a:endParaRPr lang="en-IN" dirty="0"/>
          </a:p>
          <a:p>
            <a:r>
              <a:rPr lang="en-IN" dirty="0"/>
              <a:t>The font tag is having three attributes called size, </a:t>
            </a:r>
            <a:r>
              <a:rPr lang="en-IN" dirty="0" err="1"/>
              <a:t>color</a:t>
            </a:r>
            <a:r>
              <a:rPr lang="en-IN" dirty="0"/>
              <a:t>, and face to customize your fonts. To change any of the font attributes at any time within your webpage, simply use the &lt;font&gt; tag. The text that follows will remain changed until you close with the &lt;/font&gt; tag. You can change one or all of the font attributes within one &lt;font&gt; tag.</a:t>
            </a:r>
            <a:endParaRPr lang="en-GB" dirty="0"/>
          </a:p>
        </p:txBody>
      </p:sp>
    </p:spTree>
    <p:extLst>
      <p:ext uri="{BB962C8B-B14F-4D97-AF65-F5344CB8AC3E}">
        <p14:creationId xmlns:p14="http://schemas.microsoft.com/office/powerpoint/2010/main" val="11882679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098C-7400-4CD4-8280-0D964C2E3348}"/>
              </a:ext>
            </a:extLst>
          </p:cNvPr>
          <p:cNvSpPr>
            <a:spLocks noGrp="1"/>
          </p:cNvSpPr>
          <p:nvPr>
            <p:ph type="title"/>
          </p:nvPr>
        </p:nvSpPr>
        <p:spPr/>
        <p:txBody>
          <a:bodyPr/>
          <a:lstStyle/>
          <a:p>
            <a:r>
              <a:rPr lang="en-GB" dirty="0"/>
              <a:t>Font size</a:t>
            </a:r>
          </a:p>
        </p:txBody>
      </p:sp>
      <p:sp>
        <p:nvSpPr>
          <p:cNvPr id="3" name="Content Placeholder 2">
            <a:extLst>
              <a:ext uri="{FF2B5EF4-FFF2-40B4-BE49-F238E27FC236}">
                <a16:creationId xmlns:a16="http://schemas.microsoft.com/office/drawing/2014/main" id="{7B93E6A5-8B69-47D9-B92E-B7009A319FD5}"/>
              </a:ext>
            </a:extLst>
          </p:cNvPr>
          <p:cNvSpPr>
            <a:spLocks noGrp="1"/>
          </p:cNvSpPr>
          <p:nvPr>
            <p:ph idx="1"/>
          </p:nvPr>
        </p:nvSpPr>
        <p:spPr/>
        <p:txBody>
          <a:bodyPr>
            <a:normAutofit fontScale="32500" lnSpcReduction="20000"/>
          </a:bodyPr>
          <a:lstStyle/>
          <a:p>
            <a:r>
              <a:rPr lang="en-GB" dirty="0"/>
              <a:t>&lt;!DOCTYPE html&gt;</a:t>
            </a:r>
          </a:p>
          <a:p>
            <a:r>
              <a:rPr lang="en-GB" dirty="0"/>
              <a:t>&lt;html&gt;</a:t>
            </a:r>
          </a:p>
          <a:p>
            <a:endParaRPr lang="en-GB" dirty="0"/>
          </a:p>
          <a:p>
            <a:r>
              <a:rPr lang="en-GB" dirty="0"/>
              <a:t>   &lt;head&gt;</a:t>
            </a:r>
          </a:p>
          <a:p>
            <a:r>
              <a:rPr lang="en-GB" dirty="0"/>
              <a:t>      &lt;title&gt;Setting Font Size&lt;/title&gt;</a:t>
            </a:r>
          </a:p>
          <a:p>
            <a:r>
              <a:rPr lang="en-GB" dirty="0"/>
              <a:t>   &lt;/head&gt;</a:t>
            </a:r>
          </a:p>
          <a:p>
            <a:endParaRPr lang="en-GB" dirty="0"/>
          </a:p>
          <a:p>
            <a:r>
              <a:rPr lang="en-GB" dirty="0"/>
              <a:t>   &lt;body&gt;</a:t>
            </a:r>
          </a:p>
          <a:p>
            <a:r>
              <a:rPr lang="en-GB" dirty="0"/>
              <a:t>      &lt;font size = "1"&gt;Font size = "1"&lt;/font&gt;&lt;</a:t>
            </a:r>
            <a:r>
              <a:rPr lang="en-GB" dirty="0" err="1"/>
              <a:t>br</a:t>
            </a:r>
            <a:r>
              <a:rPr lang="en-GB" dirty="0"/>
              <a:t> /&gt;</a:t>
            </a:r>
          </a:p>
          <a:p>
            <a:r>
              <a:rPr lang="en-GB" dirty="0"/>
              <a:t>      &lt;font size = "2"&gt;Font size = "2"&lt;/font&gt;&lt;</a:t>
            </a:r>
            <a:r>
              <a:rPr lang="en-GB" dirty="0" err="1"/>
              <a:t>br</a:t>
            </a:r>
            <a:r>
              <a:rPr lang="en-GB" dirty="0"/>
              <a:t> /&gt;</a:t>
            </a:r>
          </a:p>
          <a:p>
            <a:r>
              <a:rPr lang="en-GB" dirty="0"/>
              <a:t>      &lt;font size = "3"&gt;Font size = "3"&lt;/font&gt;&lt;</a:t>
            </a:r>
            <a:r>
              <a:rPr lang="en-GB" dirty="0" err="1"/>
              <a:t>br</a:t>
            </a:r>
            <a:r>
              <a:rPr lang="en-GB" dirty="0"/>
              <a:t> /&gt;</a:t>
            </a:r>
          </a:p>
          <a:p>
            <a:r>
              <a:rPr lang="en-GB" dirty="0"/>
              <a:t>      &lt;font size = "4"&gt;Font size = "4"&lt;/font&gt;&lt;</a:t>
            </a:r>
            <a:r>
              <a:rPr lang="en-GB" dirty="0" err="1"/>
              <a:t>br</a:t>
            </a:r>
            <a:r>
              <a:rPr lang="en-GB" dirty="0"/>
              <a:t> /&gt;</a:t>
            </a:r>
          </a:p>
          <a:p>
            <a:r>
              <a:rPr lang="en-GB" dirty="0"/>
              <a:t>      &lt;font size = "5"&gt;Font size = "5"&lt;/font&gt;&lt;</a:t>
            </a:r>
            <a:r>
              <a:rPr lang="en-GB" dirty="0" err="1"/>
              <a:t>br</a:t>
            </a:r>
            <a:r>
              <a:rPr lang="en-GB" dirty="0"/>
              <a:t> /&gt;</a:t>
            </a:r>
          </a:p>
          <a:p>
            <a:r>
              <a:rPr lang="en-GB" dirty="0"/>
              <a:t>      &lt;font size = "6"&gt;Font size = "6"&lt;/font&gt;&lt;</a:t>
            </a:r>
            <a:r>
              <a:rPr lang="en-GB" dirty="0" err="1"/>
              <a:t>br</a:t>
            </a:r>
            <a:r>
              <a:rPr lang="en-GB" dirty="0"/>
              <a:t> /&gt;</a:t>
            </a:r>
          </a:p>
          <a:p>
            <a:r>
              <a:rPr lang="en-GB" dirty="0"/>
              <a:t>      &lt;font size = "7"&gt;Font size = "7"&lt;/font&gt;</a:t>
            </a:r>
          </a:p>
          <a:p>
            <a:r>
              <a:rPr lang="en-GB" dirty="0"/>
              <a:t>   &lt;/body&gt;</a:t>
            </a:r>
          </a:p>
          <a:p>
            <a:endParaRPr lang="en-GB" dirty="0"/>
          </a:p>
          <a:p>
            <a:r>
              <a:rPr lang="en-GB" dirty="0"/>
              <a:t>&lt;/html&gt;</a:t>
            </a:r>
          </a:p>
        </p:txBody>
      </p:sp>
    </p:spTree>
    <p:extLst>
      <p:ext uri="{BB962C8B-B14F-4D97-AF65-F5344CB8AC3E}">
        <p14:creationId xmlns:p14="http://schemas.microsoft.com/office/powerpoint/2010/main" val="380414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9C04-B25D-4EEB-B411-FA11EBAA74D2}"/>
              </a:ext>
            </a:extLst>
          </p:cNvPr>
          <p:cNvSpPr>
            <a:spLocks noGrp="1"/>
          </p:cNvSpPr>
          <p:nvPr>
            <p:ph type="title"/>
          </p:nvPr>
        </p:nvSpPr>
        <p:spPr/>
        <p:txBody>
          <a:bodyPr/>
          <a:lstStyle/>
          <a:p>
            <a:r>
              <a:rPr lang="en-GB" dirty="0"/>
              <a:t>Heading Tags</a:t>
            </a:r>
          </a:p>
        </p:txBody>
      </p:sp>
      <p:sp>
        <p:nvSpPr>
          <p:cNvPr id="3" name="Content Placeholder 2">
            <a:extLst>
              <a:ext uri="{FF2B5EF4-FFF2-40B4-BE49-F238E27FC236}">
                <a16:creationId xmlns:a16="http://schemas.microsoft.com/office/drawing/2014/main" id="{255AA543-A153-47CF-8BDD-346BB918526B}"/>
              </a:ext>
            </a:extLst>
          </p:cNvPr>
          <p:cNvSpPr>
            <a:spLocks noGrp="1"/>
          </p:cNvSpPr>
          <p:nvPr>
            <p:ph idx="1"/>
          </p:nvPr>
        </p:nvSpPr>
        <p:spPr/>
        <p:txBody>
          <a:bodyPr/>
          <a:lstStyle/>
          <a:p>
            <a:r>
              <a:rPr lang="en-IN" dirty="0"/>
              <a:t>Any document starts with a heading. You can use different sizes for your headings. HTML also has six levels of headings, which use the elements &lt;h1&gt;, &lt;h2&gt;, &lt;h3&gt;, &lt;h4&gt;, &lt;h5&gt;, and &lt;h6&gt;. While displaying any heading, browser adds one line before and one line after that heading</a:t>
            </a:r>
          </a:p>
          <a:p>
            <a:endParaRPr lang="en-GB" dirty="0"/>
          </a:p>
        </p:txBody>
      </p:sp>
    </p:spTree>
    <p:extLst>
      <p:ext uri="{BB962C8B-B14F-4D97-AF65-F5344CB8AC3E}">
        <p14:creationId xmlns:p14="http://schemas.microsoft.com/office/powerpoint/2010/main" val="24499240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BC38-A756-44E8-9256-A3E4151114AC}"/>
              </a:ext>
            </a:extLst>
          </p:cNvPr>
          <p:cNvSpPr>
            <a:spLocks noGrp="1"/>
          </p:cNvSpPr>
          <p:nvPr>
            <p:ph type="title"/>
          </p:nvPr>
        </p:nvSpPr>
        <p:spPr/>
        <p:txBody>
          <a:bodyPr/>
          <a:lstStyle/>
          <a:p>
            <a:r>
              <a:rPr lang="en-GB" dirty="0"/>
              <a:t>Font face</a:t>
            </a:r>
          </a:p>
        </p:txBody>
      </p:sp>
      <p:sp>
        <p:nvSpPr>
          <p:cNvPr id="3" name="Content Placeholder 2">
            <a:extLst>
              <a:ext uri="{FF2B5EF4-FFF2-40B4-BE49-F238E27FC236}">
                <a16:creationId xmlns:a16="http://schemas.microsoft.com/office/drawing/2014/main" id="{640CF440-8926-4139-AA9F-146029C60082}"/>
              </a:ext>
            </a:extLst>
          </p:cNvPr>
          <p:cNvSpPr>
            <a:spLocks noGrp="1"/>
          </p:cNvSpPr>
          <p:nvPr>
            <p:ph idx="1"/>
          </p:nvPr>
        </p:nvSpPr>
        <p:spPr/>
        <p:txBody>
          <a:bodyPr/>
          <a:lstStyle/>
          <a:p>
            <a:r>
              <a:rPr lang="en-IN" dirty="0"/>
              <a:t>You can set font face using face attribute but be aware that if the user viewing the page doesn't have the font installed, they will not be able to see it. Instead user will see the default font face applicable to the user's computer.</a:t>
            </a:r>
            <a:endParaRPr lang="en-GB" dirty="0"/>
          </a:p>
        </p:txBody>
      </p:sp>
    </p:spTree>
    <p:extLst>
      <p:ext uri="{BB962C8B-B14F-4D97-AF65-F5344CB8AC3E}">
        <p14:creationId xmlns:p14="http://schemas.microsoft.com/office/powerpoint/2010/main" val="12422898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DA1F-6473-4EE6-975F-47B73DAACFB7}"/>
              </a:ext>
            </a:extLst>
          </p:cNvPr>
          <p:cNvSpPr>
            <a:spLocks noGrp="1"/>
          </p:cNvSpPr>
          <p:nvPr>
            <p:ph type="title"/>
          </p:nvPr>
        </p:nvSpPr>
        <p:spPr/>
        <p:txBody>
          <a:bodyPr/>
          <a:lstStyle/>
          <a:p>
            <a:r>
              <a:rPr lang="en-IN" dirty="0"/>
              <a:t>Specify alternate font faces</a:t>
            </a:r>
            <a:br>
              <a:rPr lang="en-IN" dirty="0"/>
            </a:br>
            <a:endParaRPr lang="en-GB" dirty="0"/>
          </a:p>
        </p:txBody>
      </p:sp>
      <p:sp>
        <p:nvSpPr>
          <p:cNvPr id="3" name="Content Placeholder 2">
            <a:extLst>
              <a:ext uri="{FF2B5EF4-FFF2-40B4-BE49-F238E27FC236}">
                <a16:creationId xmlns:a16="http://schemas.microsoft.com/office/drawing/2014/main" id="{7D97E645-B384-4742-A5A4-FD96ABB6D275}"/>
              </a:ext>
            </a:extLst>
          </p:cNvPr>
          <p:cNvSpPr>
            <a:spLocks noGrp="1"/>
          </p:cNvSpPr>
          <p:nvPr>
            <p:ph idx="1"/>
          </p:nvPr>
        </p:nvSpPr>
        <p:spPr/>
        <p:txBody>
          <a:bodyPr/>
          <a:lstStyle/>
          <a:p>
            <a:endParaRPr lang="en-IN" dirty="0"/>
          </a:p>
          <a:p>
            <a:r>
              <a:rPr lang="en-IN" dirty="0"/>
              <a:t>A visitor will only be able to see your font if they have that font installed on their computer. So, it is possible to specify two or more font face alternatives by listing the font face names, separated by a comma.</a:t>
            </a:r>
          </a:p>
          <a:p>
            <a:r>
              <a:rPr lang="en-GB" dirty="0"/>
              <a:t>&lt;font face = "</a:t>
            </a:r>
            <a:r>
              <a:rPr lang="en-GB" dirty="0" err="1"/>
              <a:t>arial,helvetica</a:t>
            </a:r>
            <a:r>
              <a:rPr lang="en-GB" dirty="0"/>
              <a:t>"&gt;</a:t>
            </a:r>
          </a:p>
          <a:p>
            <a:r>
              <a:rPr lang="en-GB" dirty="0"/>
              <a:t>&lt;font face = "Lucida </a:t>
            </a:r>
            <a:r>
              <a:rPr lang="en-GB" dirty="0" err="1"/>
              <a:t>Calligraphy,Comic</a:t>
            </a:r>
            <a:r>
              <a:rPr lang="en-GB" dirty="0"/>
              <a:t> Sans </a:t>
            </a:r>
            <a:r>
              <a:rPr lang="en-GB" dirty="0" err="1"/>
              <a:t>MS,Lucida</a:t>
            </a:r>
            <a:r>
              <a:rPr lang="en-GB" dirty="0"/>
              <a:t> Console"&gt;</a:t>
            </a:r>
          </a:p>
        </p:txBody>
      </p:sp>
    </p:spTree>
    <p:extLst>
      <p:ext uri="{BB962C8B-B14F-4D97-AF65-F5344CB8AC3E}">
        <p14:creationId xmlns:p14="http://schemas.microsoft.com/office/powerpoint/2010/main" val="2014759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6259-3369-454B-96D1-3C819FC81074}"/>
              </a:ext>
            </a:extLst>
          </p:cNvPr>
          <p:cNvSpPr>
            <a:spLocks noGrp="1"/>
          </p:cNvSpPr>
          <p:nvPr>
            <p:ph type="title"/>
          </p:nvPr>
        </p:nvSpPr>
        <p:spPr/>
        <p:txBody>
          <a:bodyPr/>
          <a:lstStyle/>
          <a:p>
            <a:r>
              <a:rPr lang="en-IN" dirty="0"/>
              <a:t>Setting Font </a:t>
            </a:r>
            <a:r>
              <a:rPr lang="en-IN" dirty="0" err="1"/>
              <a:t>Color</a:t>
            </a:r>
            <a:br>
              <a:rPr lang="en-IN" dirty="0"/>
            </a:br>
            <a:endParaRPr lang="en-GB" dirty="0"/>
          </a:p>
        </p:txBody>
      </p:sp>
      <p:sp>
        <p:nvSpPr>
          <p:cNvPr id="3" name="Content Placeholder 2">
            <a:extLst>
              <a:ext uri="{FF2B5EF4-FFF2-40B4-BE49-F238E27FC236}">
                <a16:creationId xmlns:a16="http://schemas.microsoft.com/office/drawing/2014/main" id="{C9618519-5129-4314-9A6D-ED5537294D7C}"/>
              </a:ext>
            </a:extLst>
          </p:cNvPr>
          <p:cNvSpPr>
            <a:spLocks noGrp="1"/>
          </p:cNvSpPr>
          <p:nvPr>
            <p:ph idx="1"/>
          </p:nvPr>
        </p:nvSpPr>
        <p:spPr/>
        <p:txBody>
          <a:bodyPr/>
          <a:lstStyle/>
          <a:p>
            <a:endParaRPr lang="en-IN" dirty="0"/>
          </a:p>
          <a:p>
            <a:r>
              <a:rPr lang="en-IN" dirty="0"/>
              <a:t>You can set any font </a:t>
            </a:r>
            <a:r>
              <a:rPr lang="en-IN" dirty="0" err="1"/>
              <a:t>color</a:t>
            </a:r>
            <a:r>
              <a:rPr lang="en-IN" dirty="0"/>
              <a:t> you like using </a:t>
            </a:r>
            <a:r>
              <a:rPr lang="en-IN" dirty="0" err="1"/>
              <a:t>color</a:t>
            </a:r>
            <a:r>
              <a:rPr lang="en-IN" dirty="0"/>
              <a:t> attribute. You can specify the </a:t>
            </a:r>
            <a:r>
              <a:rPr lang="en-IN" dirty="0" err="1"/>
              <a:t>color</a:t>
            </a:r>
            <a:r>
              <a:rPr lang="en-IN" dirty="0"/>
              <a:t> that you want by either the </a:t>
            </a:r>
            <a:r>
              <a:rPr lang="en-IN" dirty="0" err="1"/>
              <a:t>color</a:t>
            </a:r>
            <a:r>
              <a:rPr lang="en-IN" dirty="0"/>
              <a:t> name or hexadecimal code for that </a:t>
            </a:r>
            <a:r>
              <a:rPr lang="en-IN" dirty="0" err="1"/>
              <a:t>color</a:t>
            </a:r>
            <a:r>
              <a:rPr lang="en-IN" dirty="0"/>
              <a:t>.</a:t>
            </a:r>
            <a:endParaRPr lang="en-GB" dirty="0"/>
          </a:p>
        </p:txBody>
      </p:sp>
    </p:spTree>
    <p:extLst>
      <p:ext uri="{BB962C8B-B14F-4D97-AF65-F5344CB8AC3E}">
        <p14:creationId xmlns:p14="http://schemas.microsoft.com/office/powerpoint/2010/main" val="6896798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6609-F625-430F-BAE5-DFFEC6D21A5E}"/>
              </a:ext>
            </a:extLst>
          </p:cNvPr>
          <p:cNvSpPr>
            <a:spLocks noGrp="1"/>
          </p:cNvSpPr>
          <p:nvPr>
            <p:ph type="title"/>
          </p:nvPr>
        </p:nvSpPr>
        <p:spPr/>
        <p:txBody>
          <a:bodyPr/>
          <a:lstStyle/>
          <a:p>
            <a:r>
              <a:rPr lang="en-GB" dirty="0"/>
              <a:t>The </a:t>
            </a:r>
            <a:r>
              <a:rPr lang="en-GB" dirty="0" err="1"/>
              <a:t>basefont</a:t>
            </a:r>
            <a:endParaRPr lang="en-GB" dirty="0"/>
          </a:p>
        </p:txBody>
      </p:sp>
      <p:sp>
        <p:nvSpPr>
          <p:cNvPr id="3" name="Content Placeholder 2">
            <a:extLst>
              <a:ext uri="{FF2B5EF4-FFF2-40B4-BE49-F238E27FC236}">
                <a16:creationId xmlns:a16="http://schemas.microsoft.com/office/drawing/2014/main" id="{5844001A-CDFE-4B42-BAA1-42C84051610E}"/>
              </a:ext>
            </a:extLst>
          </p:cNvPr>
          <p:cNvSpPr>
            <a:spLocks noGrp="1"/>
          </p:cNvSpPr>
          <p:nvPr>
            <p:ph idx="1"/>
          </p:nvPr>
        </p:nvSpPr>
        <p:spPr/>
        <p:txBody>
          <a:bodyPr/>
          <a:lstStyle/>
          <a:p>
            <a:r>
              <a:rPr lang="en-IN" dirty="0"/>
              <a:t>The &lt;</a:t>
            </a:r>
            <a:r>
              <a:rPr lang="en-IN" dirty="0" err="1"/>
              <a:t>basefont</a:t>
            </a:r>
            <a:r>
              <a:rPr lang="en-IN" dirty="0"/>
              <a:t>&gt; element is supposed to set a default font size, </a:t>
            </a:r>
            <a:r>
              <a:rPr lang="en-IN" dirty="0" err="1"/>
              <a:t>color</a:t>
            </a:r>
            <a:r>
              <a:rPr lang="en-IN" dirty="0"/>
              <a:t>, and typeface for any parts of the document that are not otherwise contained within a &lt;font&gt; tag. You can use the &lt;font&gt; elements to override the &lt;</a:t>
            </a:r>
            <a:r>
              <a:rPr lang="en-IN" dirty="0" err="1"/>
              <a:t>basefont</a:t>
            </a:r>
            <a:r>
              <a:rPr lang="en-IN" dirty="0"/>
              <a:t>&gt; settings.</a:t>
            </a:r>
          </a:p>
          <a:p>
            <a:endParaRPr lang="en-IN" dirty="0"/>
          </a:p>
          <a:p>
            <a:r>
              <a:rPr lang="en-IN" dirty="0"/>
              <a:t>The &lt;</a:t>
            </a:r>
            <a:r>
              <a:rPr lang="en-IN" dirty="0" err="1"/>
              <a:t>basefont</a:t>
            </a:r>
            <a:r>
              <a:rPr lang="en-IN" dirty="0"/>
              <a:t>&gt; tag also takes </a:t>
            </a:r>
            <a:r>
              <a:rPr lang="en-IN" dirty="0" err="1"/>
              <a:t>color</a:t>
            </a:r>
            <a:r>
              <a:rPr lang="en-IN" dirty="0"/>
              <a:t>, size and face attributes and it will support relative font setting by giving size a value of +1 for a size larger or −2 for two sizes smaller.</a:t>
            </a:r>
            <a:endParaRPr lang="en-GB" dirty="0"/>
          </a:p>
        </p:txBody>
      </p:sp>
    </p:spTree>
    <p:extLst>
      <p:ext uri="{BB962C8B-B14F-4D97-AF65-F5344CB8AC3E}">
        <p14:creationId xmlns:p14="http://schemas.microsoft.com/office/powerpoint/2010/main" val="2169706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6839-75EA-4819-9AEB-B30D34DAD323}"/>
              </a:ext>
            </a:extLst>
          </p:cNvPr>
          <p:cNvSpPr>
            <a:spLocks noGrp="1"/>
          </p:cNvSpPr>
          <p:nvPr>
            <p:ph type="title"/>
          </p:nvPr>
        </p:nvSpPr>
        <p:spPr/>
        <p:txBody>
          <a:bodyPr/>
          <a:lstStyle/>
          <a:p>
            <a:r>
              <a:rPr lang="en-GB" dirty="0"/>
              <a:t>HTML Forms</a:t>
            </a:r>
          </a:p>
        </p:txBody>
      </p:sp>
      <p:sp>
        <p:nvSpPr>
          <p:cNvPr id="3" name="Content Placeholder 2">
            <a:extLst>
              <a:ext uri="{FF2B5EF4-FFF2-40B4-BE49-F238E27FC236}">
                <a16:creationId xmlns:a16="http://schemas.microsoft.com/office/drawing/2014/main" id="{2CF8E5D8-49A3-4966-910D-0BE2A6AFD431}"/>
              </a:ext>
            </a:extLst>
          </p:cNvPr>
          <p:cNvSpPr>
            <a:spLocks noGrp="1"/>
          </p:cNvSpPr>
          <p:nvPr>
            <p:ph idx="1"/>
          </p:nvPr>
        </p:nvSpPr>
        <p:spPr/>
        <p:txBody>
          <a:bodyPr>
            <a:normAutofit fontScale="85000" lnSpcReduction="20000"/>
          </a:bodyPr>
          <a:lstStyle/>
          <a:p>
            <a:r>
              <a:rPr lang="en-IN" dirty="0"/>
              <a:t>HTML Forms are required, when you want to collect some data from the site visitor. For example, during user registration you would like to collect information such as name, email address, credit card, etc.</a:t>
            </a:r>
          </a:p>
          <a:p>
            <a:endParaRPr lang="en-IN" dirty="0"/>
          </a:p>
          <a:p>
            <a:r>
              <a:rPr lang="en-IN" dirty="0"/>
              <a:t>A form will take input from the site visitor and then will post it to a back-end application such as CGI, ASP Script or PHP script etc. The back-end application will perform required processing on the passed data based on defined business logic inside the application.</a:t>
            </a:r>
          </a:p>
          <a:p>
            <a:endParaRPr lang="en-IN" dirty="0"/>
          </a:p>
          <a:p>
            <a:r>
              <a:rPr lang="en-IN" dirty="0"/>
              <a:t>There are various form elements available like text fields, </a:t>
            </a:r>
            <a:r>
              <a:rPr lang="en-IN" dirty="0" err="1"/>
              <a:t>textarea</a:t>
            </a:r>
            <a:r>
              <a:rPr lang="en-IN" dirty="0"/>
              <a:t> fields, drop-down menus, radio buttons, checkboxes, etc.</a:t>
            </a:r>
          </a:p>
          <a:p>
            <a:endParaRPr lang="en-IN" dirty="0"/>
          </a:p>
          <a:p>
            <a:r>
              <a:rPr lang="en-IN" dirty="0"/>
              <a:t>The HTML &lt;form&gt; tag is used to create an HTML form </a:t>
            </a:r>
            <a:endParaRPr lang="en-GB" dirty="0"/>
          </a:p>
        </p:txBody>
      </p:sp>
    </p:spTree>
    <p:extLst>
      <p:ext uri="{BB962C8B-B14F-4D97-AF65-F5344CB8AC3E}">
        <p14:creationId xmlns:p14="http://schemas.microsoft.com/office/powerpoint/2010/main" val="7545619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619B-F655-4A65-9940-BC1B81845FF1}"/>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FD3BD04A-E8D3-45F4-A1B6-268D05BB2FD9}"/>
              </a:ext>
            </a:extLst>
          </p:cNvPr>
          <p:cNvGraphicFramePr>
            <a:graphicFrameLocks noGrp="1"/>
          </p:cNvGraphicFramePr>
          <p:nvPr>
            <p:ph idx="1"/>
          </p:nvPr>
        </p:nvGraphicFramePr>
        <p:xfrm>
          <a:off x="2060485" y="1798919"/>
          <a:ext cx="8071030" cy="4404750"/>
        </p:xfrm>
        <a:graphic>
          <a:graphicData uri="http://schemas.openxmlformats.org/drawingml/2006/table">
            <a:tbl>
              <a:tblPr/>
              <a:tblGrid>
                <a:gridCol w="4035515">
                  <a:extLst>
                    <a:ext uri="{9D8B030D-6E8A-4147-A177-3AD203B41FA5}">
                      <a16:colId xmlns:a16="http://schemas.microsoft.com/office/drawing/2014/main" val="1191211462"/>
                    </a:ext>
                  </a:extLst>
                </a:gridCol>
                <a:gridCol w="4035515">
                  <a:extLst>
                    <a:ext uri="{9D8B030D-6E8A-4147-A177-3AD203B41FA5}">
                      <a16:colId xmlns:a16="http://schemas.microsoft.com/office/drawing/2014/main" val="3741801821"/>
                    </a:ext>
                  </a:extLst>
                </a:gridCol>
              </a:tblGrid>
              <a:tr h="280731">
                <a:tc>
                  <a:txBody>
                    <a:bodyPr/>
                    <a:lstStyle/>
                    <a:p>
                      <a:r>
                        <a:rPr lang="en-GB" sz="1400"/>
                        <a:t>Sr.No</a:t>
                      </a:r>
                    </a:p>
                  </a:txBody>
                  <a:tcPr marL="70183" marR="70183" marT="35091" marB="35091" anchor="ctr">
                    <a:lnL>
                      <a:noFill/>
                    </a:lnL>
                    <a:lnR>
                      <a:noFill/>
                    </a:lnR>
                    <a:lnT>
                      <a:noFill/>
                    </a:lnT>
                    <a:lnB>
                      <a:noFill/>
                    </a:lnB>
                  </a:tcPr>
                </a:tc>
                <a:tc>
                  <a:txBody>
                    <a:bodyPr/>
                    <a:lstStyle/>
                    <a:p>
                      <a:pPr algn="ctr"/>
                      <a:r>
                        <a:rPr lang="en-GB" sz="1400">
                          <a:effectLst/>
                        </a:rPr>
                        <a:t>Attribute &amp; Description</a:t>
                      </a:r>
                    </a:p>
                  </a:txBody>
                  <a:tcPr marL="70183" marR="70183" marT="35091" marB="35091" anchor="ctr">
                    <a:lnL>
                      <a:noFill/>
                    </a:lnL>
                    <a:lnR>
                      <a:noFill/>
                    </a:lnR>
                    <a:lnT>
                      <a:noFill/>
                    </a:lnT>
                    <a:lnB>
                      <a:noFill/>
                    </a:lnB>
                  </a:tcPr>
                </a:tc>
                <a:extLst>
                  <a:ext uri="{0D108BD9-81ED-4DB2-BD59-A6C34878D82A}">
                    <a16:rowId xmlns:a16="http://schemas.microsoft.com/office/drawing/2014/main" val="1992690689"/>
                  </a:ext>
                </a:extLst>
              </a:tr>
              <a:tr h="491280">
                <a:tc>
                  <a:txBody>
                    <a:bodyPr/>
                    <a:lstStyle/>
                    <a:p>
                      <a:r>
                        <a:rPr lang="en-GB" sz="1400"/>
                        <a:t>1</a:t>
                      </a:r>
                    </a:p>
                  </a:txBody>
                  <a:tcPr marL="70183" marR="70183" marT="35091" marB="35091" anchor="ctr">
                    <a:lnL>
                      <a:noFill/>
                    </a:lnL>
                    <a:lnR>
                      <a:noFill/>
                    </a:lnR>
                    <a:lnT>
                      <a:noFill/>
                    </a:lnT>
                    <a:lnB>
                      <a:noFill/>
                    </a:lnB>
                  </a:tcPr>
                </a:tc>
                <a:tc>
                  <a:txBody>
                    <a:bodyPr/>
                    <a:lstStyle/>
                    <a:p>
                      <a:r>
                        <a:rPr lang="en-IN" sz="1400" b="1"/>
                        <a:t>action</a:t>
                      </a:r>
                      <a:endParaRPr lang="en-IN" sz="1400"/>
                    </a:p>
                    <a:p>
                      <a:r>
                        <a:rPr lang="en-IN" sz="1400"/>
                        <a:t>Backend script ready to process your passed data.</a:t>
                      </a:r>
                    </a:p>
                  </a:txBody>
                  <a:tcPr marL="70183" marR="70183" marT="35091" marB="35091" anchor="ctr">
                    <a:lnL>
                      <a:noFill/>
                    </a:lnL>
                    <a:lnR>
                      <a:noFill/>
                    </a:lnR>
                    <a:lnT>
                      <a:noFill/>
                    </a:lnT>
                    <a:lnB>
                      <a:noFill/>
                    </a:lnB>
                  </a:tcPr>
                </a:tc>
                <a:extLst>
                  <a:ext uri="{0D108BD9-81ED-4DB2-BD59-A6C34878D82A}">
                    <a16:rowId xmlns:a16="http://schemas.microsoft.com/office/drawing/2014/main" val="2675241754"/>
                  </a:ext>
                </a:extLst>
              </a:tr>
              <a:tr h="701829">
                <a:tc>
                  <a:txBody>
                    <a:bodyPr/>
                    <a:lstStyle/>
                    <a:p>
                      <a:r>
                        <a:rPr lang="en-GB" sz="1400"/>
                        <a:t>2</a:t>
                      </a:r>
                    </a:p>
                  </a:txBody>
                  <a:tcPr marL="70183" marR="70183" marT="35091" marB="35091" anchor="ctr">
                    <a:lnL>
                      <a:noFill/>
                    </a:lnL>
                    <a:lnR>
                      <a:noFill/>
                    </a:lnR>
                    <a:lnT>
                      <a:noFill/>
                    </a:lnT>
                    <a:lnB>
                      <a:noFill/>
                    </a:lnB>
                  </a:tcPr>
                </a:tc>
                <a:tc>
                  <a:txBody>
                    <a:bodyPr/>
                    <a:lstStyle/>
                    <a:p>
                      <a:r>
                        <a:rPr lang="en-IN" sz="1400" b="1"/>
                        <a:t>method</a:t>
                      </a:r>
                      <a:endParaRPr lang="en-IN" sz="1400"/>
                    </a:p>
                    <a:p>
                      <a:r>
                        <a:rPr lang="en-IN" sz="1400"/>
                        <a:t>Method to be used to upload data. The most frequently used are GET and POST methods.</a:t>
                      </a:r>
                    </a:p>
                  </a:txBody>
                  <a:tcPr marL="70183" marR="70183" marT="35091" marB="35091" anchor="ctr">
                    <a:lnL>
                      <a:noFill/>
                    </a:lnL>
                    <a:lnR>
                      <a:noFill/>
                    </a:lnR>
                    <a:lnT>
                      <a:noFill/>
                    </a:lnT>
                    <a:lnB>
                      <a:noFill/>
                    </a:lnB>
                  </a:tcPr>
                </a:tc>
                <a:extLst>
                  <a:ext uri="{0D108BD9-81ED-4DB2-BD59-A6C34878D82A}">
                    <a16:rowId xmlns:a16="http://schemas.microsoft.com/office/drawing/2014/main" val="574928705"/>
                  </a:ext>
                </a:extLst>
              </a:tr>
              <a:tr h="912377">
                <a:tc>
                  <a:txBody>
                    <a:bodyPr/>
                    <a:lstStyle/>
                    <a:p>
                      <a:r>
                        <a:rPr lang="en-GB" sz="1400"/>
                        <a:t>3</a:t>
                      </a:r>
                    </a:p>
                  </a:txBody>
                  <a:tcPr marL="70183" marR="70183" marT="35091" marB="35091" anchor="ctr">
                    <a:lnL>
                      <a:noFill/>
                    </a:lnL>
                    <a:lnR>
                      <a:noFill/>
                    </a:lnR>
                    <a:lnT>
                      <a:noFill/>
                    </a:lnT>
                    <a:lnB>
                      <a:noFill/>
                    </a:lnB>
                  </a:tcPr>
                </a:tc>
                <a:tc>
                  <a:txBody>
                    <a:bodyPr/>
                    <a:lstStyle/>
                    <a:p>
                      <a:r>
                        <a:rPr lang="en-IN" sz="1400" b="1"/>
                        <a:t>target</a:t>
                      </a:r>
                      <a:endParaRPr lang="en-IN" sz="1400"/>
                    </a:p>
                    <a:p>
                      <a:r>
                        <a:rPr lang="en-IN" sz="1400"/>
                        <a:t>Specify the target window or frame where the result of the script will be displayed. It takes values like _blank, _self, _parent etc.</a:t>
                      </a:r>
                    </a:p>
                  </a:txBody>
                  <a:tcPr marL="70183" marR="70183" marT="35091" marB="35091" anchor="ctr">
                    <a:lnL>
                      <a:noFill/>
                    </a:lnL>
                    <a:lnR>
                      <a:noFill/>
                    </a:lnR>
                    <a:lnT>
                      <a:noFill/>
                    </a:lnT>
                    <a:lnB>
                      <a:noFill/>
                    </a:lnB>
                  </a:tcPr>
                </a:tc>
                <a:extLst>
                  <a:ext uri="{0D108BD9-81ED-4DB2-BD59-A6C34878D82A}">
                    <a16:rowId xmlns:a16="http://schemas.microsoft.com/office/drawing/2014/main" val="2469187823"/>
                  </a:ext>
                </a:extLst>
              </a:tr>
              <a:tr h="1965120">
                <a:tc>
                  <a:txBody>
                    <a:bodyPr/>
                    <a:lstStyle/>
                    <a:p>
                      <a:r>
                        <a:rPr lang="en-GB" sz="1400"/>
                        <a:t>4</a:t>
                      </a:r>
                    </a:p>
                  </a:txBody>
                  <a:tcPr marL="70183" marR="70183" marT="35091" marB="35091" anchor="ctr">
                    <a:lnL>
                      <a:noFill/>
                    </a:lnL>
                    <a:lnR>
                      <a:noFill/>
                    </a:lnR>
                    <a:lnT>
                      <a:noFill/>
                    </a:lnT>
                    <a:lnB>
                      <a:noFill/>
                    </a:lnB>
                  </a:tcPr>
                </a:tc>
                <a:tc>
                  <a:txBody>
                    <a:bodyPr/>
                    <a:lstStyle/>
                    <a:p>
                      <a:r>
                        <a:rPr lang="en-IN" sz="1400" b="1" dirty="0" err="1"/>
                        <a:t>enctype</a:t>
                      </a:r>
                      <a:endParaRPr lang="en-IN" sz="1400" dirty="0"/>
                    </a:p>
                    <a:p>
                      <a:r>
                        <a:rPr lang="en-IN" sz="1400" dirty="0"/>
                        <a:t>You can use the </a:t>
                      </a:r>
                      <a:r>
                        <a:rPr lang="en-IN" sz="1400" dirty="0" err="1"/>
                        <a:t>enctype</a:t>
                      </a:r>
                      <a:r>
                        <a:rPr lang="en-IN" sz="1400" dirty="0"/>
                        <a:t> attribute to specify how the browser encodes the data before it sends it to the server. Possible values are −</a:t>
                      </a:r>
                    </a:p>
                    <a:p>
                      <a:r>
                        <a:rPr lang="en-IN" sz="1400" b="1" dirty="0"/>
                        <a:t>application/x-www-form-</a:t>
                      </a:r>
                      <a:r>
                        <a:rPr lang="en-IN" sz="1400" b="1" dirty="0" err="1"/>
                        <a:t>urlencoded</a:t>
                      </a:r>
                      <a:r>
                        <a:rPr lang="en-IN" sz="1400" dirty="0"/>
                        <a:t> − This is the standard method most forms use in simple scenarios.</a:t>
                      </a:r>
                    </a:p>
                    <a:p>
                      <a:r>
                        <a:rPr lang="en-IN" sz="1400" b="1" dirty="0" err="1"/>
                        <a:t>mutlipart</a:t>
                      </a:r>
                      <a:r>
                        <a:rPr lang="en-IN" sz="1400" b="1" dirty="0"/>
                        <a:t>/form-data</a:t>
                      </a:r>
                      <a:r>
                        <a:rPr lang="en-IN" sz="1400" dirty="0"/>
                        <a:t> − This is used when you want to upload binary data in the form of files like image, word file etc.</a:t>
                      </a:r>
                    </a:p>
                  </a:txBody>
                  <a:tcPr marL="70183" marR="70183" marT="35091" marB="35091" anchor="ctr">
                    <a:lnL>
                      <a:noFill/>
                    </a:lnL>
                    <a:lnR>
                      <a:noFill/>
                    </a:lnR>
                    <a:lnT>
                      <a:noFill/>
                    </a:lnT>
                    <a:lnB>
                      <a:noFill/>
                    </a:lnB>
                  </a:tcPr>
                </a:tc>
                <a:extLst>
                  <a:ext uri="{0D108BD9-81ED-4DB2-BD59-A6C34878D82A}">
                    <a16:rowId xmlns:a16="http://schemas.microsoft.com/office/drawing/2014/main" val="1138684127"/>
                  </a:ext>
                </a:extLst>
              </a:tr>
            </a:tbl>
          </a:graphicData>
        </a:graphic>
      </p:graphicFrame>
    </p:spTree>
    <p:extLst>
      <p:ext uri="{BB962C8B-B14F-4D97-AF65-F5344CB8AC3E}">
        <p14:creationId xmlns:p14="http://schemas.microsoft.com/office/powerpoint/2010/main" val="31263231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2445-39A8-4B9C-B3B6-017126EA6F5E}"/>
              </a:ext>
            </a:extLst>
          </p:cNvPr>
          <p:cNvSpPr>
            <a:spLocks noGrp="1"/>
          </p:cNvSpPr>
          <p:nvPr>
            <p:ph type="title"/>
          </p:nvPr>
        </p:nvSpPr>
        <p:spPr/>
        <p:txBody>
          <a:bodyPr/>
          <a:lstStyle/>
          <a:p>
            <a:r>
              <a:rPr lang="en-GB" dirty="0"/>
              <a:t>Form Controls</a:t>
            </a:r>
          </a:p>
        </p:txBody>
      </p:sp>
      <p:sp>
        <p:nvSpPr>
          <p:cNvPr id="3" name="Content Placeholder 2">
            <a:extLst>
              <a:ext uri="{FF2B5EF4-FFF2-40B4-BE49-F238E27FC236}">
                <a16:creationId xmlns:a16="http://schemas.microsoft.com/office/drawing/2014/main" id="{FB2DAC23-0602-4B2D-8097-3271D057D397}"/>
              </a:ext>
            </a:extLst>
          </p:cNvPr>
          <p:cNvSpPr>
            <a:spLocks noGrp="1"/>
          </p:cNvSpPr>
          <p:nvPr>
            <p:ph idx="1"/>
          </p:nvPr>
        </p:nvSpPr>
        <p:spPr/>
        <p:txBody>
          <a:bodyPr/>
          <a:lstStyle/>
          <a:p>
            <a:r>
              <a:rPr lang="en-GB" dirty="0"/>
              <a:t>Text Input Controls</a:t>
            </a:r>
          </a:p>
          <a:p>
            <a:r>
              <a:rPr lang="en-GB" dirty="0"/>
              <a:t>Checkboxes Controls</a:t>
            </a:r>
          </a:p>
          <a:p>
            <a:r>
              <a:rPr lang="en-GB" dirty="0"/>
              <a:t>Radio Box Controls</a:t>
            </a:r>
          </a:p>
          <a:p>
            <a:r>
              <a:rPr lang="en-GB" dirty="0"/>
              <a:t>Select Box Controls</a:t>
            </a:r>
          </a:p>
          <a:p>
            <a:r>
              <a:rPr lang="en-GB" dirty="0"/>
              <a:t>File Select boxes</a:t>
            </a:r>
          </a:p>
          <a:p>
            <a:r>
              <a:rPr lang="en-GB" dirty="0"/>
              <a:t>Hidden Controls</a:t>
            </a:r>
          </a:p>
          <a:p>
            <a:r>
              <a:rPr lang="en-GB" dirty="0"/>
              <a:t>Clickable Buttons</a:t>
            </a:r>
          </a:p>
          <a:p>
            <a:r>
              <a:rPr lang="en-GB" dirty="0"/>
              <a:t>Submit and Reset Button</a:t>
            </a:r>
          </a:p>
          <a:p>
            <a:endParaRPr lang="en-GB" dirty="0"/>
          </a:p>
        </p:txBody>
      </p:sp>
    </p:spTree>
    <p:extLst>
      <p:ext uri="{BB962C8B-B14F-4D97-AF65-F5344CB8AC3E}">
        <p14:creationId xmlns:p14="http://schemas.microsoft.com/office/powerpoint/2010/main" val="40641822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3431-8B2B-4FF5-8BD0-1012D2572F07}"/>
              </a:ext>
            </a:extLst>
          </p:cNvPr>
          <p:cNvSpPr>
            <a:spLocks noGrp="1"/>
          </p:cNvSpPr>
          <p:nvPr>
            <p:ph type="title"/>
          </p:nvPr>
        </p:nvSpPr>
        <p:spPr/>
        <p:txBody>
          <a:bodyPr/>
          <a:lstStyle/>
          <a:p>
            <a:r>
              <a:rPr lang="en-GB" dirty="0" err="1"/>
              <a:t>TextFields</a:t>
            </a:r>
            <a:endParaRPr lang="en-GB" dirty="0"/>
          </a:p>
        </p:txBody>
      </p:sp>
      <p:graphicFrame>
        <p:nvGraphicFramePr>
          <p:cNvPr id="4" name="Content Placeholder 3">
            <a:extLst>
              <a:ext uri="{FF2B5EF4-FFF2-40B4-BE49-F238E27FC236}">
                <a16:creationId xmlns:a16="http://schemas.microsoft.com/office/drawing/2014/main" id="{4F30A568-F08F-4DAB-83B8-13A00FCF9ADA}"/>
              </a:ext>
            </a:extLst>
          </p:cNvPr>
          <p:cNvGraphicFramePr>
            <a:graphicFrameLocks noGrp="1"/>
          </p:cNvGraphicFramePr>
          <p:nvPr>
            <p:ph idx="1"/>
          </p:nvPr>
        </p:nvGraphicFramePr>
        <p:xfrm>
          <a:off x="1462631" y="1808834"/>
          <a:ext cx="9266738" cy="4384920"/>
        </p:xfrm>
        <a:graphic>
          <a:graphicData uri="http://schemas.openxmlformats.org/drawingml/2006/table">
            <a:tbl>
              <a:tblPr/>
              <a:tblGrid>
                <a:gridCol w="4633369">
                  <a:extLst>
                    <a:ext uri="{9D8B030D-6E8A-4147-A177-3AD203B41FA5}">
                      <a16:colId xmlns:a16="http://schemas.microsoft.com/office/drawing/2014/main" val="381900645"/>
                    </a:ext>
                  </a:extLst>
                </a:gridCol>
                <a:gridCol w="4633369">
                  <a:extLst>
                    <a:ext uri="{9D8B030D-6E8A-4147-A177-3AD203B41FA5}">
                      <a16:colId xmlns:a16="http://schemas.microsoft.com/office/drawing/2014/main" val="2768671226"/>
                    </a:ext>
                  </a:extLst>
                </a:gridCol>
              </a:tblGrid>
              <a:tr h="322321">
                <a:tc>
                  <a:txBody>
                    <a:bodyPr/>
                    <a:lstStyle/>
                    <a:p>
                      <a:r>
                        <a:rPr lang="en-GB" sz="1600"/>
                        <a:t>Sr.No</a:t>
                      </a:r>
                    </a:p>
                  </a:txBody>
                  <a:tcPr marL="80580" marR="80580" marT="40290" marB="40290" anchor="ctr">
                    <a:lnL>
                      <a:noFill/>
                    </a:lnL>
                    <a:lnR>
                      <a:noFill/>
                    </a:lnR>
                    <a:lnT>
                      <a:noFill/>
                    </a:lnT>
                    <a:lnB>
                      <a:noFill/>
                    </a:lnB>
                  </a:tcPr>
                </a:tc>
                <a:tc>
                  <a:txBody>
                    <a:bodyPr/>
                    <a:lstStyle/>
                    <a:p>
                      <a:pPr algn="ctr"/>
                      <a:r>
                        <a:rPr lang="en-GB" sz="1600">
                          <a:effectLst/>
                        </a:rPr>
                        <a:t>Attribute &amp; Description</a:t>
                      </a:r>
                    </a:p>
                  </a:txBody>
                  <a:tcPr marL="80580" marR="80580" marT="40290" marB="40290" anchor="ctr">
                    <a:lnL>
                      <a:noFill/>
                    </a:lnL>
                    <a:lnR>
                      <a:noFill/>
                    </a:lnR>
                    <a:lnT>
                      <a:noFill/>
                    </a:lnT>
                    <a:lnB>
                      <a:noFill/>
                    </a:lnB>
                  </a:tcPr>
                </a:tc>
                <a:extLst>
                  <a:ext uri="{0D108BD9-81ED-4DB2-BD59-A6C34878D82A}">
                    <a16:rowId xmlns:a16="http://schemas.microsoft.com/office/drawing/2014/main" val="619816673"/>
                  </a:ext>
                </a:extLst>
              </a:tr>
              <a:tr h="805803">
                <a:tc>
                  <a:txBody>
                    <a:bodyPr/>
                    <a:lstStyle/>
                    <a:p>
                      <a:r>
                        <a:rPr lang="en-GB" sz="1600"/>
                        <a:t>1</a:t>
                      </a:r>
                    </a:p>
                  </a:txBody>
                  <a:tcPr marL="80580" marR="80580" marT="40290" marB="40290" anchor="ctr">
                    <a:lnL>
                      <a:noFill/>
                    </a:lnL>
                    <a:lnR>
                      <a:noFill/>
                    </a:lnR>
                    <a:lnT>
                      <a:noFill/>
                    </a:lnT>
                    <a:lnB>
                      <a:noFill/>
                    </a:lnB>
                  </a:tcPr>
                </a:tc>
                <a:tc>
                  <a:txBody>
                    <a:bodyPr/>
                    <a:lstStyle/>
                    <a:p>
                      <a:r>
                        <a:rPr lang="en-IN" sz="1600" b="1"/>
                        <a:t>type</a:t>
                      </a:r>
                      <a:endParaRPr lang="en-IN" sz="1600"/>
                    </a:p>
                    <a:p>
                      <a:r>
                        <a:rPr lang="en-IN" sz="1600"/>
                        <a:t>Indicates the type of input control and for text input control it will be set to </a:t>
                      </a:r>
                      <a:r>
                        <a:rPr lang="en-IN" sz="1600" b="1"/>
                        <a:t>text</a:t>
                      </a:r>
                      <a:r>
                        <a:rPr lang="en-IN" sz="1600"/>
                        <a:t>.</a:t>
                      </a:r>
                    </a:p>
                  </a:txBody>
                  <a:tcPr marL="80580" marR="80580" marT="40290" marB="40290" anchor="ctr">
                    <a:lnL>
                      <a:noFill/>
                    </a:lnL>
                    <a:lnR>
                      <a:noFill/>
                    </a:lnR>
                    <a:lnT>
                      <a:noFill/>
                    </a:lnT>
                    <a:lnB>
                      <a:noFill/>
                    </a:lnB>
                  </a:tcPr>
                </a:tc>
                <a:extLst>
                  <a:ext uri="{0D108BD9-81ED-4DB2-BD59-A6C34878D82A}">
                    <a16:rowId xmlns:a16="http://schemas.microsoft.com/office/drawing/2014/main" val="3496688141"/>
                  </a:ext>
                </a:extLst>
              </a:tr>
              <a:tr h="805803">
                <a:tc>
                  <a:txBody>
                    <a:bodyPr/>
                    <a:lstStyle/>
                    <a:p>
                      <a:r>
                        <a:rPr lang="en-GB" sz="1600"/>
                        <a:t>2</a:t>
                      </a:r>
                    </a:p>
                  </a:txBody>
                  <a:tcPr marL="80580" marR="80580" marT="40290" marB="40290" anchor="ctr">
                    <a:lnL>
                      <a:noFill/>
                    </a:lnL>
                    <a:lnR>
                      <a:noFill/>
                    </a:lnR>
                    <a:lnT>
                      <a:noFill/>
                    </a:lnT>
                    <a:lnB>
                      <a:noFill/>
                    </a:lnB>
                  </a:tcPr>
                </a:tc>
                <a:tc>
                  <a:txBody>
                    <a:bodyPr/>
                    <a:lstStyle/>
                    <a:p>
                      <a:r>
                        <a:rPr lang="en-IN" sz="1600" b="1"/>
                        <a:t>name</a:t>
                      </a:r>
                      <a:endParaRPr lang="en-IN" sz="1600"/>
                    </a:p>
                    <a:p>
                      <a:r>
                        <a:rPr lang="en-IN" sz="1600"/>
                        <a:t>Used to give a name to the control which is sent to the server to be recognized and get the value.</a:t>
                      </a:r>
                    </a:p>
                  </a:txBody>
                  <a:tcPr marL="80580" marR="80580" marT="40290" marB="40290" anchor="ctr">
                    <a:lnL>
                      <a:noFill/>
                    </a:lnL>
                    <a:lnR>
                      <a:noFill/>
                    </a:lnR>
                    <a:lnT>
                      <a:noFill/>
                    </a:lnT>
                    <a:lnB>
                      <a:noFill/>
                    </a:lnB>
                  </a:tcPr>
                </a:tc>
                <a:extLst>
                  <a:ext uri="{0D108BD9-81ED-4DB2-BD59-A6C34878D82A}">
                    <a16:rowId xmlns:a16="http://schemas.microsoft.com/office/drawing/2014/main" val="3422280719"/>
                  </a:ext>
                </a:extLst>
              </a:tr>
              <a:tr h="805803">
                <a:tc>
                  <a:txBody>
                    <a:bodyPr/>
                    <a:lstStyle/>
                    <a:p>
                      <a:r>
                        <a:rPr lang="en-GB" sz="1600"/>
                        <a:t>3</a:t>
                      </a:r>
                    </a:p>
                  </a:txBody>
                  <a:tcPr marL="80580" marR="80580" marT="40290" marB="40290" anchor="ctr">
                    <a:lnL>
                      <a:noFill/>
                    </a:lnL>
                    <a:lnR>
                      <a:noFill/>
                    </a:lnR>
                    <a:lnT>
                      <a:noFill/>
                    </a:lnT>
                    <a:lnB>
                      <a:noFill/>
                    </a:lnB>
                  </a:tcPr>
                </a:tc>
                <a:tc>
                  <a:txBody>
                    <a:bodyPr/>
                    <a:lstStyle/>
                    <a:p>
                      <a:r>
                        <a:rPr lang="en-IN" sz="1600" b="1"/>
                        <a:t>value</a:t>
                      </a:r>
                      <a:endParaRPr lang="en-IN" sz="1600"/>
                    </a:p>
                    <a:p>
                      <a:r>
                        <a:rPr lang="en-IN" sz="1600"/>
                        <a:t>This can be used to provide an initial value inside the control.</a:t>
                      </a:r>
                    </a:p>
                  </a:txBody>
                  <a:tcPr marL="80580" marR="80580" marT="40290" marB="40290" anchor="ctr">
                    <a:lnL>
                      <a:noFill/>
                    </a:lnL>
                    <a:lnR>
                      <a:noFill/>
                    </a:lnR>
                    <a:lnT>
                      <a:noFill/>
                    </a:lnT>
                    <a:lnB>
                      <a:noFill/>
                    </a:lnB>
                  </a:tcPr>
                </a:tc>
                <a:extLst>
                  <a:ext uri="{0D108BD9-81ED-4DB2-BD59-A6C34878D82A}">
                    <a16:rowId xmlns:a16="http://schemas.microsoft.com/office/drawing/2014/main" val="2850639811"/>
                  </a:ext>
                </a:extLst>
              </a:tr>
              <a:tr h="805803">
                <a:tc>
                  <a:txBody>
                    <a:bodyPr/>
                    <a:lstStyle/>
                    <a:p>
                      <a:r>
                        <a:rPr lang="en-GB" sz="1600"/>
                        <a:t>4</a:t>
                      </a:r>
                    </a:p>
                  </a:txBody>
                  <a:tcPr marL="80580" marR="80580" marT="40290" marB="40290" anchor="ctr">
                    <a:lnL>
                      <a:noFill/>
                    </a:lnL>
                    <a:lnR>
                      <a:noFill/>
                    </a:lnR>
                    <a:lnT>
                      <a:noFill/>
                    </a:lnT>
                    <a:lnB>
                      <a:noFill/>
                    </a:lnB>
                  </a:tcPr>
                </a:tc>
                <a:tc>
                  <a:txBody>
                    <a:bodyPr/>
                    <a:lstStyle/>
                    <a:p>
                      <a:r>
                        <a:rPr lang="en-IN" sz="1600" b="1"/>
                        <a:t>size</a:t>
                      </a:r>
                      <a:endParaRPr lang="en-IN" sz="1600"/>
                    </a:p>
                    <a:p>
                      <a:r>
                        <a:rPr lang="en-IN" sz="1600"/>
                        <a:t>Allows to specify the width of the text-input control in terms of characters.</a:t>
                      </a:r>
                    </a:p>
                  </a:txBody>
                  <a:tcPr marL="80580" marR="80580" marT="40290" marB="40290" anchor="ctr">
                    <a:lnL>
                      <a:noFill/>
                    </a:lnL>
                    <a:lnR>
                      <a:noFill/>
                    </a:lnR>
                    <a:lnT>
                      <a:noFill/>
                    </a:lnT>
                    <a:lnB>
                      <a:noFill/>
                    </a:lnB>
                  </a:tcPr>
                </a:tc>
                <a:extLst>
                  <a:ext uri="{0D108BD9-81ED-4DB2-BD59-A6C34878D82A}">
                    <a16:rowId xmlns:a16="http://schemas.microsoft.com/office/drawing/2014/main" val="3448206298"/>
                  </a:ext>
                </a:extLst>
              </a:tr>
              <a:tr h="805803">
                <a:tc>
                  <a:txBody>
                    <a:bodyPr/>
                    <a:lstStyle/>
                    <a:p>
                      <a:r>
                        <a:rPr lang="en-GB" sz="1600"/>
                        <a:t>5</a:t>
                      </a:r>
                    </a:p>
                  </a:txBody>
                  <a:tcPr marL="80580" marR="80580" marT="40290" marB="40290" anchor="ctr">
                    <a:lnL>
                      <a:noFill/>
                    </a:lnL>
                    <a:lnR>
                      <a:noFill/>
                    </a:lnR>
                    <a:lnT>
                      <a:noFill/>
                    </a:lnT>
                    <a:lnB>
                      <a:noFill/>
                    </a:lnB>
                  </a:tcPr>
                </a:tc>
                <a:tc>
                  <a:txBody>
                    <a:bodyPr/>
                    <a:lstStyle/>
                    <a:p>
                      <a:r>
                        <a:rPr lang="en-IN" sz="1600" b="1" dirty="0" err="1"/>
                        <a:t>maxlength</a:t>
                      </a:r>
                      <a:endParaRPr lang="en-IN" sz="1600" dirty="0"/>
                    </a:p>
                    <a:p>
                      <a:r>
                        <a:rPr lang="en-IN" sz="1600" dirty="0"/>
                        <a:t>Allows to specify the maximum number of characters a user can enter into the text box</a:t>
                      </a:r>
                    </a:p>
                  </a:txBody>
                  <a:tcPr marL="80580" marR="80580" marT="40290" marB="40290" anchor="ctr">
                    <a:lnL>
                      <a:noFill/>
                    </a:lnL>
                    <a:lnR>
                      <a:noFill/>
                    </a:lnR>
                    <a:lnT>
                      <a:noFill/>
                    </a:lnT>
                    <a:lnB>
                      <a:noFill/>
                    </a:lnB>
                  </a:tcPr>
                </a:tc>
                <a:extLst>
                  <a:ext uri="{0D108BD9-81ED-4DB2-BD59-A6C34878D82A}">
                    <a16:rowId xmlns:a16="http://schemas.microsoft.com/office/drawing/2014/main" val="1697944259"/>
                  </a:ext>
                </a:extLst>
              </a:tr>
            </a:tbl>
          </a:graphicData>
        </a:graphic>
      </p:graphicFrame>
    </p:spTree>
    <p:extLst>
      <p:ext uri="{BB962C8B-B14F-4D97-AF65-F5344CB8AC3E}">
        <p14:creationId xmlns:p14="http://schemas.microsoft.com/office/powerpoint/2010/main" val="4377940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8A49-49D0-4D41-835A-C0435F005DD4}"/>
              </a:ext>
            </a:extLst>
          </p:cNvPr>
          <p:cNvSpPr>
            <a:spLocks noGrp="1"/>
          </p:cNvSpPr>
          <p:nvPr>
            <p:ph type="title"/>
          </p:nvPr>
        </p:nvSpPr>
        <p:spPr/>
        <p:txBody>
          <a:bodyPr/>
          <a:lstStyle/>
          <a:p>
            <a:r>
              <a:rPr lang="en-IN" dirty="0"/>
              <a:t>File Upload Box</a:t>
            </a:r>
            <a:br>
              <a:rPr lang="en-IN" dirty="0"/>
            </a:br>
            <a:endParaRPr lang="en-GB" dirty="0"/>
          </a:p>
        </p:txBody>
      </p:sp>
      <p:sp>
        <p:nvSpPr>
          <p:cNvPr id="3" name="Content Placeholder 2">
            <a:extLst>
              <a:ext uri="{FF2B5EF4-FFF2-40B4-BE49-F238E27FC236}">
                <a16:creationId xmlns:a16="http://schemas.microsoft.com/office/drawing/2014/main" id="{00FE64A5-55A5-4AE4-A9CE-673911EF25F2}"/>
              </a:ext>
            </a:extLst>
          </p:cNvPr>
          <p:cNvSpPr>
            <a:spLocks noGrp="1"/>
          </p:cNvSpPr>
          <p:nvPr>
            <p:ph idx="1"/>
          </p:nvPr>
        </p:nvSpPr>
        <p:spPr/>
        <p:txBody>
          <a:bodyPr/>
          <a:lstStyle/>
          <a:p>
            <a:endParaRPr lang="en-IN" dirty="0"/>
          </a:p>
          <a:p>
            <a:r>
              <a:rPr lang="en-IN" dirty="0"/>
              <a:t>If you want to allow a user to upload a file to your web site, you will need to use a file upload box, also known as a file select box. This is also created using the &lt;input&gt; element but type attribute is set to file.</a:t>
            </a:r>
          </a:p>
          <a:p>
            <a:endParaRPr lang="en-GB" dirty="0"/>
          </a:p>
        </p:txBody>
      </p:sp>
    </p:spTree>
    <p:extLst>
      <p:ext uri="{BB962C8B-B14F-4D97-AF65-F5344CB8AC3E}">
        <p14:creationId xmlns:p14="http://schemas.microsoft.com/office/powerpoint/2010/main" val="12812570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BE31-813D-438A-A6D4-61D6DFA2F687}"/>
              </a:ext>
            </a:extLst>
          </p:cNvPr>
          <p:cNvSpPr>
            <a:spLocks noGrp="1"/>
          </p:cNvSpPr>
          <p:nvPr>
            <p:ph type="title"/>
          </p:nvPr>
        </p:nvSpPr>
        <p:spPr/>
        <p:txBody>
          <a:bodyPr/>
          <a:lstStyle/>
          <a:p>
            <a:r>
              <a:rPr lang="en-IN" dirty="0"/>
              <a:t>Hidden Form Controls</a:t>
            </a:r>
            <a:br>
              <a:rPr lang="en-IN" dirty="0"/>
            </a:br>
            <a:endParaRPr lang="en-GB" dirty="0"/>
          </a:p>
        </p:txBody>
      </p:sp>
      <p:sp>
        <p:nvSpPr>
          <p:cNvPr id="3" name="Content Placeholder 2">
            <a:extLst>
              <a:ext uri="{FF2B5EF4-FFF2-40B4-BE49-F238E27FC236}">
                <a16:creationId xmlns:a16="http://schemas.microsoft.com/office/drawing/2014/main" id="{99BE6ED3-CD0C-4F4F-871A-54E3E25A0628}"/>
              </a:ext>
            </a:extLst>
          </p:cNvPr>
          <p:cNvSpPr>
            <a:spLocks noGrp="1"/>
          </p:cNvSpPr>
          <p:nvPr>
            <p:ph idx="1"/>
          </p:nvPr>
        </p:nvSpPr>
        <p:spPr/>
        <p:txBody>
          <a:bodyPr/>
          <a:lstStyle/>
          <a:p>
            <a:endParaRPr lang="en-IN" dirty="0"/>
          </a:p>
          <a:p>
            <a:r>
              <a:rPr lang="en-IN" dirty="0"/>
              <a:t>Hidden form controls are used to hide data inside the page which later on can be pushed to the server. This control hides inside the code and does not appear on the actual page. For example, following hidden form is being used to keep current page number. When a user will click next page then the value of hidden control will be sent to the web server and there it will decide which page will be displayed next based on the passed current page.</a:t>
            </a:r>
            <a:endParaRPr lang="en-GB" dirty="0"/>
          </a:p>
        </p:txBody>
      </p:sp>
    </p:spTree>
    <p:extLst>
      <p:ext uri="{BB962C8B-B14F-4D97-AF65-F5344CB8AC3E}">
        <p14:creationId xmlns:p14="http://schemas.microsoft.com/office/powerpoint/2010/main" val="1561488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12251</Words>
  <Application>Microsoft Office PowerPoint</Application>
  <PresentationFormat>Widescreen</PresentationFormat>
  <Paragraphs>1648</Paragraphs>
  <Slides>102</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102</vt:i4>
      </vt:variant>
    </vt:vector>
  </HeadingPairs>
  <TitlesOfParts>
    <vt:vector size="106" baseType="lpstr">
      <vt:lpstr>Arial</vt:lpstr>
      <vt:lpstr>Calibri</vt:lpstr>
      <vt:lpstr>Calibri Light</vt:lpstr>
      <vt:lpstr>Office Theme</vt:lpstr>
      <vt:lpstr>HTML</vt:lpstr>
      <vt:lpstr>Introduction</vt:lpstr>
      <vt:lpstr>HTML</vt:lpstr>
      <vt:lpstr>Why?</vt:lpstr>
      <vt:lpstr>Applications </vt:lpstr>
      <vt:lpstr>Contd..</vt:lpstr>
      <vt:lpstr>Basic HTML syntax</vt:lpstr>
      <vt:lpstr>The &lt;!DOCTYPE&gt; Declaration</vt:lpstr>
      <vt:lpstr>Heading Tags</vt:lpstr>
      <vt:lpstr>Paragraph Tag</vt:lpstr>
      <vt:lpstr>Line break Tag</vt:lpstr>
      <vt:lpstr>Centering Content </vt:lpstr>
      <vt:lpstr>Horizontal Lines</vt:lpstr>
      <vt:lpstr>Preserve Formatting</vt:lpstr>
      <vt:lpstr>Nonbreaking Spaces </vt:lpstr>
      <vt:lpstr>HTML Element </vt:lpstr>
      <vt:lpstr>HTML Tag vs. Element </vt:lpstr>
      <vt:lpstr>Nested HTML Elements</vt:lpstr>
      <vt:lpstr>Attributes</vt:lpstr>
      <vt:lpstr>Contd..</vt:lpstr>
      <vt:lpstr>Core Attributes</vt:lpstr>
      <vt:lpstr>PowerPoint Presentation</vt:lpstr>
      <vt:lpstr>The id attribute</vt:lpstr>
      <vt:lpstr>The title attribute</vt:lpstr>
      <vt:lpstr>The class attribute</vt:lpstr>
      <vt:lpstr>The style Attribute</vt:lpstr>
      <vt:lpstr>Internationalization Attributes</vt:lpstr>
      <vt:lpstr>The dir</vt:lpstr>
      <vt:lpstr>The lang</vt:lpstr>
      <vt:lpstr>The xml:lang Attribute </vt:lpstr>
      <vt:lpstr>Generic attributes</vt:lpstr>
      <vt:lpstr>Formatting</vt:lpstr>
      <vt:lpstr>Italic Text </vt:lpstr>
      <vt:lpstr>underline</vt:lpstr>
      <vt:lpstr>strikethrough</vt:lpstr>
      <vt:lpstr>Monospaced fonts</vt:lpstr>
      <vt:lpstr>Superscript and subscript</vt:lpstr>
      <vt:lpstr>Large Text</vt:lpstr>
      <vt:lpstr>Grouping contents</vt:lpstr>
      <vt:lpstr>Contd..</vt:lpstr>
      <vt:lpstr>The meta element</vt:lpstr>
      <vt:lpstr>PowerPoint Presentation</vt:lpstr>
      <vt:lpstr>Usages</vt:lpstr>
      <vt:lpstr>Setting cookies</vt:lpstr>
      <vt:lpstr>Comments</vt:lpstr>
      <vt:lpstr>Images</vt:lpstr>
      <vt:lpstr>Image location</vt:lpstr>
      <vt:lpstr>align</vt:lpstr>
      <vt:lpstr>HTML - Tables</vt:lpstr>
      <vt:lpstr>Table heading </vt:lpstr>
      <vt:lpstr>Cellpadding and Cellspacing Attributes </vt:lpstr>
      <vt:lpstr>Colspan and Rowspan Attributes </vt:lpstr>
      <vt:lpstr>Table Caption </vt:lpstr>
      <vt:lpstr>PowerPoint Presentation</vt:lpstr>
      <vt:lpstr>HTML-List</vt:lpstr>
      <vt:lpstr>Unordered List</vt:lpstr>
      <vt:lpstr>The type attribute</vt:lpstr>
      <vt:lpstr>Ordered Lists</vt:lpstr>
      <vt:lpstr>The type attribute</vt:lpstr>
      <vt:lpstr>The start Attribute </vt:lpstr>
      <vt:lpstr>HTML Definition Lists </vt:lpstr>
      <vt:lpstr>HTML-Text Links</vt:lpstr>
      <vt:lpstr>Linking documents</vt:lpstr>
      <vt:lpstr>Examples</vt:lpstr>
      <vt:lpstr>Use of base path</vt:lpstr>
      <vt:lpstr>Setting link color</vt:lpstr>
      <vt:lpstr>Download Links </vt:lpstr>
      <vt:lpstr>HTML - Image Links</vt:lpstr>
      <vt:lpstr>HTML - Email Links</vt:lpstr>
      <vt:lpstr>Email tag</vt:lpstr>
      <vt:lpstr>Frames</vt:lpstr>
      <vt:lpstr>Drawbacks</vt:lpstr>
      <vt:lpstr>PowerPoint Presentation</vt:lpstr>
      <vt:lpstr>HTML Blocks</vt:lpstr>
      <vt:lpstr>Contd..</vt:lpstr>
      <vt:lpstr>Background</vt:lpstr>
      <vt:lpstr>Bgcolor  attribute</vt:lpstr>
      <vt:lpstr>Background images</vt:lpstr>
      <vt:lpstr>HTML Colors</vt:lpstr>
      <vt:lpstr>HTML Color Coding Methods </vt:lpstr>
      <vt:lpstr>W3C Standard colors</vt:lpstr>
      <vt:lpstr>Hex codes</vt:lpstr>
      <vt:lpstr>PowerPoint Presentation</vt:lpstr>
      <vt:lpstr>HTML Colors - RGB Values </vt:lpstr>
      <vt:lpstr>PowerPoint Presentation</vt:lpstr>
      <vt:lpstr>Browser Safe Colors </vt:lpstr>
      <vt:lpstr>Contd..</vt:lpstr>
      <vt:lpstr>Fonts</vt:lpstr>
      <vt:lpstr>Font size</vt:lpstr>
      <vt:lpstr>Font face</vt:lpstr>
      <vt:lpstr>Specify alternate font faces </vt:lpstr>
      <vt:lpstr>Setting Font Color </vt:lpstr>
      <vt:lpstr>The basefont</vt:lpstr>
      <vt:lpstr>HTML Forms</vt:lpstr>
      <vt:lpstr>PowerPoint Presentation</vt:lpstr>
      <vt:lpstr>Form Controls</vt:lpstr>
      <vt:lpstr>TextFields</vt:lpstr>
      <vt:lpstr>File Upload Box </vt:lpstr>
      <vt:lpstr>Hidden Form Controls </vt:lpstr>
      <vt:lpstr>Multimedia</vt:lpstr>
      <vt:lpstr>PowerPoint Presentation</vt:lpstr>
      <vt:lpstr>Marquee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aadish</dc:creator>
  <cp:lastModifiedBy>Atul Phad</cp:lastModifiedBy>
  <cp:revision>38</cp:revision>
  <dcterms:created xsi:type="dcterms:W3CDTF">2020-01-01T18:15:41Z</dcterms:created>
  <dcterms:modified xsi:type="dcterms:W3CDTF">2020-09-25T09:26:47Z</dcterms:modified>
</cp:coreProperties>
</file>