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93" r:id="rId7"/>
    <p:sldId id="261" r:id="rId8"/>
    <p:sldId id="265" r:id="rId9"/>
    <p:sldId id="262"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2F2F2"/>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3"/>
      </p:cViewPr>
      <p:guideLst>
        <p:guide orient="horz" pos="2160"/>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ik Verma" userId="802c86737dd32d7b" providerId="LiveId" clId="{52CEFE45-085B-4C3E-BA2F-279FEBD2BA8D}"/>
    <pc:docChg chg="undo custSel addSld delSld modSld sldOrd">
      <pc:chgData name="Bhavik Verma" userId="802c86737dd32d7b" providerId="LiveId" clId="{52CEFE45-085B-4C3E-BA2F-279FEBD2BA8D}" dt="2022-08-28T18:51:51.896" v="1966" actId="1036"/>
      <pc:docMkLst>
        <pc:docMk/>
      </pc:docMkLst>
      <pc:sldChg chg="addSp delSp modSp mod">
        <pc:chgData name="Bhavik Verma" userId="802c86737dd32d7b" providerId="LiveId" clId="{52CEFE45-085B-4C3E-BA2F-279FEBD2BA8D}" dt="2022-08-28T18:51:51.896" v="1966" actId="1036"/>
        <pc:sldMkLst>
          <pc:docMk/>
          <pc:sldMk cId="1203001512" sldId="256"/>
        </pc:sldMkLst>
        <pc:spChg chg="add del mod">
          <ac:chgData name="Bhavik Verma" userId="802c86737dd32d7b" providerId="LiveId" clId="{52CEFE45-085B-4C3E-BA2F-279FEBD2BA8D}" dt="2022-08-28T18:51:19.084" v="1936" actId="478"/>
          <ac:spMkLst>
            <pc:docMk/>
            <pc:sldMk cId="1203001512" sldId="256"/>
            <ac:spMk id="4" creationId="{560969DE-DEF7-4CCC-8CF3-9E2451508B25}"/>
          </ac:spMkLst>
        </pc:spChg>
        <pc:spChg chg="del">
          <ac:chgData name="Bhavik Verma" userId="802c86737dd32d7b" providerId="LiveId" clId="{52CEFE45-085B-4C3E-BA2F-279FEBD2BA8D}" dt="2022-08-28T18:51:16.077" v="1935" actId="478"/>
          <ac:spMkLst>
            <pc:docMk/>
            <pc:sldMk cId="1203001512" sldId="256"/>
            <ac:spMk id="5" creationId="{00000000-0000-0000-0000-000000000000}"/>
          </ac:spMkLst>
        </pc:spChg>
        <pc:spChg chg="mod">
          <ac:chgData name="Bhavik Verma" userId="802c86737dd32d7b" providerId="LiveId" clId="{52CEFE45-085B-4C3E-BA2F-279FEBD2BA8D}" dt="2022-08-28T18:51:43.294" v="1940" actId="403"/>
          <ac:spMkLst>
            <pc:docMk/>
            <pc:sldMk cId="1203001512" sldId="256"/>
            <ac:spMk id="11" creationId="{E67DCEAF-B781-E57D-BA9A-D6CAD530063A}"/>
          </ac:spMkLst>
        </pc:spChg>
        <pc:spChg chg="mod">
          <ac:chgData name="Bhavik Verma" userId="802c86737dd32d7b" providerId="LiveId" clId="{52CEFE45-085B-4C3E-BA2F-279FEBD2BA8D}" dt="2022-08-28T18:51:51.896" v="1966" actId="1036"/>
          <ac:spMkLst>
            <pc:docMk/>
            <pc:sldMk cId="1203001512" sldId="256"/>
            <ac:spMk id="13" creationId="{5032FAB5-690C-850C-6F75-5B7CDBBB4B1A}"/>
          </ac:spMkLst>
        </pc:spChg>
      </pc:sldChg>
      <pc:sldChg chg="modSp mod">
        <pc:chgData name="Bhavik Verma" userId="802c86737dd32d7b" providerId="LiveId" clId="{52CEFE45-085B-4C3E-BA2F-279FEBD2BA8D}" dt="2022-08-28T18:03:29.419" v="565" actId="20577"/>
        <pc:sldMkLst>
          <pc:docMk/>
          <pc:sldMk cId="2884173480" sldId="257"/>
        </pc:sldMkLst>
        <pc:spChg chg="mod">
          <ac:chgData name="Bhavik Verma" userId="802c86737dd32d7b" providerId="LiveId" clId="{52CEFE45-085B-4C3E-BA2F-279FEBD2BA8D}" dt="2022-08-28T13:32:38.006" v="87" actId="20577"/>
          <ac:spMkLst>
            <pc:docMk/>
            <pc:sldMk cId="2884173480" sldId="257"/>
            <ac:spMk id="233" creationId="{00000000-0000-0000-0000-000000000000}"/>
          </ac:spMkLst>
        </pc:spChg>
        <pc:spChg chg="mod">
          <ac:chgData name="Bhavik Verma" userId="802c86737dd32d7b" providerId="LiveId" clId="{52CEFE45-085B-4C3E-BA2F-279FEBD2BA8D}" dt="2022-08-28T18:03:29.419" v="565" actId="20577"/>
          <ac:spMkLst>
            <pc:docMk/>
            <pc:sldMk cId="2884173480" sldId="257"/>
            <ac:spMk id="237" creationId="{00000000-0000-0000-0000-000000000000}"/>
          </ac:spMkLst>
        </pc:spChg>
      </pc:sldChg>
      <pc:sldChg chg="modSp mod">
        <pc:chgData name="Bhavik Verma" userId="802c86737dd32d7b" providerId="LiveId" clId="{52CEFE45-085B-4C3E-BA2F-279FEBD2BA8D}" dt="2022-08-28T13:33:35.317" v="167" actId="20577"/>
        <pc:sldMkLst>
          <pc:docMk/>
          <pc:sldMk cId="3031444002" sldId="258"/>
        </pc:sldMkLst>
        <pc:spChg chg="mod">
          <ac:chgData name="Bhavik Verma" userId="802c86737dd32d7b" providerId="LiveId" clId="{52CEFE45-085B-4C3E-BA2F-279FEBD2BA8D}" dt="2022-08-28T13:33:35.317" v="167" actId="20577"/>
          <ac:spMkLst>
            <pc:docMk/>
            <pc:sldMk cId="3031444002" sldId="258"/>
            <ac:spMk id="212" creationId="{00000000-0000-0000-0000-000000000000}"/>
          </ac:spMkLst>
        </pc:spChg>
      </pc:sldChg>
      <pc:sldChg chg="delSp modSp mod">
        <pc:chgData name="Bhavik Verma" userId="802c86737dd32d7b" providerId="LiveId" clId="{52CEFE45-085B-4C3E-BA2F-279FEBD2BA8D}" dt="2022-08-28T18:04:12.623" v="575" actId="478"/>
        <pc:sldMkLst>
          <pc:docMk/>
          <pc:sldMk cId="2647522330" sldId="260"/>
        </pc:sldMkLst>
        <pc:spChg chg="del">
          <ac:chgData name="Bhavik Verma" userId="802c86737dd32d7b" providerId="LiveId" clId="{52CEFE45-085B-4C3E-BA2F-279FEBD2BA8D}" dt="2022-08-28T18:04:12.623" v="575" actId="478"/>
          <ac:spMkLst>
            <pc:docMk/>
            <pc:sldMk cId="2647522330" sldId="260"/>
            <ac:spMk id="4" creationId="{229A32C8-22B6-D7F9-7453-5ACCCEEC157A}"/>
          </ac:spMkLst>
        </pc:spChg>
        <pc:spChg chg="mod">
          <ac:chgData name="Bhavik Verma" userId="802c86737dd32d7b" providerId="LiveId" clId="{52CEFE45-085B-4C3E-BA2F-279FEBD2BA8D}" dt="2022-08-28T18:03:56.619" v="574" actId="20577"/>
          <ac:spMkLst>
            <pc:docMk/>
            <pc:sldMk cId="2647522330" sldId="260"/>
            <ac:spMk id="5" creationId="{A3CC566D-93ED-CCFE-8F31-5C18ECF6CA8C}"/>
          </ac:spMkLst>
        </pc:spChg>
      </pc:sldChg>
      <pc:sldChg chg="delSp modSp mod">
        <pc:chgData name="Bhavik Verma" userId="802c86737dd32d7b" providerId="LiveId" clId="{52CEFE45-085B-4C3E-BA2F-279FEBD2BA8D}" dt="2022-08-28T18:26:58.123" v="1592" actId="20577"/>
        <pc:sldMkLst>
          <pc:docMk/>
          <pc:sldMk cId="2217832331" sldId="262"/>
        </pc:sldMkLst>
        <pc:spChg chg="mod">
          <ac:chgData name="Bhavik Verma" userId="802c86737dd32d7b" providerId="LiveId" clId="{52CEFE45-085B-4C3E-BA2F-279FEBD2BA8D}" dt="2022-08-28T18:26:58.123" v="1592" actId="20577"/>
          <ac:spMkLst>
            <pc:docMk/>
            <pc:sldMk cId="2217832331" sldId="262"/>
            <ac:spMk id="11" creationId="{CD23D2F8-DB15-BE4B-EA5D-E05C9CCF036B}"/>
          </ac:spMkLst>
        </pc:spChg>
        <pc:spChg chg="del">
          <ac:chgData name="Bhavik Verma" userId="802c86737dd32d7b" providerId="LiveId" clId="{52CEFE45-085B-4C3E-BA2F-279FEBD2BA8D}" dt="2022-08-28T13:38:29.220" v="245" actId="478"/>
          <ac:spMkLst>
            <pc:docMk/>
            <pc:sldMk cId="2217832331" sldId="262"/>
            <ac:spMk id="12" creationId="{148D20E4-A123-2151-57A0-124D4554AE14}"/>
          </ac:spMkLst>
        </pc:spChg>
      </pc:sldChg>
      <pc:sldChg chg="add del">
        <pc:chgData name="Bhavik Verma" userId="802c86737dd32d7b" providerId="LiveId" clId="{52CEFE45-085B-4C3E-BA2F-279FEBD2BA8D}" dt="2022-08-28T13:38:00.835" v="208" actId="2696"/>
        <pc:sldMkLst>
          <pc:docMk/>
          <pc:sldMk cId="168202801" sldId="263"/>
        </pc:sldMkLst>
      </pc:sldChg>
      <pc:sldChg chg="modSp mod">
        <pc:chgData name="Bhavik Verma" userId="802c86737dd32d7b" providerId="LiveId" clId="{52CEFE45-085B-4C3E-BA2F-279FEBD2BA8D}" dt="2022-08-28T13:38:23.568" v="244" actId="20577"/>
        <pc:sldMkLst>
          <pc:docMk/>
          <pc:sldMk cId="3232139545" sldId="265"/>
        </pc:sldMkLst>
        <pc:spChg chg="mod">
          <ac:chgData name="Bhavik Verma" userId="802c86737dd32d7b" providerId="LiveId" clId="{52CEFE45-085B-4C3E-BA2F-279FEBD2BA8D}" dt="2022-08-28T13:38:23.568" v="244" actId="20577"/>
          <ac:spMkLst>
            <pc:docMk/>
            <pc:sldMk cId="3232139545" sldId="265"/>
            <ac:spMk id="9" creationId="{148D20E4-A123-2151-57A0-124D4554AE14}"/>
          </ac:spMkLst>
        </pc:spChg>
      </pc:sldChg>
      <pc:sldChg chg="delSp modSp mod">
        <pc:chgData name="Bhavik Verma" userId="802c86737dd32d7b" providerId="LiveId" clId="{52CEFE45-085B-4C3E-BA2F-279FEBD2BA8D}" dt="2022-08-28T13:39:44.289" v="258" actId="1036"/>
        <pc:sldMkLst>
          <pc:docMk/>
          <pc:sldMk cId="1943354034" sldId="267"/>
        </pc:sldMkLst>
        <pc:spChg chg="mod">
          <ac:chgData name="Bhavik Verma" userId="802c86737dd32d7b" providerId="LiveId" clId="{52CEFE45-085B-4C3E-BA2F-279FEBD2BA8D}" dt="2022-08-28T13:39:44.289" v="258" actId="1036"/>
          <ac:spMkLst>
            <pc:docMk/>
            <pc:sldMk cId="1943354034" sldId="267"/>
            <ac:spMk id="6" creationId="{148D20E4-A123-2151-57A0-124D4554AE14}"/>
          </ac:spMkLst>
        </pc:spChg>
        <pc:spChg chg="del">
          <ac:chgData name="Bhavik Verma" userId="802c86737dd32d7b" providerId="LiveId" clId="{52CEFE45-085B-4C3E-BA2F-279FEBD2BA8D}" dt="2022-08-28T13:39:26.177" v="248" actId="478"/>
          <ac:spMkLst>
            <pc:docMk/>
            <pc:sldMk cId="1943354034" sldId="267"/>
            <ac:spMk id="9" creationId="{4E031195-B5BC-6D03-FC02-71133BA1B76F}"/>
          </ac:spMkLst>
        </pc:spChg>
      </pc:sldChg>
      <pc:sldChg chg="modSp mod">
        <pc:chgData name="Bhavik Verma" userId="802c86737dd32d7b" providerId="LiveId" clId="{52CEFE45-085B-4C3E-BA2F-279FEBD2BA8D}" dt="2022-08-28T13:39:53.912" v="263" actId="20577"/>
        <pc:sldMkLst>
          <pc:docMk/>
          <pc:sldMk cId="4123755267" sldId="268"/>
        </pc:sldMkLst>
        <pc:spChg chg="mod">
          <ac:chgData name="Bhavik Verma" userId="802c86737dd32d7b" providerId="LiveId" clId="{52CEFE45-085B-4C3E-BA2F-279FEBD2BA8D}" dt="2022-08-28T13:39:53.912" v="263" actId="20577"/>
          <ac:spMkLst>
            <pc:docMk/>
            <pc:sldMk cId="4123755267" sldId="268"/>
            <ac:spMk id="8" creationId="{2AF2F9B1-90F3-3424-9BC2-C7AD3EBC0299}"/>
          </ac:spMkLst>
        </pc:spChg>
      </pc:sldChg>
      <pc:sldChg chg="modSp mod">
        <pc:chgData name="Bhavik Verma" userId="802c86737dd32d7b" providerId="LiveId" clId="{52CEFE45-085B-4C3E-BA2F-279FEBD2BA8D}" dt="2022-08-28T13:43:54.987" v="390" actId="20577"/>
        <pc:sldMkLst>
          <pc:docMk/>
          <pc:sldMk cId="2343222681" sldId="271"/>
        </pc:sldMkLst>
        <pc:spChg chg="mod">
          <ac:chgData name="Bhavik Verma" userId="802c86737dd32d7b" providerId="LiveId" clId="{52CEFE45-085B-4C3E-BA2F-279FEBD2BA8D}" dt="2022-08-28T13:43:54.987" v="390" actId="20577"/>
          <ac:spMkLst>
            <pc:docMk/>
            <pc:sldMk cId="2343222681" sldId="271"/>
            <ac:spMk id="8" creationId="{655092F7-5FE8-A8A4-7C9D-D705B11605A7}"/>
          </ac:spMkLst>
        </pc:spChg>
      </pc:sldChg>
      <pc:sldChg chg="delSp modSp mod">
        <pc:chgData name="Bhavik Verma" userId="802c86737dd32d7b" providerId="LiveId" clId="{52CEFE45-085B-4C3E-BA2F-279FEBD2BA8D}" dt="2022-08-28T13:44:27.861" v="447" actId="1036"/>
        <pc:sldMkLst>
          <pc:docMk/>
          <pc:sldMk cId="324120002" sldId="272"/>
        </pc:sldMkLst>
        <pc:spChg chg="mod">
          <ac:chgData name="Bhavik Verma" userId="802c86737dd32d7b" providerId="LiveId" clId="{52CEFE45-085B-4C3E-BA2F-279FEBD2BA8D}" dt="2022-08-28T13:44:23.077" v="425" actId="1036"/>
          <ac:spMkLst>
            <pc:docMk/>
            <pc:sldMk cId="324120002" sldId="272"/>
            <ac:spMk id="9" creationId="{148D20E4-A123-2151-57A0-124D4554AE14}"/>
          </ac:spMkLst>
        </pc:spChg>
        <pc:spChg chg="mod">
          <ac:chgData name="Bhavik Verma" userId="802c86737dd32d7b" providerId="LiveId" clId="{52CEFE45-085B-4C3E-BA2F-279FEBD2BA8D}" dt="2022-08-28T13:44:27.861" v="447" actId="1036"/>
          <ac:spMkLst>
            <pc:docMk/>
            <pc:sldMk cId="324120002" sldId="272"/>
            <ac:spMk id="12" creationId="{148D20E4-A123-2151-57A0-124D4554AE14}"/>
          </ac:spMkLst>
        </pc:spChg>
        <pc:spChg chg="del">
          <ac:chgData name="Bhavik Verma" userId="802c86737dd32d7b" providerId="LiveId" clId="{52CEFE45-085B-4C3E-BA2F-279FEBD2BA8D}" dt="2022-08-28T13:44:12.569" v="391" actId="478"/>
          <ac:spMkLst>
            <pc:docMk/>
            <pc:sldMk cId="324120002" sldId="272"/>
            <ac:spMk id="17" creationId="{148D20E4-A123-2151-57A0-124D4554AE14}"/>
          </ac:spMkLst>
        </pc:spChg>
      </pc:sldChg>
      <pc:sldChg chg="modSp mod">
        <pc:chgData name="Bhavik Verma" userId="802c86737dd32d7b" providerId="LiveId" clId="{52CEFE45-085B-4C3E-BA2F-279FEBD2BA8D}" dt="2022-08-28T18:06:38.301" v="602" actId="20577"/>
        <pc:sldMkLst>
          <pc:docMk/>
          <pc:sldMk cId="4294857948" sldId="273"/>
        </pc:sldMkLst>
        <pc:spChg chg="mod">
          <ac:chgData name="Bhavik Verma" userId="802c86737dd32d7b" providerId="LiveId" clId="{52CEFE45-085B-4C3E-BA2F-279FEBD2BA8D}" dt="2022-08-28T13:44:59.528" v="452" actId="20577"/>
          <ac:spMkLst>
            <pc:docMk/>
            <pc:sldMk cId="4294857948" sldId="273"/>
            <ac:spMk id="7" creationId="{148D20E4-A123-2151-57A0-124D4554AE14}"/>
          </ac:spMkLst>
        </pc:spChg>
        <pc:spChg chg="mod">
          <ac:chgData name="Bhavik Verma" userId="802c86737dd32d7b" providerId="LiveId" clId="{52CEFE45-085B-4C3E-BA2F-279FEBD2BA8D}" dt="2022-08-28T13:46:00.652" v="478" actId="20577"/>
          <ac:spMkLst>
            <pc:docMk/>
            <pc:sldMk cId="4294857948" sldId="273"/>
            <ac:spMk id="10" creationId="{148D20E4-A123-2151-57A0-124D4554AE14}"/>
          </ac:spMkLst>
        </pc:spChg>
        <pc:spChg chg="mod">
          <ac:chgData name="Bhavik Verma" userId="802c86737dd32d7b" providerId="LiveId" clId="{52CEFE45-085B-4C3E-BA2F-279FEBD2BA8D}" dt="2022-08-28T18:06:38.301" v="602" actId="20577"/>
          <ac:spMkLst>
            <pc:docMk/>
            <pc:sldMk cId="4294857948" sldId="273"/>
            <ac:spMk id="16" creationId="{148D20E4-A123-2151-57A0-124D4554AE14}"/>
          </ac:spMkLst>
        </pc:spChg>
      </pc:sldChg>
      <pc:sldChg chg="modSp mod">
        <pc:chgData name="Bhavik Verma" userId="802c86737dd32d7b" providerId="LiveId" clId="{52CEFE45-085B-4C3E-BA2F-279FEBD2BA8D}" dt="2022-08-28T13:49:16.168" v="564" actId="20577"/>
        <pc:sldMkLst>
          <pc:docMk/>
          <pc:sldMk cId="894751896" sldId="274"/>
        </pc:sldMkLst>
        <pc:spChg chg="mod">
          <ac:chgData name="Bhavik Verma" userId="802c86737dd32d7b" providerId="LiveId" clId="{52CEFE45-085B-4C3E-BA2F-279FEBD2BA8D}" dt="2022-08-28T13:49:16.168" v="564" actId="20577"/>
          <ac:spMkLst>
            <pc:docMk/>
            <pc:sldMk cId="894751896" sldId="274"/>
            <ac:spMk id="9" creationId="{148D20E4-A123-2151-57A0-124D4554AE14}"/>
          </ac:spMkLst>
        </pc:spChg>
        <pc:spChg chg="mod">
          <ac:chgData name="Bhavik Verma" userId="802c86737dd32d7b" providerId="LiveId" clId="{52CEFE45-085B-4C3E-BA2F-279FEBD2BA8D}" dt="2022-08-28T13:47:21.729" v="484" actId="20577"/>
          <ac:spMkLst>
            <pc:docMk/>
            <pc:sldMk cId="894751896" sldId="274"/>
            <ac:spMk id="10" creationId="{148D20E4-A123-2151-57A0-124D4554AE14}"/>
          </ac:spMkLst>
        </pc:spChg>
      </pc:sldChg>
      <pc:sldChg chg="modSp mod">
        <pc:chgData name="Bhavik Verma" userId="802c86737dd32d7b" providerId="LiveId" clId="{52CEFE45-085B-4C3E-BA2F-279FEBD2BA8D}" dt="2022-08-28T13:48:59.682" v="556" actId="20577"/>
        <pc:sldMkLst>
          <pc:docMk/>
          <pc:sldMk cId="817770500" sldId="275"/>
        </pc:sldMkLst>
        <pc:spChg chg="mod">
          <ac:chgData name="Bhavik Verma" userId="802c86737dd32d7b" providerId="LiveId" clId="{52CEFE45-085B-4C3E-BA2F-279FEBD2BA8D}" dt="2022-08-28T13:48:59.682" v="556" actId="20577"/>
          <ac:spMkLst>
            <pc:docMk/>
            <pc:sldMk cId="817770500" sldId="275"/>
            <ac:spMk id="6" creationId="{148D20E4-A123-2151-57A0-124D4554AE14}"/>
          </ac:spMkLst>
        </pc:spChg>
        <pc:spChg chg="mod">
          <ac:chgData name="Bhavik Verma" userId="802c86737dd32d7b" providerId="LiveId" clId="{52CEFE45-085B-4C3E-BA2F-279FEBD2BA8D}" dt="2022-08-28T13:48:54.827" v="554" actId="20577"/>
          <ac:spMkLst>
            <pc:docMk/>
            <pc:sldMk cId="817770500" sldId="275"/>
            <ac:spMk id="8" creationId="{148D20E4-A123-2151-57A0-124D4554AE14}"/>
          </ac:spMkLst>
        </pc:spChg>
      </pc:sldChg>
      <pc:sldChg chg="addSp delSp modSp mod">
        <pc:chgData name="Bhavik Verma" userId="802c86737dd32d7b" providerId="LiveId" clId="{52CEFE45-085B-4C3E-BA2F-279FEBD2BA8D}" dt="2022-08-28T18:13:04.036" v="1016"/>
        <pc:sldMkLst>
          <pc:docMk/>
          <pc:sldMk cId="3605850596" sldId="277"/>
        </pc:sldMkLst>
        <pc:spChg chg="mod">
          <ac:chgData name="Bhavik Verma" userId="802c86737dd32d7b" providerId="LiveId" clId="{52CEFE45-085B-4C3E-BA2F-279FEBD2BA8D}" dt="2022-08-28T18:13:02.684" v="1014"/>
          <ac:spMkLst>
            <pc:docMk/>
            <pc:sldMk cId="3605850596" sldId="277"/>
            <ac:spMk id="4" creationId="{148D20E4-A123-2151-57A0-124D4554AE14}"/>
          </ac:spMkLst>
        </pc:spChg>
        <pc:spChg chg="del mod">
          <ac:chgData name="Bhavik Verma" userId="802c86737dd32d7b" providerId="LiveId" clId="{52CEFE45-085B-4C3E-BA2F-279FEBD2BA8D}" dt="2022-08-28T18:13:04.036" v="1016"/>
          <ac:spMkLst>
            <pc:docMk/>
            <pc:sldMk cId="3605850596" sldId="277"/>
            <ac:spMk id="9" creationId="{148D20E4-A123-2151-57A0-124D4554AE14}"/>
          </ac:spMkLst>
        </pc:spChg>
        <pc:picChg chg="mod">
          <ac:chgData name="Bhavik Verma" userId="802c86737dd32d7b" providerId="LiveId" clId="{52CEFE45-085B-4C3E-BA2F-279FEBD2BA8D}" dt="2022-08-28T18:09:32.393" v="652" actId="1076"/>
          <ac:picMkLst>
            <pc:docMk/>
            <pc:sldMk cId="3605850596" sldId="277"/>
            <ac:picMk id="7" creationId="{00000000-0000-0000-0000-000000000000}"/>
          </ac:picMkLst>
        </pc:picChg>
        <pc:picChg chg="del">
          <ac:chgData name="Bhavik Verma" userId="802c86737dd32d7b" providerId="LiveId" clId="{52CEFE45-085B-4C3E-BA2F-279FEBD2BA8D}" dt="2022-08-28T18:08:35.173" v="603" actId="478"/>
          <ac:picMkLst>
            <pc:docMk/>
            <pc:sldMk cId="3605850596" sldId="277"/>
            <ac:picMk id="8" creationId="{00000000-0000-0000-0000-000000000000}"/>
          </ac:picMkLst>
        </pc:picChg>
        <pc:picChg chg="add mod">
          <ac:chgData name="Bhavik Verma" userId="802c86737dd32d7b" providerId="LiveId" clId="{52CEFE45-085B-4C3E-BA2F-279FEBD2BA8D}" dt="2022-08-28T18:08:40.861" v="605" actId="1076"/>
          <ac:picMkLst>
            <pc:docMk/>
            <pc:sldMk cId="3605850596" sldId="277"/>
            <ac:picMk id="10" creationId="{65660BD6-7831-4BAC-A7F3-1F9EBA605CDA}"/>
          </ac:picMkLst>
        </pc:picChg>
      </pc:sldChg>
      <pc:sldChg chg="modSp mod">
        <pc:chgData name="Bhavik Verma" userId="802c86737dd32d7b" providerId="LiveId" clId="{52CEFE45-085B-4C3E-BA2F-279FEBD2BA8D}" dt="2022-08-28T18:21:51.368" v="1355" actId="20577"/>
        <pc:sldMkLst>
          <pc:docMk/>
          <pc:sldMk cId="2541228030" sldId="278"/>
        </pc:sldMkLst>
        <pc:spChg chg="mod">
          <ac:chgData name="Bhavik Verma" userId="802c86737dd32d7b" providerId="LiveId" clId="{52CEFE45-085B-4C3E-BA2F-279FEBD2BA8D}" dt="2022-08-28T18:14:31.395" v="1130" actId="20577"/>
          <ac:spMkLst>
            <pc:docMk/>
            <pc:sldMk cId="2541228030" sldId="278"/>
            <ac:spMk id="4" creationId="{148D20E4-A123-2151-57A0-124D4554AE14}"/>
          </ac:spMkLst>
        </pc:spChg>
        <pc:spChg chg="mod">
          <ac:chgData name="Bhavik Verma" userId="802c86737dd32d7b" providerId="LiveId" clId="{52CEFE45-085B-4C3E-BA2F-279FEBD2BA8D}" dt="2022-08-28T18:19:10.989" v="1290" actId="20577"/>
          <ac:spMkLst>
            <pc:docMk/>
            <pc:sldMk cId="2541228030" sldId="278"/>
            <ac:spMk id="6" creationId="{148D20E4-A123-2151-57A0-124D4554AE14}"/>
          </ac:spMkLst>
        </pc:spChg>
        <pc:spChg chg="mod">
          <ac:chgData name="Bhavik Verma" userId="802c86737dd32d7b" providerId="LiveId" clId="{52CEFE45-085B-4C3E-BA2F-279FEBD2BA8D}" dt="2022-08-28T18:21:51.368" v="1355" actId="20577"/>
          <ac:spMkLst>
            <pc:docMk/>
            <pc:sldMk cId="2541228030" sldId="278"/>
            <ac:spMk id="9" creationId="{148D20E4-A123-2151-57A0-124D4554AE14}"/>
          </ac:spMkLst>
        </pc:spChg>
        <pc:picChg chg="mod">
          <ac:chgData name="Bhavik Verma" userId="802c86737dd32d7b" providerId="LiveId" clId="{52CEFE45-085B-4C3E-BA2F-279FEBD2BA8D}" dt="2022-08-28T18:13:14.109" v="1017" actId="14100"/>
          <ac:picMkLst>
            <pc:docMk/>
            <pc:sldMk cId="2541228030" sldId="278"/>
            <ac:picMk id="2" creationId="{00000000-0000-0000-0000-000000000000}"/>
          </ac:picMkLst>
        </pc:picChg>
      </pc:sldChg>
      <pc:sldChg chg="modSp mod">
        <pc:chgData name="Bhavik Verma" userId="802c86737dd32d7b" providerId="LiveId" clId="{52CEFE45-085B-4C3E-BA2F-279FEBD2BA8D}" dt="2022-08-28T18:21:44.113" v="1348" actId="20577"/>
        <pc:sldMkLst>
          <pc:docMk/>
          <pc:sldMk cId="4090881301" sldId="279"/>
        </pc:sldMkLst>
        <pc:spChg chg="mod">
          <ac:chgData name="Bhavik Verma" userId="802c86737dd32d7b" providerId="LiveId" clId="{52CEFE45-085B-4C3E-BA2F-279FEBD2BA8D}" dt="2022-08-28T18:20:22.968" v="1333" actId="20577"/>
          <ac:spMkLst>
            <pc:docMk/>
            <pc:sldMk cId="4090881301" sldId="279"/>
            <ac:spMk id="4" creationId="{148D20E4-A123-2151-57A0-124D4554AE14}"/>
          </ac:spMkLst>
        </pc:spChg>
        <pc:spChg chg="mod">
          <ac:chgData name="Bhavik Verma" userId="802c86737dd32d7b" providerId="LiveId" clId="{52CEFE45-085B-4C3E-BA2F-279FEBD2BA8D}" dt="2022-08-28T18:21:44.113" v="1348" actId="20577"/>
          <ac:spMkLst>
            <pc:docMk/>
            <pc:sldMk cId="4090881301" sldId="279"/>
            <ac:spMk id="7" creationId="{148D20E4-A123-2151-57A0-124D4554AE14}"/>
          </ac:spMkLst>
        </pc:spChg>
        <pc:picChg chg="mod">
          <ac:chgData name="Bhavik Verma" userId="802c86737dd32d7b" providerId="LiveId" clId="{52CEFE45-085B-4C3E-BA2F-279FEBD2BA8D}" dt="2022-08-28T18:18:41.252" v="1277" actId="14100"/>
          <ac:picMkLst>
            <pc:docMk/>
            <pc:sldMk cId="4090881301" sldId="279"/>
            <ac:picMk id="2" creationId="{00000000-0000-0000-0000-000000000000}"/>
          </ac:picMkLst>
        </pc:picChg>
        <pc:picChg chg="mod">
          <ac:chgData name="Bhavik Verma" userId="802c86737dd32d7b" providerId="LiveId" clId="{52CEFE45-085B-4C3E-BA2F-279FEBD2BA8D}" dt="2022-08-28T18:18:51.938" v="1280" actId="14100"/>
          <ac:picMkLst>
            <pc:docMk/>
            <pc:sldMk cId="4090881301" sldId="279"/>
            <ac:picMk id="8" creationId="{00000000-0000-0000-0000-000000000000}"/>
          </ac:picMkLst>
        </pc:picChg>
      </pc:sldChg>
      <pc:sldChg chg="modSp mod">
        <pc:chgData name="Bhavik Verma" userId="802c86737dd32d7b" providerId="LiveId" clId="{52CEFE45-085B-4C3E-BA2F-279FEBD2BA8D}" dt="2022-08-28T18:23:53.056" v="1424" actId="113"/>
        <pc:sldMkLst>
          <pc:docMk/>
          <pc:sldMk cId="3077750268" sldId="280"/>
        </pc:sldMkLst>
        <pc:spChg chg="mod">
          <ac:chgData name="Bhavik Verma" userId="802c86737dd32d7b" providerId="LiveId" clId="{52CEFE45-085B-4C3E-BA2F-279FEBD2BA8D}" dt="2022-08-28T18:23:53.056" v="1424" actId="113"/>
          <ac:spMkLst>
            <pc:docMk/>
            <pc:sldMk cId="3077750268" sldId="280"/>
            <ac:spMk id="3" creationId="{148D20E4-A123-2151-57A0-124D4554AE14}"/>
          </ac:spMkLst>
        </pc:spChg>
      </pc:sldChg>
      <pc:sldChg chg="modSp mod">
        <pc:chgData name="Bhavik Verma" userId="802c86737dd32d7b" providerId="LiveId" clId="{52CEFE45-085B-4C3E-BA2F-279FEBD2BA8D}" dt="2022-08-28T18:28:14.243" v="1632" actId="20577"/>
        <pc:sldMkLst>
          <pc:docMk/>
          <pc:sldMk cId="2441216810" sldId="281"/>
        </pc:sldMkLst>
        <pc:spChg chg="mod">
          <ac:chgData name="Bhavik Verma" userId="802c86737dd32d7b" providerId="LiveId" clId="{52CEFE45-085B-4C3E-BA2F-279FEBD2BA8D}" dt="2022-08-28T18:25:30.259" v="1452" actId="1076"/>
          <ac:spMkLst>
            <pc:docMk/>
            <pc:sldMk cId="2441216810" sldId="281"/>
            <ac:spMk id="4" creationId="{148D20E4-A123-2151-57A0-124D4554AE14}"/>
          </ac:spMkLst>
        </pc:spChg>
        <pc:spChg chg="mod">
          <ac:chgData name="Bhavik Verma" userId="802c86737dd32d7b" providerId="LiveId" clId="{52CEFE45-085B-4C3E-BA2F-279FEBD2BA8D}" dt="2022-08-28T18:24:14.555" v="1441" actId="6549"/>
          <ac:spMkLst>
            <pc:docMk/>
            <pc:sldMk cId="2441216810" sldId="281"/>
            <ac:spMk id="6" creationId="{148D20E4-A123-2151-57A0-124D4554AE14}"/>
          </ac:spMkLst>
        </pc:spChg>
        <pc:spChg chg="mod">
          <ac:chgData name="Bhavik Verma" userId="802c86737dd32d7b" providerId="LiveId" clId="{52CEFE45-085B-4C3E-BA2F-279FEBD2BA8D}" dt="2022-08-28T18:28:14.243" v="1632" actId="20577"/>
          <ac:spMkLst>
            <pc:docMk/>
            <pc:sldMk cId="2441216810" sldId="281"/>
            <ac:spMk id="7" creationId="{148D20E4-A123-2151-57A0-124D4554AE14}"/>
          </ac:spMkLst>
        </pc:spChg>
      </pc:sldChg>
      <pc:sldChg chg="modSp mod">
        <pc:chgData name="Bhavik Verma" userId="802c86737dd32d7b" providerId="LiveId" clId="{52CEFE45-085B-4C3E-BA2F-279FEBD2BA8D}" dt="2022-08-28T18:30:05.495" v="1715" actId="20577"/>
        <pc:sldMkLst>
          <pc:docMk/>
          <pc:sldMk cId="2581303819" sldId="282"/>
        </pc:sldMkLst>
        <pc:spChg chg="mod">
          <ac:chgData name="Bhavik Verma" userId="802c86737dd32d7b" providerId="LiveId" clId="{52CEFE45-085B-4C3E-BA2F-279FEBD2BA8D}" dt="2022-08-28T18:30:05.495" v="1715" actId="20577"/>
          <ac:spMkLst>
            <pc:docMk/>
            <pc:sldMk cId="2581303819" sldId="282"/>
            <ac:spMk id="4" creationId="{148D20E4-A123-2151-57A0-124D4554AE14}"/>
          </ac:spMkLst>
        </pc:spChg>
        <pc:spChg chg="mod">
          <ac:chgData name="Bhavik Verma" userId="802c86737dd32d7b" providerId="LiveId" clId="{52CEFE45-085B-4C3E-BA2F-279FEBD2BA8D}" dt="2022-08-28T18:28:32.010" v="1666" actId="20577"/>
          <ac:spMkLst>
            <pc:docMk/>
            <pc:sldMk cId="2581303819" sldId="282"/>
            <ac:spMk id="6" creationId="{148D20E4-A123-2151-57A0-124D4554AE14}"/>
          </ac:spMkLst>
        </pc:spChg>
      </pc:sldChg>
      <pc:sldChg chg="modSp mod">
        <pc:chgData name="Bhavik Verma" userId="802c86737dd32d7b" providerId="LiveId" clId="{52CEFE45-085B-4C3E-BA2F-279FEBD2BA8D}" dt="2022-08-28T18:30:49.450" v="1828" actId="20577"/>
        <pc:sldMkLst>
          <pc:docMk/>
          <pc:sldMk cId="3198001466" sldId="283"/>
        </pc:sldMkLst>
        <pc:spChg chg="mod">
          <ac:chgData name="Bhavik Verma" userId="802c86737dd32d7b" providerId="LiveId" clId="{52CEFE45-085B-4C3E-BA2F-279FEBD2BA8D}" dt="2022-08-28T18:30:16.269" v="1717" actId="20577"/>
          <ac:spMkLst>
            <pc:docMk/>
            <pc:sldMk cId="3198001466" sldId="283"/>
            <ac:spMk id="4" creationId="{148D20E4-A123-2151-57A0-124D4554AE14}"/>
          </ac:spMkLst>
        </pc:spChg>
        <pc:spChg chg="mod">
          <ac:chgData name="Bhavik Verma" userId="802c86737dd32d7b" providerId="LiveId" clId="{52CEFE45-085B-4C3E-BA2F-279FEBD2BA8D}" dt="2022-08-28T18:30:49.450" v="1828" actId="20577"/>
          <ac:spMkLst>
            <pc:docMk/>
            <pc:sldMk cId="3198001466" sldId="283"/>
            <ac:spMk id="6" creationId="{148D20E4-A123-2151-57A0-124D4554AE14}"/>
          </ac:spMkLst>
        </pc:spChg>
      </pc:sldChg>
      <pc:sldChg chg="modSp mod">
        <pc:chgData name="Bhavik Verma" userId="802c86737dd32d7b" providerId="LiveId" clId="{52CEFE45-085B-4C3E-BA2F-279FEBD2BA8D}" dt="2022-08-28T18:48:22.067" v="1932" actId="1076"/>
        <pc:sldMkLst>
          <pc:docMk/>
          <pc:sldMk cId="3312592396" sldId="285"/>
        </pc:sldMkLst>
        <pc:spChg chg="mod">
          <ac:chgData name="Bhavik Verma" userId="802c86737dd32d7b" providerId="LiveId" clId="{52CEFE45-085B-4C3E-BA2F-279FEBD2BA8D}" dt="2022-08-28T18:48:22.067" v="1932" actId="1076"/>
          <ac:spMkLst>
            <pc:docMk/>
            <pc:sldMk cId="3312592396" sldId="285"/>
            <ac:spMk id="5" creationId="{148D20E4-A123-2151-57A0-124D4554AE14}"/>
          </ac:spMkLst>
        </pc:spChg>
        <pc:spChg chg="mod">
          <ac:chgData name="Bhavik Verma" userId="802c86737dd32d7b" providerId="LiveId" clId="{52CEFE45-085B-4C3E-BA2F-279FEBD2BA8D}" dt="2022-08-28T18:48:18.552" v="1931" actId="1076"/>
          <ac:spMkLst>
            <pc:docMk/>
            <pc:sldMk cId="3312592396" sldId="285"/>
            <ac:spMk id="7" creationId="{148D20E4-A123-2151-57A0-124D4554AE14}"/>
          </ac:spMkLst>
        </pc:spChg>
        <pc:picChg chg="mod">
          <ac:chgData name="Bhavik Verma" userId="802c86737dd32d7b" providerId="LiveId" clId="{52CEFE45-085B-4C3E-BA2F-279FEBD2BA8D}" dt="2022-08-28T18:48:03.514" v="1921" actId="1076"/>
          <ac:picMkLst>
            <pc:docMk/>
            <pc:sldMk cId="3312592396" sldId="285"/>
            <ac:picMk id="4" creationId="{00000000-0000-0000-0000-000000000000}"/>
          </ac:picMkLst>
        </pc:picChg>
      </pc:sldChg>
      <pc:sldChg chg="modSp mod ord">
        <pc:chgData name="Bhavik Verma" userId="802c86737dd32d7b" providerId="LiveId" clId="{52CEFE45-085B-4C3E-BA2F-279FEBD2BA8D}" dt="2022-08-28T18:38:27.083" v="1899" actId="403"/>
        <pc:sldMkLst>
          <pc:docMk/>
          <pc:sldMk cId="3802516922" sldId="287"/>
        </pc:sldMkLst>
        <pc:spChg chg="mod">
          <ac:chgData name="Bhavik Verma" userId="802c86737dd32d7b" providerId="LiveId" clId="{52CEFE45-085B-4C3E-BA2F-279FEBD2BA8D}" dt="2022-08-28T18:33:06.001" v="1865" actId="20577"/>
          <ac:spMkLst>
            <pc:docMk/>
            <pc:sldMk cId="3802516922" sldId="287"/>
            <ac:spMk id="4" creationId="{148D20E4-A123-2151-57A0-124D4554AE14}"/>
          </ac:spMkLst>
        </pc:spChg>
        <pc:spChg chg="mod">
          <ac:chgData name="Bhavik Verma" userId="802c86737dd32d7b" providerId="LiveId" clId="{52CEFE45-085B-4C3E-BA2F-279FEBD2BA8D}" dt="2022-08-28T18:38:27.083" v="1899" actId="403"/>
          <ac:spMkLst>
            <pc:docMk/>
            <pc:sldMk cId="3802516922" sldId="287"/>
            <ac:spMk id="5" creationId="{148D20E4-A123-2151-57A0-124D4554AE14}"/>
          </ac:spMkLst>
        </pc:spChg>
      </pc:sldChg>
      <pc:sldChg chg="modSp mod">
        <pc:chgData name="Bhavik Verma" userId="802c86737dd32d7b" providerId="LiveId" clId="{52CEFE45-085B-4C3E-BA2F-279FEBD2BA8D}" dt="2022-08-28T13:38:54.802" v="247" actId="20577"/>
        <pc:sldMkLst>
          <pc:docMk/>
          <pc:sldMk cId="3046402854" sldId="293"/>
        </pc:sldMkLst>
        <pc:spChg chg="mod">
          <ac:chgData name="Bhavik Verma" userId="802c86737dd32d7b" providerId="LiveId" clId="{52CEFE45-085B-4C3E-BA2F-279FEBD2BA8D}" dt="2022-08-28T13:38:54.802" v="247" actId="20577"/>
          <ac:spMkLst>
            <pc:docMk/>
            <pc:sldMk cId="3046402854" sldId="293"/>
            <ac:spMk id="7" creationId="{D1425EBD-45A4-AF72-47B0-1C37477FA034}"/>
          </ac:spMkLst>
        </pc:spChg>
      </pc:sldChg>
      <pc:sldChg chg="del">
        <pc:chgData name="Bhavik Verma" userId="802c86737dd32d7b" providerId="LiveId" clId="{52CEFE45-085B-4C3E-BA2F-279FEBD2BA8D}" dt="2022-08-28T13:38:05.096" v="209" actId="2696"/>
        <pc:sldMkLst>
          <pc:docMk/>
          <pc:sldMk cId="2399092936" sldId="294"/>
        </pc:sldMkLst>
      </pc:sldChg>
      <pc:sldChg chg="modSp add del mod">
        <pc:chgData name="Bhavik Verma" userId="802c86737dd32d7b" providerId="LiveId" clId="{52CEFE45-085B-4C3E-BA2F-279FEBD2BA8D}" dt="2022-08-28T18:33:00.183" v="1857" actId="2696"/>
        <pc:sldMkLst>
          <pc:docMk/>
          <pc:sldMk cId="3318799722" sldId="294"/>
        </pc:sldMkLst>
        <pc:spChg chg="mod">
          <ac:chgData name="Bhavik Verma" userId="802c86737dd32d7b" providerId="LiveId" clId="{52CEFE45-085B-4C3E-BA2F-279FEBD2BA8D}" dt="2022-08-28T18:32:44.970" v="1856" actId="20577"/>
          <ac:spMkLst>
            <pc:docMk/>
            <pc:sldMk cId="3318799722" sldId="294"/>
            <ac:spMk id="4" creationId="{148D20E4-A123-2151-57A0-124D4554AE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962-421A-AA0D-2B9A2DBC849D}"/>
            </c:ext>
          </c:extLst>
        </c:ser>
        <c:ser>
          <c:idx val="1"/>
          <c:order val="1"/>
          <c:tx>
            <c:strRef>
              <c:f>Sheet1!$C$1</c:f>
              <c:strCache>
                <c:ptCount val="1"/>
                <c:pt idx="0">
                  <c:v>Series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962-421A-AA0D-2B9A2DBC849D}"/>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962-421A-AA0D-2B9A2DBC849D}"/>
            </c:ext>
          </c:extLst>
        </c:ser>
        <c:dLbls>
          <c:showLegendKey val="0"/>
          <c:showVal val="0"/>
          <c:showCatName val="0"/>
          <c:showSerName val="0"/>
          <c:showPercent val="0"/>
          <c:showBubbleSize val="0"/>
        </c:dLbls>
        <c:gapWidth val="65"/>
        <c:shape val="box"/>
        <c:axId val="272719280"/>
        <c:axId val="272716480"/>
        <c:axId val="0"/>
      </c:bar3DChart>
      <c:catAx>
        <c:axId val="272719280"/>
        <c:scaling>
          <c:orientation val="minMax"/>
        </c:scaling>
        <c:delete val="1"/>
        <c:axPos val="b"/>
        <c:numFmt formatCode="General" sourceLinked="1"/>
        <c:majorTickMark val="none"/>
        <c:minorTickMark val="none"/>
        <c:tickLblPos val="nextTo"/>
        <c:crossAx val="272716480"/>
        <c:crosses val="autoZero"/>
        <c:auto val="1"/>
        <c:lblAlgn val="ctr"/>
        <c:lblOffset val="100"/>
        <c:noMultiLvlLbl val="0"/>
      </c:catAx>
      <c:valAx>
        <c:axId val="272716480"/>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27271928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2085-E026-4059-A5FD-E865BA77BD4C}" type="datetimeFigureOut">
              <a:rPr lang="en-IN" smtClean="0"/>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6AF3B-4F96-467E-9C4E-FE169B409108}" type="slidenum">
              <a:rPr lang="en-IN" smtClean="0"/>
              <a:t>‹#›</a:t>
            </a:fld>
            <a:endParaRPr lang="en-IN"/>
          </a:p>
        </p:txBody>
      </p:sp>
    </p:spTree>
    <p:extLst>
      <p:ext uri="{BB962C8B-B14F-4D97-AF65-F5344CB8AC3E}">
        <p14:creationId xmlns:p14="http://schemas.microsoft.com/office/powerpoint/2010/main" val="30645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46AF3B-4F96-467E-9C4E-FE169B409108}" type="slidenum">
              <a:rPr lang="en-IN" smtClean="0"/>
              <a:t>19</a:t>
            </a:fld>
            <a:endParaRPr lang="en-IN"/>
          </a:p>
        </p:txBody>
      </p:sp>
    </p:spTree>
    <p:extLst>
      <p:ext uri="{BB962C8B-B14F-4D97-AF65-F5344CB8AC3E}">
        <p14:creationId xmlns:p14="http://schemas.microsoft.com/office/powerpoint/2010/main" val="16798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8555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27206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13632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24298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EC14A0-CA6D-4887-9947-3F3C8963FF4D}"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73261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EC14A0-CA6D-4887-9947-3F3C8963FF4D}"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0453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EC14A0-CA6D-4887-9947-3F3C8963FF4D}"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4294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EC14A0-CA6D-4887-9947-3F3C8963FF4D}"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2790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C14A0-CA6D-4887-9947-3F3C8963FF4D}"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813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70337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18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43000"/>
                <a:lumMod val="0"/>
                <a:lumOff val="100000"/>
              </a:schemeClr>
            </a:gs>
            <a:gs pos="67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C14A0-CA6D-4887-9947-3F3C8963FF4D}" type="datetimeFigureOut">
              <a:rPr lang="en-IN" smtClean="0"/>
              <a:t>28-08-2022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6D3A4-66BE-4C3A-B0E6-A4CAC6D00086}" type="slidenum">
              <a:rPr lang="en-IN" smtClean="0"/>
              <a:t>‹#›</a:t>
            </a:fld>
            <a:endParaRPr lang="en-IN"/>
          </a:p>
        </p:txBody>
      </p:sp>
    </p:spTree>
    <p:extLst>
      <p:ext uri="{BB962C8B-B14F-4D97-AF65-F5344CB8AC3E}">
        <p14:creationId xmlns:p14="http://schemas.microsoft.com/office/powerpoint/2010/main" val="215304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JPG"/><Relationship Id="rId7"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7" name="TextBox 6">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E67DCEAF-B781-E57D-BA9A-D6CAD530063A}"/>
              </a:ext>
            </a:extLst>
          </p:cNvPr>
          <p:cNvSpPr txBox="1"/>
          <p:nvPr/>
        </p:nvSpPr>
        <p:spPr>
          <a:xfrm>
            <a:off x="0" y="1156780"/>
            <a:ext cx="12192000" cy="1200329"/>
          </a:xfrm>
          <a:prstGeom prst="rect">
            <a:avLst/>
          </a:prstGeom>
          <a:noFill/>
        </p:spPr>
        <p:txBody>
          <a:bodyPr wrap="square" rtlCol="0">
            <a:spAutoFit/>
          </a:bodyPr>
          <a:lstStyle/>
          <a:p>
            <a:pPr algn="ctr"/>
            <a:r>
              <a:rPr lang="en-IN" sz="7200" b="1" i="1" dirty="0">
                <a:ln w="0"/>
                <a:solidFill>
                  <a:srgbClr val="FF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Capstone Project -1</a:t>
            </a:r>
          </a:p>
        </p:txBody>
      </p:sp>
      <p:sp>
        <p:nvSpPr>
          <p:cNvPr id="12" name="TextBox 11">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5032FAB5-690C-850C-6F75-5B7CDBBB4B1A}"/>
              </a:ext>
            </a:extLst>
          </p:cNvPr>
          <p:cNvSpPr txBox="1"/>
          <p:nvPr/>
        </p:nvSpPr>
        <p:spPr>
          <a:xfrm>
            <a:off x="-8313" y="3174479"/>
            <a:ext cx="12192000" cy="769441"/>
          </a:xfrm>
          <a:prstGeom prst="rect">
            <a:avLst/>
          </a:prstGeom>
          <a:noFill/>
        </p:spPr>
        <p:txBody>
          <a:bodyPr wrap="square" rtlCol="0">
            <a:spAutoFit/>
          </a:bodyPr>
          <a:lstStyle/>
          <a:p>
            <a:pPr algn="ctr"/>
            <a:r>
              <a:rPr lang="en-IN" sz="4400" b="1" dirty="0">
                <a:effectLst>
                  <a:innerShdw blurRad="63500" dist="50800" dir="5400000">
                    <a:prstClr val="black">
                      <a:alpha val="50000"/>
                    </a:prstClr>
                  </a:innerShdw>
                </a:effectLst>
                <a:latin typeface="Times New Roman" panose="02020603050405020304" pitchFamily="18" charset="0"/>
                <a:cs typeface="Times New Roman" panose="02020603050405020304" pitchFamily="18" charset="0"/>
              </a:rPr>
              <a:t>Airbnb Bookings Analysis (EDA)</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20300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a:t>
            </a:r>
            <a:endParaRPr lang="en-IN" dirty="0">
              <a:solidFill>
                <a:srgbClr val="FF0000"/>
              </a:solidFill>
            </a:endParaRPr>
          </a:p>
        </p:txBody>
      </p:sp>
      <p:sp>
        <p:nvSpPr>
          <p:cNvPr id="7" name="TextBox 6">
            <a:extLst>
              <a:ext uri="{FF2B5EF4-FFF2-40B4-BE49-F238E27FC236}">
                <a16:creationId xmlns:a16="http://schemas.microsoft.com/office/drawing/2014/main" id="{B930A574-C9E9-231C-6CFB-EF3BBF98C07A}"/>
              </a:ext>
            </a:extLst>
          </p:cNvPr>
          <p:cNvSpPr txBox="1"/>
          <p:nvPr/>
        </p:nvSpPr>
        <p:spPr>
          <a:xfrm>
            <a:off x="238539" y="1227683"/>
            <a:ext cx="11953461" cy="5262979"/>
          </a:xfrm>
          <a:prstGeom prst="rect">
            <a:avLst/>
          </a:prstGeom>
          <a:noFill/>
        </p:spPr>
        <p:txBody>
          <a:bodyPr wrap="square" rtlCol="0">
            <a:spAutoFit/>
          </a:bodyPr>
          <a:lstStyle/>
          <a:p>
            <a:pPr marL="342900" indent="-342900" algn="l">
              <a:buFont typeface="Wingdings" panose="05000000000000000000" pitchFamily="2" charset="2"/>
              <a:buChar char="q"/>
            </a:pPr>
            <a:r>
              <a:rPr lang="en-US" sz="2400" b="1" dirty="0">
                <a:solidFill>
                  <a:srgbClr val="002060"/>
                </a:solidFill>
                <a:latin typeface="Roboto" panose="02000000000000000000" pitchFamily="2" charset="0"/>
              </a:rPr>
              <a:t>What is </a:t>
            </a:r>
            <a:r>
              <a:rPr lang="en-US" sz="2400" b="1" dirty="0">
                <a:solidFill>
                  <a:srgbClr val="002060"/>
                </a:solidFill>
                <a:latin typeface="Segoe UI Variable Small Semibol"/>
              </a:rPr>
              <a:t>EDA</a:t>
            </a:r>
            <a:r>
              <a:rPr lang="en-US" sz="2400" b="1" dirty="0">
                <a:solidFill>
                  <a:srgbClr val="002060"/>
                </a:solidFill>
                <a:latin typeface="Roboto" panose="02000000000000000000" pitchFamily="2" charset="0"/>
              </a:rPr>
              <a:t> ?</a:t>
            </a:r>
          </a:p>
          <a:p>
            <a:pPr algn="l"/>
            <a:endParaRPr lang="en-US" sz="2400" b="1" i="0" dirty="0">
              <a:effectLst/>
              <a:latin typeface="Roboto" panose="02000000000000000000" pitchFamily="2" charset="0"/>
            </a:endParaRPr>
          </a:p>
          <a:p>
            <a:pPr lvl="1" algn="just"/>
            <a:r>
              <a:rPr lang="en-US" sz="2400" b="1" i="0" dirty="0">
                <a:effectLst/>
                <a:latin typeface="Roboto" panose="02000000000000000000" pitchFamily="2" charset="0"/>
              </a:rPr>
              <a:t>“</a:t>
            </a:r>
            <a:r>
              <a:rPr lang="en-US" sz="2400" b="1" i="0" dirty="0">
                <a:solidFill>
                  <a:srgbClr val="002060"/>
                </a:solidFill>
                <a:effectLst/>
              </a:rPr>
              <a:t>Exploratory Data Analysis </a:t>
            </a:r>
            <a:r>
              <a:rPr lang="en-US" sz="2400" b="1" i="0" dirty="0">
                <a:effectLst/>
              </a:rPr>
              <a:t>“ </a:t>
            </a:r>
            <a:r>
              <a:rPr lang="en-US" sz="2400" i="0" dirty="0">
                <a:effectLst/>
              </a:rPr>
              <a:t>is very important in machine learning. Whenever we start our work on any project we must analyze the factors deeply. Hypothetical questions and that hypothetical questions lead to some hidden facts. This collaborative work is simply known as EDA.</a:t>
            </a:r>
          </a:p>
          <a:p>
            <a:pPr algn="l"/>
            <a:endParaRPr lang="en-US" sz="2400" b="1" dirty="0">
              <a:solidFill>
                <a:srgbClr val="002060"/>
              </a:solidFill>
              <a:latin typeface="Roboto" panose="02000000000000000000" pitchFamily="2" charset="0"/>
            </a:endParaRPr>
          </a:p>
          <a:p>
            <a:pPr marL="342900" indent="-342900" algn="l">
              <a:buFont typeface="Wingdings" panose="05000000000000000000" pitchFamily="2" charset="2"/>
              <a:buChar char="§"/>
            </a:pPr>
            <a:r>
              <a:rPr lang="en-US" sz="2400" b="1" i="0" dirty="0">
                <a:solidFill>
                  <a:srgbClr val="002060"/>
                </a:solidFill>
                <a:effectLst/>
                <a:latin typeface="Roboto" panose="02000000000000000000" pitchFamily="2" charset="0"/>
              </a:rPr>
              <a:t>The following steps are involved in the process of EDA:</a:t>
            </a:r>
          </a:p>
          <a:p>
            <a:pPr algn="l"/>
            <a:endParaRPr lang="en-US" sz="2400" b="1" i="0" dirty="0">
              <a:effectLst/>
              <a:latin typeface="Roboto" panose="02000000000000000000" pitchFamily="2" charset="0"/>
            </a:endParaRPr>
          </a:p>
          <a:p>
            <a:pPr marL="342900" indent="-342900" algn="l">
              <a:buFont typeface="Wingdings" panose="05000000000000000000" pitchFamily="2" charset="2"/>
              <a:buChar char="Ø"/>
            </a:pPr>
            <a:r>
              <a:rPr lang="en-US" sz="2400" b="1" i="0" dirty="0">
                <a:effectLst/>
              </a:rPr>
              <a:t>Acquire and loading data</a:t>
            </a:r>
          </a:p>
          <a:p>
            <a:pPr marL="342900" indent="-342900" algn="l">
              <a:buFont typeface="Wingdings" panose="05000000000000000000" pitchFamily="2" charset="2"/>
              <a:buChar char="Ø"/>
            </a:pPr>
            <a:r>
              <a:rPr lang="en-US" sz="2400" b="1" i="0" dirty="0">
                <a:effectLst/>
              </a:rPr>
              <a:t>Understanding the variables</a:t>
            </a:r>
          </a:p>
          <a:p>
            <a:pPr marL="342900" indent="-342900" algn="l">
              <a:buFont typeface="Wingdings" panose="05000000000000000000" pitchFamily="2" charset="2"/>
              <a:buChar char="Ø"/>
            </a:pPr>
            <a:r>
              <a:rPr lang="en-US" sz="2400" b="1" i="0" dirty="0">
                <a:effectLst/>
              </a:rPr>
              <a:t>Cleaning dataset</a:t>
            </a:r>
          </a:p>
          <a:p>
            <a:pPr marL="342900" indent="-342900" algn="l">
              <a:buFont typeface="Wingdings" panose="05000000000000000000" pitchFamily="2" charset="2"/>
              <a:buChar char="Ø"/>
            </a:pPr>
            <a:r>
              <a:rPr lang="en-US" sz="2400" b="1" i="0" dirty="0">
                <a:effectLst/>
              </a:rPr>
              <a:t>Exploring and Visualizing Data</a:t>
            </a:r>
          </a:p>
          <a:p>
            <a:pPr marL="342900" indent="-342900" algn="l">
              <a:buFont typeface="Wingdings" panose="05000000000000000000" pitchFamily="2" charset="2"/>
              <a:buChar char="Ø"/>
            </a:pPr>
            <a:r>
              <a:rPr lang="en-US" sz="2400" b="1" i="0" dirty="0">
                <a:effectLst/>
              </a:rPr>
              <a:t>Analyzing relationship between variables</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59356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8D20E4-A123-2151-57A0-124D4554AE14}"/>
              </a:ext>
            </a:extLst>
          </p:cNvPr>
          <p:cNvSpPr txBox="1"/>
          <p:nvPr/>
        </p:nvSpPr>
        <p:spPr>
          <a:xfrm>
            <a:off x="0" y="180191"/>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Approach used for EDA:</a:t>
            </a:r>
            <a:endParaRPr lang="en-IN" dirty="0">
              <a:solidFill>
                <a:srgbClr val="FF0000"/>
              </a:solidFill>
            </a:endParaRPr>
          </a:p>
        </p:txBody>
      </p:sp>
      <p:sp>
        <p:nvSpPr>
          <p:cNvPr id="10" name="TextBox 9">
            <a:extLst>
              <a:ext uri="{FF2B5EF4-FFF2-40B4-BE49-F238E27FC236}">
                <a16:creationId xmlns:a16="http://schemas.microsoft.com/office/drawing/2014/main" id="{0EAA4AC8-25CA-15AF-E7D0-6CBCCE3949F5}"/>
              </a:ext>
            </a:extLst>
          </p:cNvPr>
          <p:cNvSpPr txBox="1"/>
          <p:nvPr/>
        </p:nvSpPr>
        <p:spPr>
          <a:xfrm>
            <a:off x="114300" y="1612021"/>
            <a:ext cx="12076043" cy="4785926"/>
          </a:xfrm>
          <a:prstGeom prst="rect">
            <a:avLst/>
          </a:prstGeom>
          <a:noFill/>
        </p:spPr>
        <p:txBody>
          <a:bodyPr wrap="square" rtlCol="0">
            <a:spAutoFit/>
          </a:bodyPr>
          <a:lstStyle/>
          <a:p>
            <a:pPr lvl="1" algn="just"/>
            <a:r>
              <a:rPr lang="en-US" sz="2000" b="0" i="0" dirty="0">
                <a:effectLst/>
                <a:latin typeface="Roboto" panose="02000000000000000000" pitchFamily="2" charset="0"/>
              </a:rPr>
              <a:t>The approach we have used in this project is defined in the given format.</a:t>
            </a:r>
          </a:p>
          <a:p>
            <a:pPr algn="just"/>
            <a:endParaRPr lang="en-US" sz="1900" b="0" i="0" dirty="0">
              <a:effectLst/>
              <a:latin typeface="Roboto" panose="02000000000000000000" pitchFamily="2" charset="0"/>
            </a:endParaRPr>
          </a:p>
          <a:p>
            <a:pPr marL="457200" indent="-457200" algn="just">
              <a:buFont typeface="+mj-lt"/>
              <a:buAutoNum type="arabicPeriod"/>
            </a:pPr>
            <a:r>
              <a:rPr lang="en-US" sz="1900" b="1" i="0" dirty="0">
                <a:solidFill>
                  <a:srgbClr val="002060"/>
                </a:solidFill>
                <a:effectLst/>
                <a:latin typeface="Roboto" panose="02000000000000000000" pitchFamily="2" charset="0"/>
              </a:rPr>
              <a:t>Loading our data:-</a:t>
            </a:r>
            <a:r>
              <a:rPr lang="en-US" sz="1900" b="0" i="0" dirty="0">
                <a:effectLst/>
                <a:latin typeface="Roboto" panose="02000000000000000000" pitchFamily="2" charset="0"/>
              </a:rPr>
              <a:t> In this section we just loaded our dataset in </a:t>
            </a:r>
            <a:r>
              <a:rPr lang="en-US" sz="1900" b="0" i="0" dirty="0" err="1">
                <a:effectLst/>
                <a:latin typeface="Roboto" panose="02000000000000000000" pitchFamily="2" charset="0"/>
              </a:rPr>
              <a:t>colab</a:t>
            </a:r>
            <a:r>
              <a:rPr lang="en-US" sz="1900" b="0" i="0" dirty="0">
                <a:effectLst/>
                <a:latin typeface="Roboto" panose="02000000000000000000" pitchFamily="2" charset="0"/>
              </a:rPr>
              <a:t> notebook and read the csv file.</a:t>
            </a:r>
          </a:p>
          <a:p>
            <a:pPr marL="457200" indent="-457200" algn="just">
              <a:buFont typeface="+mj-lt"/>
              <a:buAutoNum type="arabicPeriod"/>
            </a:pPr>
            <a:r>
              <a:rPr lang="en-US" sz="1900" b="1" i="0" dirty="0">
                <a:solidFill>
                  <a:srgbClr val="002060"/>
                </a:solidFill>
                <a:effectLst/>
                <a:latin typeface="Roboto" panose="02000000000000000000" pitchFamily="2" charset="0"/>
              </a:rPr>
              <a:t>Data Cleaning and Processing:-</a:t>
            </a:r>
            <a:r>
              <a:rPr lang="en-US" sz="1900" b="0" i="0" dirty="0">
                <a:effectLst/>
                <a:latin typeface="Roboto" panose="02000000000000000000" pitchFamily="2" charset="0"/>
              </a:rPr>
              <a:t> In this section we have tried to remove the null values and for some of the columns we have replaced the null values with the appropriate values with reasonable assumptions.</a:t>
            </a:r>
          </a:p>
          <a:p>
            <a:pPr marL="457200" indent="-457200" algn="just">
              <a:buFont typeface="+mj-lt"/>
              <a:buAutoNum type="arabicPeriod"/>
            </a:pPr>
            <a:r>
              <a:rPr lang="en-US" sz="1900" b="1" i="0" dirty="0">
                <a:solidFill>
                  <a:srgbClr val="002060"/>
                </a:solidFill>
                <a:effectLst/>
                <a:latin typeface="Roboto" panose="02000000000000000000" pitchFamily="2" charset="0"/>
              </a:rPr>
              <a:t>Analysis and visualization:-</a:t>
            </a:r>
            <a:r>
              <a:rPr lang="en-US" sz="1900" b="0" i="0" dirty="0">
                <a:effectLst/>
                <a:latin typeface="Roboto" panose="02000000000000000000" pitchFamily="2" charset="0"/>
              </a:rPr>
              <a:t> In this section we have tried to explore all variables which can play an important role for the analysis. In the next parts we have tried to explore the effect of one over the other. In the next part we tried to answers our hypothetical questions.</a:t>
            </a:r>
          </a:p>
          <a:p>
            <a:pPr marL="457200" indent="-457200" algn="just">
              <a:buFont typeface="+mj-lt"/>
              <a:buAutoNum type="arabicPeriod"/>
            </a:pPr>
            <a:r>
              <a:rPr lang="en-US" sz="1900" b="1" i="0" dirty="0">
                <a:solidFill>
                  <a:srgbClr val="002060"/>
                </a:solidFill>
                <a:effectLst/>
                <a:latin typeface="Roboto" panose="02000000000000000000" pitchFamily="2" charset="0"/>
              </a:rPr>
              <a:t>Future scope of Further Analysis:-</a:t>
            </a:r>
            <a:r>
              <a:rPr lang="en-US" sz="1900" b="0" i="0" dirty="0">
                <a:effectLst/>
                <a:latin typeface="Roboto" panose="02000000000000000000" pitchFamily="2" charset="0"/>
              </a:rPr>
              <a:t> There are many apartments having availability as </a:t>
            </a:r>
            <a:r>
              <a:rPr lang="en-US" sz="1900" b="1" i="0" dirty="0">
                <a:effectLst/>
                <a:latin typeface="Roboto" panose="02000000000000000000" pitchFamily="2" charset="0"/>
              </a:rPr>
              <a:t>0</a:t>
            </a:r>
            <a:r>
              <a:rPr lang="en-US" sz="1900" b="0" i="0" dirty="0">
                <a:effectLst/>
                <a:latin typeface="Roboto" panose="02000000000000000000" pitchFamily="2" charset="0"/>
              </a:rPr>
              <a:t>, which means they might stopped their business, we can find the relation </a:t>
            </a:r>
            <a:r>
              <a:rPr lang="en-US" sz="1900" dirty="0">
                <a:latin typeface="Roboto" panose="02000000000000000000" pitchFamily="2" charset="0"/>
              </a:rPr>
              <a:t>of</a:t>
            </a:r>
            <a:r>
              <a:rPr lang="en-US" sz="1900" b="0" i="0" dirty="0">
                <a:effectLst/>
                <a:latin typeface="Roboto" panose="02000000000000000000" pitchFamily="2" charset="0"/>
              </a:rPr>
              <a:t> </a:t>
            </a:r>
            <a:r>
              <a:rPr lang="en-US" sz="1900" b="0" i="0" dirty="0" err="1">
                <a:effectLst/>
                <a:latin typeface="Roboto" panose="02000000000000000000" pitchFamily="2" charset="0"/>
              </a:rPr>
              <a:t>neighbourhood</a:t>
            </a:r>
            <a:r>
              <a:rPr lang="en-US" sz="1900" b="0" i="0" dirty="0">
                <a:effectLst/>
                <a:latin typeface="Roboto" panose="02000000000000000000" pitchFamily="2" charset="0"/>
              </a:rPr>
              <a:t> with these apartments if we dig deeply, various micro trends could be unearthed, which we are not able to cover during this short duration efficiently. There are various columns which can play an important role in further analysis such as number of reviews and reviews per month finding its relation with other factors or other grouped factors can play an important role.</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94335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Graphs used for EDA:</a:t>
            </a:r>
            <a:endParaRPr lang="en-IN" dirty="0">
              <a:solidFill>
                <a:srgbClr val="FF0000"/>
              </a:solidFill>
            </a:endParaRPr>
          </a:p>
        </p:txBody>
      </p:sp>
      <p:sp>
        <p:nvSpPr>
          <p:cNvPr id="8" name="TextBox 7">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IN" sz="3200" b="1" u="sng" dirty="0">
                <a:solidFill>
                  <a:srgbClr val="002060"/>
                </a:solidFill>
              </a:rPr>
              <a:t>Types of Graphs we have used for Data Visualization:</a:t>
            </a:r>
          </a:p>
        </p:txBody>
      </p:sp>
      <p:sp>
        <p:nvSpPr>
          <p:cNvPr id="9" name="TextBox 8">
            <a:extLst>
              <a:ext uri="{FF2B5EF4-FFF2-40B4-BE49-F238E27FC236}">
                <a16:creationId xmlns:a16="http://schemas.microsoft.com/office/drawing/2014/main" id="{655092F7-5FE8-A8A4-7C9D-D705B11605A7}"/>
              </a:ext>
            </a:extLst>
          </p:cNvPr>
          <p:cNvSpPr txBox="1"/>
          <p:nvPr/>
        </p:nvSpPr>
        <p:spPr>
          <a:xfrm>
            <a:off x="215348" y="2000010"/>
            <a:ext cx="11976652" cy="3970318"/>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i="0" dirty="0">
                <a:effectLst/>
              </a:rPr>
              <a:t>Count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Bar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Scatter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Heatmap</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Box plot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412375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Libraries used for EDA:</a:t>
            </a:r>
            <a:endParaRPr lang="en-IN" dirty="0">
              <a:solidFill>
                <a:srgbClr val="FF0000"/>
              </a:solidFill>
            </a:endParaRPr>
          </a:p>
        </p:txBody>
      </p:sp>
      <p:sp>
        <p:nvSpPr>
          <p:cNvPr id="5" name="TextBox 4">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solidFill>
                  <a:srgbClr val="002060"/>
                </a:solidFill>
              </a:rPr>
              <a:t>Python Libraries we  used for graphs:</a:t>
            </a:r>
            <a:endParaRPr lang="en-US" sz="1200" u="sng" dirty="0">
              <a:solidFill>
                <a:srgbClr val="002060"/>
              </a:solidFill>
            </a:endParaRPr>
          </a:p>
        </p:txBody>
      </p:sp>
      <p:sp>
        <p:nvSpPr>
          <p:cNvPr id="6" name="TextBox 5">
            <a:extLst>
              <a:ext uri="{FF2B5EF4-FFF2-40B4-BE49-F238E27FC236}">
                <a16:creationId xmlns:a16="http://schemas.microsoft.com/office/drawing/2014/main" id="{655092F7-5FE8-A8A4-7C9D-D705B11605A7}"/>
              </a:ext>
            </a:extLst>
          </p:cNvPr>
          <p:cNvSpPr txBox="1"/>
          <p:nvPr/>
        </p:nvSpPr>
        <p:spPr>
          <a:xfrm>
            <a:off x="215348" y="2000010"/>
            <a:ext cx="11976652" cy="4832092"/>
          </a:xfrm>
          <a:prstGeom prst="rect">
            <a:avLst/>
          </a:prstGeom>
          <a:noFill/>
        </p:spPr>
        <p:txBody>
          <a:bodyPr wrap="square" rtlCol="0">
            <a:spAutoFit/>
          </a:bodyPr>
          <a:lstStyle/>
          <a:p>
            <a:pPr marL="914400" lvl="1" indent="-457200">
              <a:buFont typeface="Wingdings" panose="05000000000000000000" pitchFamily="2" charset="2"/>
              <a:buChar char="Ø"/>
            </a:pPr>
            <a:r>
              <a:rPr lang="en-IN" sz="2800" b="1" dirty="0" err="1"/>
              <a:t>Matplotlib</a:t>
            </a:r>
            <a:endParaRPr lang="en-IN" sz="2800" b="1" dirty="0"/>
          </a:p>
          <a:p>
            <a:pPr lvl="1"/>
            <a:r>
              <a:rPr lang="en-IN" sz="2800" b="1" dirty="0"/>
              <a:t>                  </a:t>
            </a:r>
          </a:p>
          <a:p>
            <a:pPr marL="914400" lvl="1" indent="-457200">
              <a:buFont typeface="Wingdings" panose="05000000000000000000" pitchFamily="2" charset="2"/>
              <a:buChar char="Ø"/>
            </a:pPr>
            <a:r>
              <a:rPr lang="en-IN" sz="2800" b="1" dirty="0" err="1"/>
              <a:t>Seaborn</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Klib</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Numpy</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Pandas</a:t>
            </a:r>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Folium</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7317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 on Dataset:</a:t>
            </a:r>
            <a:endParaRPr lang="en-IN" dirty="0">
              <a:solidFill>
                <a:srgbClr val="FF0000"/>
              </a:solidFill>
            </a:endParaRPr>
          </a:p>
        </p:txBody>
      </p:sp>
      <p:grpSp>
        <p:nvGrpSpPr>
          <p:cNvPr id="6" name="Group 5"/>
          <p:cNvGrpSpPr/>
          <p:nvPr/>
        </p:nvGrpSpPr>
        <p:grpSpPr>
          <a:xfrm>
            <a:off x="200854" y="1238250"/>
            <a:ext cx="11991146" cy="4740904"/>
            <a:chOff x="200854" y="1238250"/>
            <a:chExt cx="11991146" cy="4740904"/>
          </a:xfrm>
        </p:grpSpPr>
        <p:sp>
          <p:nvSpPr>
            <p:cNvPr id="7" name="TextBox 6">
              <a:extLst>
                <a:ext uri="{FF2B5EF4-FFF2-40B4-BE49-F238E27FC236}">
                  <a16:creationId xmlns:a16="http://schemas.microsoft.com/office/drawing/2014/main" id="{2AF2F9B1-90F3-3424-9BC2-C7AD3EBC0299}"/>
                </a:ext>
              </a:extLst>
            </p:cNvPr>
            <p:cNvSpPr txBox="1"/>
            <p:nvPr/>
          </p:nvSpPr>
          <p:spPr>
            <a:xfrm>
              <a:off x="200854" y="1238250"/>
              <a:ext cx="11983018" cy="461665"/>
            </a:xfrm>
            <a:prstGeom prst="rect">
              <a:avLst/>
            </a:prstGeom>
            <a:noFill/>
          </p:spPr>
          <p:txBody>
            <a:bodyPr wrap="square" rtlCol="0">
              <a:spAutoFit/>
            </a:bodyPr>
            <a:lstStyle/>
            <a:p>
              <a:pPr marL="457200" indent="-457200">
                <a:buFont typeface="Wingdings" panose="05000000000000000000" pitchFamily="2" charset="2"/>
                <a:buChar char="§"/>
              </a:pPr>
              <a:r>
                <a:rPr lang="en-US" sz="2400" b="1" u="sng" dirty="0"/>
                <a:t>Now we will analyze the Data and will get the answer of following question</a:t>
              </a:r>
              <a:r>
                <a:rPr lang="en-US" sz="2400" b="1" dirty="0"/>
                <a:t> :</a:t>
              </a:r>
              <a:endParaRPr lang="en-US" sz="1050" dirty="0"/>
            </a:p>
          </p:txBody>
        </p:sp>
        <p:sp>
          <p:nvSpPr>
            <p:cNvPr id="8" name="TextBox 7">
              <a:extLst>
                <a:ext uri="{FF2B5EF4-FFF2-40B4-BE49-F238E27FC236}">
                  <a16:creationId xmlns:a16="http://schemas.microsoft.com/office/drawing/2014/main" id="{655092F7-5FE8-A8A4-7C9D-D705B11605A7}"/>
                </a:ext>
              </a:extLst>
            </p:cNvPr>
            <p:cNvSpPr txBox="1"/>
            <p:nvPr/>
          </p:nvSpPr>
          <p:spPr>
            <a:xfrm>
              <a:off x="215348" y="1824170"/>
              <a:ext cx="11976652" cy="4154984"/>
            </a:xfrm>
            <a:prstGeom prst="rect">
              <a:avLst/>
            </a:prstGeom>
            <a:noFill/>
          </p:spPr>
          <p:txBody>
            <a:bodyPr wrap="square" rtlCol="0">
              <a:spAutoFit/>
            </a:bodyPr>
            <a:lstStyle/>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Highest number of apartments owned by host.</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neighbourhood having highest number of apartments.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3 neighbourhood having highest price in each neighbourhood_group.</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Relation between neighbourhood and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Learning from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Room_type distribution over the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Price distribution of room type.</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5 host which received highest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by customers.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to get good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busiest Host.</a:t>
              </a:r>
            </a:p>
          </p:txBody>
        </p:sp>
      </p:grpSp>
    </p:spTree>
    <p:extLst>
      <p:ext uri="{BB962C8B-B14F-4D97-AF65-F5344CB8AC3E}">
        <p14:creationId xmlns:p14="http://schemas.microsoft.com/office/powerpoint/2010/main" val="234322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11724" y="801118"/>
            <a:ext cx="1106225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Let’s check the null values in data set.</a:t>
            </a:r>
            <a:endParaRPr lang="en-IN"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584" y="680898"/>
            <a:ext cx="2455208" cy="2156234"/>
          </a:xfrm>
          <a:prstGeom prst="rect">
            <a:avLst/>
          </a:prstGeom>
        </p:spPr>
      </p:pic>
      <p:sp>
        <p:nvSpPr>
          <p:cNvPr id="12" name="TextBox 11">
            <a:extLst>
              <a:ext uri="{FF2B5EF4-FFF2-40B4-BE49-F238E27FC236}">
                <a16:creationId xmlns:a16="http://schemas.microsoft.com/office/drawing/2014/main" id="{148D20E4-A123-2151-57A0-124D4554AE14}"/>
              </a:ext>
            </a:extLst>
          </p:cNvPr>
          <p:cNvSpPr txBox="1"/>
          <p:nvPr/>
        </p:nvSpPr>
        <p:spPr>
          <a:xfrm>
            <a:off x="5865" y="1438451"/>
            <a:ext cx="9032628" cy="707886"/>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in the data column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last_review</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having a large number of null values.</a:t>
            </a:r>
            <a:endParaRPr lang="en-IN" sz="1050" dirty="0">
              <a:latin typeface="Aparajita" panose="020B0604020202020204" pitchFamily="34" charset="0"/>
              <a:cs typeface="Aparajita" panose="020B060402020202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866" y="2705834"/>
            <a:ext cx="4781551" cy="4146520"/>
          </a:xfrm>
          <a:prstGeom prst="rect">
            <a:avLst/>
          </a:prstGeom>
        </p:spPr>
      </p:pic>
      <p:sp>
        <p:nvSpPr>
          <p:cNvPr id="15" name="TextBox 14">
            <a:extLst>
              <a:ext uri="{FF2B5EF4-FFF2-40B4-BE49-F238E27FC236}">
                <a16:creationId xmlns:a16="http://schemas.microsoft.com/office/drawing/2014/main" id="{148D20E4-A123-2151-57A0-124D4554AE14}"/>
              </a:ext>
            </a:extLst>
          </p:cNvPr>
          <p:cNvSpPr txBox="1"/>
          <p:nvPr/>
        </p:nvSpPr>
        <p:spPr>
          <a:xfrm>
            <a:off x="5863" y="3003310"/>
            <a:ext cx="7387004" cy="523220"/>
          </a:xfrm>
          <a:prstGeom prst="rect">
            <a:avLst/>
          </a:prstGeom>
          <a:noFill/>
        </p:spPr>
        <p:txBody>
          <a:bodyPr wrap="square" rtlCol="0">
            <a:spAutoFit/>
          </a:bodyPr>
          <a:lstStyle/>
          <a:p>
            <a:pPr marL="514350" indent="-514350">
              <a:buFont typeface="Wingdings" panose="05000000000000000000" pitchFamily="2" charset="2"/>
              <a:buChar char="Ø"/>
            </a:pPr>
            <a:r>
              <a:rPr lang="en-IN" sz="2800" b="1" dirty="0"/>
              <a:t>Let’s check the correlation between columns.</a:t>
            </a:r>
            <a:endParaRPr lang="en-IN" sz="1200" dirty="0"/>
          </a:p>
        </p:txBody>
      </p:sp>
      <p:sp>
        <p:nvSpPr>
          <p:cNvPr id="16" name="TextBox 15">
            <a:extLst>
              <a:ext uri="{FF2B5EF4-FFF2-40B4-BE49-F238E27FC236}">
                <a16:creationId xmlns:a16="http://schemas.microsoft.com/office/drawing/2014/main" id="{148D20E4-A123-2151-57A0-124D4554AE14}"/>
              </a:ext>
            </a:extLst>
          </p:cNvPr>
          <p:cNvSpPr txBox="1"/>
          <p:nvPr/>
        </p:nvSpPr>
        <p:spPr>
          <a:xfrm>
            <a:off x="3" y="3498602"/>
            <a:ext cx="7392862" cy="1015663"/>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host_id</a:t>
            </a:r>
            <a:r>
              <a:rPr lang="en-IN" sz="2000" b="1" dirty="0">
                <a:latin typeface="Aparajita" panose="020B0604020202020204" pitchFamily="34" charset="0"/>
                <a:cs typeface="Aparajita" panose="020B0604020202020204" pitchFamily="34" charset="0"/>
              </a:rPr>
              <a:t> &amp; id’ ,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have good relation in dataset.</a:t>
            </a:r>
          </a:p>
          <a:p>
            <a:pPr lvl="1"/>
            <a:r>
              <a:rPr lang="en-IN" sz="2000" dirty="0">
                <a:latin typeface="Aparajita" panose="020B0604020202020204" pitchFamily="34" charset="0"/>
                <a:cs typeface="Aparajita" panose="020B0604020202020204" pitchFamily="34" charset="0"/>
              </a:rPr>
              <a:t>On other side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 &amp; Id’ </a:t>
            </a:r>
            <a:r>
              <a:rPr lang="en-IN" sz="2000" dirty="0">
                <a:latin typeface="Aparajita" panose="020B0604020202020204" pitchFamily="34" charset="0"/>
                <a:cs typeface="Aparajita" panose="020B0604020202020204" pitchFamily="34" charset="0"/>
              </a:rPr>
              <a:t>also have good relation.</a:t>
            </a:r>
            <a:endParaRPr lang="en-IN" sz="105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2412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5864" y="3073638"/>
            <a:ext cx="10395436" cy="1077218"/>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here in </a:t>
            </a:r>
            <a:r>
              <a:rPr lang="en-IN" sz="2000" b="1" dirty="0">
                <a:latin typeface="Aparajita" panose="020B0604020202020204" pitchFamily="34" charset="0"/>
                <a:cs typeface="Aparajita" panose="020B0604020202020204" pitchFamily="34" charset="0"/>
              </a:rPr>
              <a:t>“Price column”</a:t>
            </a:r>
            <a:r>
              <a:rPr lang="en-IN" sz="2000" dirty="0">
                <a:latin typeface="Aparajita" panose="020B0604020202020204" pitchFamily="34" charset="0"/>
                <a:cs typeface="Aparajita" panose="020B0604020202020204" pitchFamily="34" charset="0"/>
              </a:rPr>
              <a:t> the minimum price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that looks strange.</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in </a:t>
            </a:r>
            <a:r>
              <a:rPr lang="en-IN" sz="2000" b="1" dirty="0">
                <a:latin typeface="Aparajita" panose="020B0604020202020204" pitchFamily="34" charset="0"/>
                <a:cs typeface="Aparajita" panose="020B0604020202020204" pitchFamily="34" charset="0"/>
              </a:rPr>
              <a:t>“availability_365” </a:t>
            </a:r>
            <a:r>
              <a:rPr lang="en-IN" sz="2000" dirty="0">
                <a:latin typeface="Aparajita" panose="020B0604020202020204" pitchFamily="34" charset="0"/>
                <a:cs typeface="Aparajita" panose="020B0604020202020204" pitchFamily="34" charset="0"/>
              </a:rPr>
              <a:t>25%ile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of data is</a:t>
            </a:r>
            <a:r>
              <a:rPr lang="en-IN" sz="2000" b="1" dirty="0">
                <a:latin typeface="Aparajita" panose="020B0604020202020204" pitchFamily="34" charset="0"/>
                <a:cs typeface="Aparajita" panose="020B0604020202020204" pitchFamily="34" charset="0"/>
              </a:rPr>
              <a:t> ‘0’</a:t>
            </a:r>
            <a:r>
              <a:rPr lang="en-IN" sz="2000" dirty="0">
                <a:latin typeface="Aparajita" panose="020B0604020202020204" pitchFamily="34" charset="0"/>
                <a:cs typeface="Aparajita" panose="020B0604020202020204" pitchFamily="34" charset="0"/>
              </a:rPr>
              <a:t> that seems awkward let’s check the accurate data in </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having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availability</a:t>
            </a:r>
            <a:r>
              <a:rPr lang="en-IN" sz="24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2" y="4078899"/>
            <a:ext cx="10401298" cy="1015663"/>
          </a:xfrm>
          <a:prstGeom prst="rect">
            <a:avLst/>
          </a:prstGeom>
          <a:noFill/>
        </p:spPr>
        <p:txBody>
          <a:bodyPr wrap="square" rtlCol="0">
            <a:spAutoFit/>
          </a:bodyPr>
          <a:lstStyle/>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There is approx. </a:t>
            </a:r>
            <a:r>
              <a:rPr lang="en-IN" sz="2000" b="1" dirty="0">
                <a:latin typeface="Aparajita" panose="020B0604020202020204" pitchFamily="34" charset="0"/>
                <a:cs typeface="Aparajita" panose="020B0604020202020204" pitchFamily="34" charset="0"/>
              </a:rPr>
              <a:t>36% of </a:t>
            </a:r>
            <a:r>
              <a:rPr lang="en-IN" sz="2000" dirty="0">
                <a:latin typeface="Aparajita" panose="020B0604020202020204" pitchFamily="34" charset="0"/>
                <a:cs typeface="Aparajita" panose="020B0604020202020204" pitchFamily="34" charset="0"/>
              </a:rPr>
              <a:t>‘</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data is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is bit shocking if you have a business providing stays on Airbnb and the availability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days that is an extreme case and extreme cases are shocking when it comes 36% .</a:t>
            </a:r>
          </a:p>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Let’s check by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either that house are still Open or Closed.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46" y="1034601"/>
            <a:ext cx="10010775" cy="2057400"/>
          </a:xfrm>
          <a:prstGeom prst="rect">
            <a:avLst/>
          </a:prstGeom>
        </p:spPr>
      </p:pic>
      <p:sp>
        <p:nvSpPr>
          <p:cNvPr id="12" name="Rounded Rectangle 11"/>
          <p:cNvSpPr/>
          <p:nvPr/>
        </p:nvSpPr>
        <p:spPr>
          <a:xfrm>
            <a:off x="3938954" y="1951889"/>
            <a:ext cx="720969" cy="219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9717941" y="1951894"/>
            <a:ext cx="527050" cy="42642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48D20E4-A123-2151-57A0-124D4554AE14}"/>
              </a:ext>
            </a:extLst>
          </p:cNvPr>
          <p:cNvSpPr txBox="1"/>
          <p:nvPr/>
        </p:nvSpPr>
        <p:spPr>
          <a:xfrm>
            <a:off x="12459" y="5292241"/>
            <a:ext cx="11312766" cy="1384995"/>
          </a:xfrm>
          <a:prstGeom prst="rect">
            <a:avLst/>
          </a:prstGeom>
          <a:noFill/>
        </p:spPr>
        <p:txBody>
          <a:bodyPr wrap="square" rtlCol="0">
            <a:spAutoFit/>
          </a:bodyPr>
          <a:lstStyle/>
          <a:p>
            <a:pPr marL="800100" lvl="1" indent="-342900" algn="just">
              <a:buFont typeface="Wingdings" panose="05000000000000000000" pitchFamily="2" charset="2"/>
              <a:buChar char="ü"/>
            </a:pPr>
            <a:r>
              <a:rPr lang="en-IN" sz="2000" dirty="0">
                <a:latin typeface="Aparajita" panose="020B0604020202020204" pitchFamily="34" charset="0"/>
                <a:cs typeface="Aparajita" panose="020B0604020202020204" pitchFamily="34" charset="0"/>
              </a:rPr>
              <a:t>The dataset is of the period of </a:t>
            </a:r>
            <a:r>
              <a:rPr lang="en-IN" sz="2000" b="1" dirty="0">
                <a:latin typeface="Aparajita" panose="020B0604020202020204" pitchFamily="34" charset="0"/>
                <a:cs typeface="Aparajita" panose="020B0604020202020204" pitchFamily="34" charset="0"/>
              </a:rPr>
              <a:t>‘2011-19’</a:t>
            </a:r>
            <a:r>
              <a:rPr lang="en-IN" sz="2000" dirty="0">
                <a:latin typeface="Aparajita" panose="020B0604020202020204" pitchFamily="34" charset="0"/>
                <a:cs typeface="Aparajita" panose="020B0604020202020204" pitchFamily="34" charset="0"/>
              </a:rPr>
              <a:t> and we can see in the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table there is some review which was delivered in </a:t>
            </a:r>
            <a:r>
              <a:rPr lang="en-IN" sz="2000" b="1" dirty="0">
                <a:latin typeface="Aparajita" panose="020B0604020202020204" pitchFamily="34" charset="0"/>
                <a:cs typeface="Aparajita" panose="020B0604020202020204" pitchFamily="34" charset="0"/>
              </a:rPr>
              <a:t>‘2016, 2017’ </a:t>
            </a:r>
            <a:r>
              <a:rPr lang="en-IN" sz="2000" dirty="0">
                <a:latin typeface="Aparajita" panose="020B0604020202020204" pitchFamily="34" charset="0"/>
                <a:cs typeface="Aparajita" panose="020B0604020202020204" pitchFamily="34" charset="0"/>
              </a:rPr>
              <a:t>which show either that listings are already closed or not preferable.</a:t>
            </a:r>
          </a:p>
          <a:p>
            <a:pPr marL="800100" lvl="1" indent="-342900" algn="just">
              <a:buFont typeface="Wingdings" panose="05000000000000000000" pitchFamily="2" charset="2"/>
              <a:buChar char="ü"/>
            </a:pPr>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q"/>
            </a:pPr>
            <a:r>
              <a:rPr lang="en-IN" sz="2400" dirty="0">
                <a:latin typeface="Aparajita" panose="020B0604020202020204" pitchFamily="34" charset="0"/>
                <a:cs typeface="Aparajita" panose="020B0604020202020204" pitchFamily="34" charset="0"/>
              </a:rPr>
              <a:t>Now let’s fill the price table on behalf of mean price of same </a:t>
            </a:r>
            <a:r>
              <a:rPr lang="en-IN" sz="2400" b="1" dirty="0">
                <a:latin typeface="Aparajita" panose="020B0604020202020204" pitchFamily="34" charset="0"/>
                <a:cs typeface="Aparajita" panose="020B0604020202020204" pitchFamily="34" charset="0"/>
              </a:rPr>
              <a:t>‘</a:t>
            </a:r>
            <a:r>
              <a:rPr lang="en-IN" sz="2400" b="1" dirty="0" err="1">
                <a:latin typeface="Aparajita" panose="020B0604020202020204" pitchFamily="34" charset="0"/>
                <a:cs typeface="Aparajita" panose="020B0604020202020204" pitchFamily="34" charset="0"/>
              </a:rPr>
              <a:t>room_type</a:t>
            </a:r>
            <a:r>
              <a:rPr lang="en-IN" sz="2400" b="1" dirty="0">
                <a:latin typeface="Aparajita" panose="020B0604020202020204" pitchFamily="34" charset="0"/>
                <a:cs typeface="Aparajita" panose="020B0604020202020204" pitchFamily="34" charset="0"/>
              </a:rPr>
              <a:t>’</a:t>
            </a:r>
            <a:r>
              <a:rPr lang="en-IN" sz="2400" dirty="0">
                <a:latin typeface="Aparajita" panose="020B0604020202020204" pitchFamily="34" charset="0"/>
                <a:cs typeface="Aparajita" panose="020B0604020202020204" pitchFamily="34" charset="0"/>
              </a:rPr>
              <a:t> holding price more than </a:t>
            </a:r>
            <a:r>
              <a:rPr lang="en-IN" sz="2400" b="1" dirty="0">
                <a:latin typeface="Aparajita" panose="020B0604020202020204" pitchFamily="34" charset="0"/>
                <a:cs typeface="Aparajita" panose="020B0604020202020204" pitchFamily="34" charset="0"/>
              </a:rPr>
              <a:t>‘0’</a:t>
            </a:r>
            <a:r>
              <a:rPr lang="en-IN" sz="2400" dirty="0">
                <a:latin typeface="Aparajita" panose="020B0604020202020204" pitchFamily="34" charset="0"/>
                <a:cs typeface="Aparajita" panose="020B0604020202020204" pitchFamily="34" charset="0"/>
              </a:rPr>
              <a:t>.</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1650" y="1510851"/>
            <a:ext cx="1476375" cy="3676650"/>
          </a:xfrm>
          <a:prstGeom prst="rect">
            <a:avLst/>
          </a:prstGeom>
        </p:spPr>
      </p:pic>
      <p:sp>
        <p:nvSpPr>
          <p:cNvPr id="17" name="Rounded Rectangle 16"/>
          <p:cNvSpPr/>
          <p:nvPr/>
        </p:nvSpPr>
        <p:spPr>
          <a:xfrm>
            <a:off x="10691812" y="285750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10689426" y="3290895"/>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10691803" y="3500447"/>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10689426" y="396241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48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2934" y="5092216"/>
            <a:ext cx="11941417" cy="1631216"/>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above fig. </a:t>
            </a:r>
            <a:r>
              <a:rPr lang="en-IN" sz="2000" b="1" dirty="0">
                <a:latin typeface="Aparajita" panose="020B0604020202020204" pitchFamily="34" charset="0"/>
                <a:cs typeface="Aparajita" panose="020B0604020202020204" pitchFamily="34" charset="0"/>
              </a:rPr>
              <a:t>‘Michael’</a:t>
            </a:r>
            <a:r>
              <a:rPr lang="en-IN" sz="2000" dirty="0">
                <a:latin typeface="Aparajita" panose="020B0604020202020204" pitchFamily="34" charset="0"/>
                <a:cs typeface="Aparajita" panose="020B0604020202020204" pitchFamily="34" charset="0"/>
              </a:rPr>
              <a:t> has highest number or apartments, but as we know </a:t>
            </a:r>
            <a:r>
              <a:rPr lang="en-IN" sz="2000" b="1" dirty="0">
                <a:latin typeface="Aparajita" panose="020B0604020202020204" pitchFamily="34" charset="0"/>
                <a:cs typeface="Aparajita" panose="020B0604020202020204" pitchFamily="34" charset="0"/>
              </a:rPr>
              <a:t>‘Name’</a:t>
            </a:r>
            <a:r>
              <a:rPr lang="en-IN" sz="2000" dirty="0">
                <a:latin typeface="Aparajita" panose="020B0604020202020204" pitchFamily="34" charset="0"/>
                <a:cs typeface="Aparajita" panose="020B0604020202020204" pitchFamily="34" charset="0"/>
              </a:rPr>
              <a:t> is not unique here so let’s check by </a:t>
            </a:r>
            <a:r>
              <a:rPr lang="en-IN" sz="2000" b="1" dirty="0">
                <a:latin typeface="Aparajita" panose="020B0604020202020204" pitchFamily="34" charset="0"/>
                <a:cs typeface="Aparajita" panose="020B0604020202020204" pitchFamily="34" charset="0"/>
              </a:rPr>
              <a:t>‘Id’</a:t>
            </a:r>
            <a:r>
              <a:rPr lang="en-IN" sz="2000" dirty="0">
                <a:latin typeface="Aparajita" panose="020B0604020202020204" pitchFamily="34" charset="0"/>
                <a:cs typeface="Aparajita" panose="020B0604020202020204" pitchFamily="34" charset="0"/>
              </a:rPr>
              <a:t>.</a:t>
            </a:r>
          </a:p>
          <a:p>
            <a:pPr lvl="1" algn="just"/>
            <a:endParaRPr lang="en-IN" sz="2000" dirty="0">
              <a:latin typeface="Aparajita" panose="020B0604020202020204" pitchFamily="34" charset="0"/>
              <a:cs typeface="Aparajita" panose="020B0604020202020204" pitchFamily="34" charset="0"/>
            </a:endParaRPr>
          </a:p>
          <a:p>
            <a:pPr lvl="1" algn="just"/>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fig. above we can se the </a:t>
            </a:r>
            <a:r>
              <a:rPr lang="en-IN" sz="2000" b="1" dirty="0">
                <a:latin typeface="Aparajita" panose="020B0604020202020204" pitchFamily="34" charset="0"/>
                <a:cs typeface="Aparajita" panose="020B0604020202020204" pitchFamily="34" charset="0"/>
              </a:rPr>
              <a:t>‘id-219517861 which belongs to Sonder (NYC)’ </a:t>
            </a:r>
            <a:r>
              <a:rPr lang="en-IN" sz="2000" dirty="0">
                <a:latin typeface="Aparajita" panose="020B0604020202020204" pitchFamily="34" charset="0"/>
                <a:cs typeface="Aparajita" panose="020B0604020202020204" pitchFamily="34" charset="0"/>
              </a:rPr>
              <a:t>has highest number of apartments,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It happened because</a:t>
            </a:r>
            <a:r>
              <a:rPr lang="en-IN" sz="2000" b="1" dirty="0">
                <a:latin typeface="Aparajita" panose="020B0604020202020204" pitchFamily="34" charset="0"/>
                <a:cs typeface="Aparajita" panose="020B0604020202020204" pitchFamily="34" charset="0"/>
              </a:rPr>
              <a:t> ‘Id’</a:t>
            </a:r>
            <a:r>
              <a:rPr lang="en-IN" sz="2000" dirty="0">
                <a:latin typeface="Aparajita" panose="020B0604020202020204" pitchFamily="34" charset="0"/>
                <a:cs typeface="Aparajita" panose="020B0604020202020204" pitchFamily="34" charset="0"/>
              </a:rPr>
              <a:t> is unique here but </a:t>
            </a:r>
            <a:r>
              <a:rPr lang="en-IN" sz="2000" dirty="0" err="1">
                <a:latin typeface="Aparajita" panose="020B0604020202020204" pitchFamily="34" charset="0"/>
                <a:cs typeface="Aparajita" panose="020B0604020202020204" pitchFamily="34" charset="0"/>
              </a:rPr>
              <a:t>host_name</a:t>
            </a:r>
            <a:r>
              <a:rPr lang="en-IN" sz="2000" b="1" dirty="0">
                <a:latin typeface="Aparajita" panose="020B0604020202020204" pitchFamily="34" charset="0"/>
                <a:cs typeface="Aparajita" panose="020B0604020202020204" pitchFamily="34" charset="0"/>
              </a:rPr>
              <a:t> ‘Michael’ </a:t>
            </a:r>
            <a:r>
              <a:rPr lang="en-IN" sz="2000" dirty="0">
                <a:latin typeface="Aparajita" panose="020B0604020202020204" pitchFamily="34" charset="0"/>
                <a:cs typeface="Aparajita" panose="020B0604020202020204" pitchFamily="34" charset="0"/>
              </a:rPr>
              <a:t>is more than one here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1.   Highest number of apartment owned by host.</a:t>
            </a:r>
            <a:endParaRPr lang="en-IN" sz="1200" dirty="0">
              <a:solidFill>
                <a:srgbClr val="00206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8" y="1439824"/>
            <a:ext cx="5453062" cy="314905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032" y="1439824"/>
            <a:ext cx="5210712" cy="3149054"/>
          </a:xfrm>
          <a:prstGeom prst="rect">
            <a:avLst/>
          </a:prstGeom>
        </p:spPr>
      </p:pic>
    </p:spTree>
    <p:extLst>
      <p:ext uri="{BB962C8B-B14F-4D97-AF65-F5344CB8AC3E}">
        <p14:creationId xmlns:p14="http://schemas.microsoft.com/office/powerpoint/2010/main" val="89475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2459" y="5292241"/>
            <a:ext cx="12055716" cy="1200329"/>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Manhattan</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neighbourhood_group</a:t>
            </a:r>
            <a:r>
              <a:rPr lang="en-IN" sz="2400" dirty="0">
                <a:latin typeface="Aparajita" panose="020B0604020202020204" pitchFamily="34" charset="0"/>
                <a:cs typeface="Aparajita" panose="020B0604020202020204" pitchFamily="34" charset="0"/>
              </a:rPr>
              <a:t>’ have maximum number of listing.</a:t>
            </a:r>
          </a:p>
          <a:p>
            <a:pPr marL="800100" lvl="1" indent="-342900" algn="just">
              <a:buFont typeface="Wingdings" panose="05000000000000000000" pitchFamily="2" charset="2"/>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Williamsburg</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a:t>
            </a:r>
            <a:r>
              <a:rPr lang="en-IN" sz="2400" dirty="0">
                <a:latin typeface="Aparajita" panose="020B0604020202020204" pitchFamily="34" charset="0"/>
                <a:cs typeface="Aparajita" panose="020B0604020202020204" pitchFamily="34" charset="0"/>
              </a:rPr>
              <a:t>’ have maximum number of listing. </a:t>
            </a:r>
          </a:p>
        </p:txBody>
      </p:sp>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8" name="TextBox 7">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2.   Top 10 neighbourhood having highest number of apartments.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403213"/>
            <a:ext cx="4400550" cy="33028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925" y="1402468"/>
            <a:ext cx="4976201" cy="3303593"/>
          </a:xfrm>
          <a:prstGeom prst="rect">
            <a:avLst/>
          </a:prstGeom>
        </p:spPr>
      </p:pic>
    </p:spTree>
    <p:extLst>
      <p:ext uri="{BB962C8B-B14F-4D97-AF65-F5344CB8AC3E}">
        <p14:creationId xmlns:p14="http://schemas.microsoft.com/office/powerpoint/2010/main" val="81777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4352939"/>
            <a:ext cx="12068175" cy="2246769"/>
          </a:xfrm>
          <a:prstGeom prst="rect">
            <a:avLst/>
          </a:prstGeom>
          <a:noFill/>
        </p:spPr>
        <p:txBody>
          <a:bodyPr wrap="square" numCol="5"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approx. no different in price of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there is much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there is much different in price of all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it’s much larger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not much different in price of top 3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3.   </a:t>
            </a:r>
            <a:r>
              <a:rPr lang="en-IN" sz="2800" b="1" dirty="0">
                <a:solidFill>
                  <a:srgbClr val="002060"/>
                </a:solidFill>
              </a:rPr>
              <a:t>Top 3 neighbourhood having maximum price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grpSp>
        <p:nvGrpSpPr>
          <p:cNvPr id="16" name="Group 15"/>
          <p:cNvGrpSpPr/>
          <p:nvPr/>
        </p:nvGrpSpPr>
        <p:grpSpPr>
          <a:xfrm>
            <a:off x="333741" y="1998226"/>
            <a:ext cx="11733213" cy="1632987"/>
            <a:chOff x="395287" y="1567413"/>
            <a:chExt cx="11733213" cy="1632987"/>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87" y="1568054"/>
              <a:ext cx="2233339" cy="136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1" y="1568054"/>
              <a:ext cx="2107459" cy="136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0175" y="1568054"/>
              <a:ext cx="2130802" cy="1368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4610" y="1568054"/>
              <a:ext cx="2197667" cy="13680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61989" y="1567413"/>
              <a:ext cx="2156986" cy="1368000"/>
            </a:xfrm>
            <a:prstGeom prst="rect">
              <a:avLst/>
            </a:prstGeom>
          </p:spPr>
        </p:pic>
        <p:sp>
          <p:nvSpPr>
            <p:cNvPr id="11" name="Rectangle 10"/>
            <p:cNvSpPr/>
            <p:nvPr/>
          </p:nvSpPr>
          <p:spPr>
            <a:xfrm>
              <a:off x="420687" y="28846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Manhattan</a:t>
              </a:r>
            </a:p>
          </p:txBody>
        </p:sp>
        <p:sp>
          <p:nvSpPr>
            <p:cNvPr id="12" name="Rectangle 11"/>
            <p:cNvSpPr/>
            <p:nvPr/>
          </p:nvSpPr>
          <p:spPr>
            <a:xfrm>
              <a:off x="2827337" y="28909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rgbClr val="002060"/>
                  </a:solidFill>
                  <a:effectLst>
                    <a:outerShdw blurRad="38100" dist="19050" dir="2700000" algn="tl" rotWithShape="0">
                      <a:schemeClr val="dk1">
                        <a:alpha val="40000"/>
                      </a:schemeClr>
                    </a:outerShdw>
                  </a:effectLst>
                </a:rPr>
                <a:t>Staten Island</a:t>
              </a:r>
            </a:p>
          </p:txBody>
        </p:sp>
        <p:sp>
          <p:nvSpPr>
            <p:cNvPr id="13" name="Rectangle 12"/>
            <p:cNvSpPr/>
            <p:nvPr/>
          </p:nvSpPr>
          <p:spPr>
            <a:xfrm>
              <a:off x="5195887" y="28655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Bronx </a:t>
              </a:r>
            </a:p>
          </p:txBody>
        </p:sp>
        <p:sp>
          <p:nvSpPr>
            <p:cNvPr id="14" name="Rectangle 13"/>
            <p:cNvSpPr/>
            <p:nvPr/>
          </p:nvSpPr>
          <p:spPr>
            <a:xfrm>
              <a:off x="760253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Queens</a:t>
              </a:r>
              <a:endParaRPr lang="en-IN" b="1" dirty="0">
                <a:ln w="0"/>
                <a:solidFill>
                  <a:srgbClr val="002060"/>
                </a:solidFill>
                <a:effectLst>
                  <a:outerShdw blurRad="38100" dist="38100" dir="2700000" algn="tl">
                    <a:srgbClr val="000000">
                      <a:alpha val="43137"/>
                    </a:srgbClr>
                  </a:outerShdw>
                </a:effectLst>
              </a:endParaRPr>
            </a:p>
          </p:txBody>
        </p:sp>
        <p:sp>
          <p:nvSpPr>
            <p:cNvPr id="15" name="Rectangle 14"/>
            <p:cNvSpPr/>
            <p:nvPr/>
          </p:nvSpPr>
          <p:spPr>
            <a:xfrm>
              <a:off x="995838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Brooklyn</a:t>
              </a:r>
              <a:endParaRPr lang="en-IN" b="1" dirty="0">
                <a:ln w="0"/>
                <a:solidFill>
                  <a:srgbClr val="00206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036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3">
                <a:lumMod val="40000"/>
                <a:lumOff val="60000"/>
              </a:schemeClr>
            </a:gs>
            <a:gs pos="100000">
              <a:schemeClr val="tx2">
                <a:lumMod val="40000"/>
                <a:lumOff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cxnSp>
        <p:nvCxnSpPr>
          <p:cNvPr id="191" name="Elbow Connector 190"/>
          <p:cNvCxnSpPr/>
          <p:nvPr/>
        </p:nvCxnSpPr>
        <p:spPr>
          <a:xfrm>
            <a:off x="2937832" y="3455579"/>
            <a:ext cx="1395209" cy="18573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H="1">
            <a:off x="7853319" y="3471483"/>
            <a:ext cx="1395209" cy="18573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rot="5400000">
            <a:off x="5819116" y="3202525"/>
            <a:ext cx="2334167" cy="441563"/>
          </a:xfrm>
          <a:prstGeom prst="bentConnector3">
            <a:avLst>
              <a:gd name="adj1" fmla="val -8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16200000" flipH="1">
            <a:off x="4013323" y="3202525"/>
            <a:ext cx="2334167" cy="441563"/>
          </a:xfrm>
          <a:prstGeom prst="bentConnector3">
            <a:avLst>
              <a:gd name="adj1" fmla="val -868"/>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3" name="Group 4"/>
          <p:cNvGrpSpPr>
            <a:grpSpLocks noChangeAspect="1"/>
          </p:cNvGrpSpPr>
          <p:nvPr/>
        </p:nvGrpSpPr>
        <p:grpSpPr bwMode="auto">
          <a:xfrm>
            <a:off x="3790950" y="4045263"/>
            <a:ext cx="4622800" cy="2674938"/>
            <a:chOff x="2388" y="1995"/>
            <a:chExt cx="2912" cy="1685"/>
          </a:xfrm>
          <a:effectLst/>
        </p:grpSpPr>
        <p:sp>
          <p:nvSpPr>
            <p:cNvPr id="205" name="Rectangle 5"/>
            <p:cNvSpPr>
              <a:spLocks noChangeArrowheads="1"/>
            </p:cNvSpPr>
            <p:nvPr/>
          </p:nvSpPr>
          <p:spPr bwMode="auto">
            <a:xfrm>
              <a:off x="2684" y="2056"/>
              <a:ext cx="2311" cy="148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6"/>
            <p:cNvSpPr>
              <a:spLocks noEditPoints="1"/>
            </p:cNvSpPr>
            <p:nvPr/>
          </p:nvSpPr>
          <p:spPr bwMode="auto">
            <a:xfrm>
              <a:off x="2649" y="1995"/>
              <a:ext cx="2381" cy="1597"/>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7"/>
            <p:cNvSpPr>
              <a:spLocks/>
            </p:cNvSpPr>
            <p:nvPr/>
          </p:nvSpPr>
          <p:spPr bwMode="auto">
            <a:xfrm>
              <a:off x="2388" y="3592"/>
              <a:ext cx="2912" cy="53"/>
            </a:xfrm>
            <a:custGeom>
              <a:avLst/>
              <a:gdLst>
                <a:gd name="T0" fmla="*/ 2616 w 2912"/>
                <a:gd name="T1" fmla="*/ 0 h 53"/>
                <a:gd name="T2" fmla="*/ 288 w 2912"/>
                <a:gd name="T3" fmla="*/ 0 h 53"/>
                <a:gd name="T4" fmla="*/ 0 w 2912"/>
                <a:gd name="T5" fmla="*/ 0 h 53"/>
                <a:gd name="T6" fmla="*/ 0 w 2912"/>
                <a:gd name="T7" fmla="*/ 53 h 53"/>
                <a:gd name="T8" fmla="*/ 2912 w 2912"/>
                <a:gd name="T9" fmla="*/ 53 h 53"/>
                <a:gd name="T10" fmla="*/ 2912 w 2912"/>
                <a:gd name="T11" fmla="*/ 0 h 53"/>
                <a:gd name="T12" fmla="*/ 2616 w 2912"/>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2912" h="53">
                  <a:moveTo>
                    <a:pt x="2616" y="0"/>
                  </a:moveTo>
                  <a:lnTo>
                    <a:pt x="288" y="0"/>
                  </a:lnTo>
                  <a:lnTo>
                    <a:pt x="0" y="0"/>
                  </a:lnTo>
                  <a:lnTo>
                    <a:pt x="0" y="53"/>
                  </a:lnTo>
                  <a:lnTo>
                    <a:pt x="2912" y="53"/>
                  </a:lnTo>
                  <a:lnTo>
                    <a:pt x="2912" y="0"/>
                  </a:lnTo>
                  <a:lnTo>
                    <a:pt x="2616"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Oval 8"/>
            <p:cNvSpPr>
              <a:spLocks noChangeArrowheads="1"/>
            </p:cNvSpPr>
            <p:nvPr/>
          </p:nvSpPr>
          <p:spPr bwMode="auto">
            <a:xfrm>
              <a:off x="3827" y="2039"/>
              <a:ext cx="26" cy="17"/>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9"/>
            <p:cNvSpPr>
              <a:spLocks/>
            </p:cNvSpPr>
            <p:nvPr/>
          </p:nvSpPr>
          <p:spPr bwMode="auto">
            <a:xfrm>
              <a:off x="3635" y="3592"/>
              <a:ext cx="410" cy="35"/>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10"/>
            <p:cNvSpPr>
              <a:spLocks/>
            </p:cNvSpPr>
            <p:nvPr/>
          </p:nvSpPr>
          <p:spPr bwMode="auto">
            <a:xfrm>
              <a:off x="2388" y="3645"/>
              <a:ext cx="2912" cy="35"/>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204" name="Chart 203"/>
          <p:cNvGraphicFramePr/>
          <p:nvPr>
            <p:extLst>
              <p:ext uri="{D42A27DB-BD31-4B8C-83A1-F6EECF244321}">
                <p14:modId xmlns:p14="http://schemas.microsoft.com/office/powerpoint/2010/main" val="2098681209"/>
              </p:ext>
            </p:extLst>
          </p:nvPr>
        </p:nvGraphicFramePr>
        <p:xfrm>
          <a:off x="4366062" y="4384229"/>
          <a:ext cx="3418601" cy="1995200"/>
        </p:xfrm>
        <a:graphic>
          <a:graphicData uri="http://schemas.openxmlformats.org/drawingml/2006/chart">
            <c:chart xmlns:c="http://schemas.openxmlformats.org/drawingml/2006/chart" xmlns:r="http://schemas.openxmlformats.org/officeDocument/2006/relationships" r:id="rId2"/>
          </a:graphicData>
        </a:graphic>
      </p:graphicFrame>
      <p:cxnSp>
        <p:nvCxnSpPr>
          <p:cNvPr id="226" name="Straight Connector 225"/>
          <p:cNvCxnSpPr/>
          <p:nvPr/>
        </p:nvCxnSpPr>
        <p:spPr>
          <a:xfrm flipV="1">
            <a:off x="6079152" y="1486541"/>
            <a:ext cx="0" cy="2557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ounded Rectangle 230"/>
          <p:cNvSpPr/>
          <p:nvPr/>
        </p:nvSpPr>
        <p:spPr>
          <a:xfrm>
            <a:off x="1791820" y="2834487"/>
            <a:ext cx="1260000" cy="1260000"/>
          </a:xfrm>
          <a:prstGeom prst="round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4879361" y="523709"/>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Arial" panose="020B0604020202020204" pitchFamily="34" charset="0"/>
                <a:cs typeface="Arial" panose="020B0604020202020204" pitchFamily="34" charset="0"/>
              </a:rPr>
              <a:t>Vaibhavkumar Gupta</a:t>
            </a:r>
          </a:p>
        </p:txBody>
      </p:sp>
      <p:sp>
        <p:nvSpPr>
          <p:cNvPr id="234" name="Rectangle 233"/>
          <p:cNvSpPr/>
          <p:nvPr/>
        </p:nvSpPr>
        <p:spPr>
          <a:xfrm>
            <a:off x="6378417" y="2878975"/>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Bhavik Verma</a:t>
            </a:r>
          </a:p>
        </p:txBody>
      </p:sp>
      <p:sp>
        <p:nvSpPr>
          <p:cNvPr id="235" name="Rectangle 234"/>
          <p:cNvSpPr/>
          <p:nvPr/>
        </p:nvSpPr>
        <p:spPr>
          <a:xfrm>
            <a:off x="3380297" y="2865119"/>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Arial" panose="020B0604020202020204" pitchFamily="34" charset="0"/>
                <a:cs typeface="Arial" panose="020B0604020202020204" pitchFamily="34" charset="0"/>
              </a:rPr>
              <a:t>Priyanka Pal</a:t>
            </a:r>
          </a:p>
        </p:txBody>
      </p:sp>
      <p:sp>
        <p:nvSpPr>
          <p:cNvPr id="236" name="Rectangle 235"/>
          <p:cNvSpPr/>
          <p:nvPr/>
        </p:nvSpPr>
        <p:spPr>
          <a:xfrm>
            <a:off x="1130313" y="4106485"/>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  S</a:t>
            </a:r>
            <a:r>
              <a:rPr lang="en-IN"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hayan  Somanna</a:t>
            </a:r>
            <a:endPar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37" name="Rectangle 236"/>
          <p:cNvSpPr/>
          <p:nvPr/>
        </p:nvSpPr>
        <p:spPr>
          <a:xfrm>
            <a:off x="8586831" y="4123106"/>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002060"/>
                </a:solidFill>
                <a:latin typeface="Arial" panose="020B0604020202020204" pitchFamily="34" charset="0"/>
                <a:cs typeface="Arial" panose="020B0604020202020204" pitchFamily="34" charset="0"/>
              </a:rPr>
              <a:t>Dilkhush</a:t>
            </a:r>
            <a:r>
              <a:rPr lang="en-US" sz="1600" b="1" dirty="0">
                <a:solidFill>
                  <a:srgbClr val="002060"/>
                </a:solidFill>
                <a:latin typeface="Arial" panose="020B0604020202020204" pitchFamily="34" charset="0"/>
                <a:cs typeface="Arial" panose="020B0604020202020204" pitchFamily="34" charset="0"/>
              </a:rPr>
              <a:t> Sharma</a:t>
            </a:r>
          </a:p>
        </p:txBody>
      </p:sp>
      <p:sp>
        <p:nvSpPr>
          <p:cNvPr id="238" name="Rectangle 237"/>
          <p:cNvSpPr/>
          <p:nvPr/>
        </p:nvSpPr>
        <p:spPr>
          <a:xfrm>
            <a:off x="4638502" y="6076604"/>
            <a:ext cx="2992582" cy="22444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solidFill>
                  <a:schemeClr val="accent3">
                    <a:lumMod val="75000"/>
                  </a:schemeClr>
                </a:solidFill>
                <a:latin typeface="Aharoni" panose="02010803020104030203" pitchFamily="2" charset="-79"/>
                <a:cs typeface="Aharoni" panose="02010803020104030203" pitchFamily="2" charset="-79"/>
              </a:rPr>
              <a:t>DATA SURGEONS</a:t>
            </a:r>
          </a:p>
        </p:txBody>
      </p:sp>
      <p:pic>
        <p:nvPicPr>
          <p:cNvPr id="239" name="Picture 238"/>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25999" y="867911"/>
            <a:ext cx="924442"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0" name="Picture 239"/>
          <p:cNvPicPr>
            <a:picLocks noChangeAspect="1"/>
          </p:cNvPicPr>
          <p:nvPr/>
        </p:nvPicPr>
        <p:blipFill rotWithShape="1">
          <a:blip r:embed="rId4" cstate="print">
            <a:extLst>
              <a:ext uri="{28A0092B-C50C-407E-A947-70E740481C1C}">
                <a14:useLocalDpi xmlns:a14="http://schemas.microsoft.com/office/drawing/2010/main" val="0"/>
              </a:ext>
            </a:extLst>
          </a:blip>
          <a:srcRect l="15302" r="6174" b="26829"/>
          <a:stretch/>
        </p:blipFill>
        <p:spPr>
          <a:xfrm>
            <a:off x="4098177" y="1605117"/>
            <a:ext cx="1014154"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9559" y="2821853"/>
            <a:ext cx="901418"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78938" y="1598347"/>
            <a:ext cx="980000"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7613" y="2831671"/>
            <a:ext cx="1163077"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417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979095"/>
            <a:ext cx="8422268" cy="2246769"/>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the data we can clearly see that the neighbourhood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Bedford_Stuyvesant</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has highest number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With this data we can easily predict that as larger number the reviews as busiest the host. </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this can not be always true as all guest do not submit the reviews, but this will help us in finding busiest host.</a:t>
            </a:r>
          </a:p>
          <a:p>
            <a:pPr marL="1028700" lvl="1" indent="-571500" algn="just">
              <a:buFont typeface="Wingdings" panose="05000000000000000000" pitchFamily="2" charset="2"/>
              <a:buChar char="§"/>
            </a:pPr>
            <a:endParaRPr lang="en-IN" sz="2000" b="1"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4.   </a:t>
            </a:r>
            <a:r>
              <a:rPr lang="en-IN" sz="2800" b="1" dirty="0">
                <a:solidFill>
                  <a:srgbClr val="002060"/>
                </a:solidFill>
              </a:rPr>
              <a:t>Relation between neighbourhood and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013" y="4131646"/>
            <a:ext cx="2971800" cy="1809750"/>
          </a:xfrm>
          <a:prstGeom prst="rect">
            <a:avLst/>
          </a:prstGeom>
        </p:spPr>
      </p:pic>
      <p:pic>
        <p:nvPicPr>
          <p:cNvPr id="10" name="Picture 9">
            <a:extLst>
              <a:ext uri="{FF2B5EF4-FFF2-40B4-BE49-F238E27FC236}">
                <a16:creationId xmlns:a16="http://schemas.microsoft.com/office/drawing/2014/main" id="{65660BD6-7831-4BAC-A7F3-1F9EBA605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013" y="1856007"/>
            <a:ext cx="2918713" cy="1798476"/>
          </a:xfrm>
          <a:prstGeom prst="rect">
            <a:avLst/>
          </a:prstGeom>
        </p:spPr>
      </p:pic>
    </p:spTree>
    <p:extLst>
      <p:ext uri="{BB962C8B-B14F-4D97-AF65-F5344CB8AC3E}">
        <p14:creationId xmlns:p14="http://schemas.microsoft.com/office/powerpoint/2010/main" val="360585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539476"/>
            <a:ext cx="6030648" cy="707886"/>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Map shows the exact location of all the apartments</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co-ordinates.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5.   </a:t>
            </a:r>
            <a:r>
              <a:rPr lang="en-IN" sz="2800" b="1" dirty="0">
                <a:solidFill>
                  <a:srgbClr val="002060"/>
                </a:solidFill>
              </a:rPr>
              <a:t>Learning from prediction(location).</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248" y="760585"/>
            <a:ext cx="5825080" cy="28794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247" y="3640070"/>
            <a:ext cx="5965752" cy="3217930"/>
          </a:xfrm>
          <a:prstGeom prst="rect">
            <a:avLst/>
          </a:prstGeom>
        </p:spPr>
      </p:pic>
      <p:sp>
        <p:nvSpPr>
          <p:cNvPr id="9" name="TextBox 8">
            <a:extLst>
              <a:ext uri="{FF2B5EF4-FFF2-40B4-BE49-F238E27FC236}">
                <a16:creationId xmlns:a16="http://schemas.microsoft.com/office/drawing/2014/main" id="{148D20E4-A123-2151-57A0-124D4554AE14}"/>
              </a:ext>
            </a:extLst>
          </p:cNvPr>
          <p:cNvSpPr txBox="1"/>
          <p:nvPr/>
        </p:nvSpPr>
        <p:spPr>
          <a:xfrm>
            <a:off x="12491" y="3749271"/>
            <a:ext cx="6030648" cy="2246769"/>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shows the cluster of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We can easily see that </a:t>
            </a:r>
            <a:r>
              <a:rPr lang="en-IN" sz="2000" b="1" dirty="0">
                <a:latin typeface="Aparajita" panose="020B0604020202020204" pitchFamily="34" charset="0"/>
                <a:cs typeface="Aparajita" panose="020B0604020202020204" pitchFamily="34" charset="0"/>
              </a:rPr>
              <a:t>‘Manhattan’ </a:t>
            </a:r>
            <a:r>
              <a:rPr lang="en-IN" sz="2000" dirty="0">
                <a:latin typeface="Aparajita" panose="020B0604020202020204" pitchFamily="34" charset="0"/>
                <a:cs typeface="Aparajita" panose="020B0604020202020204" pitchFamily="34" charset="0"/>
              </a:rPr>
              <a:t>is most dense area which has maximum number of listings.</a:t>
            </a: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5412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1979095"/>
            <a:ext cx="6470375"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Room type of most number of listing is </a:t>
            </a:r>
            <a:r>
              <a:rPr lang="en-IN" sz="2000" b="1" dirty="0">
                <a:latin typeface="Aparajita" panose="020B0604020202020204" pitchFamily="34" charset="0"/>
                <a:cs typeface="Aparajita" panose="020B0604020202020204" pitchFamily="34" charset="0"/>
              </a:rPr>
              <a:t>‘Entire home/apartment’, </a:t>
            </a:r>
            <a:r>
              <a:rPr lang="en-IN" sz="2000" dirty="0">
                <a:latin typeface="Aparajita" panose="020B0604020202020204" pitchFamily="34" charset="0"/>
                <a:cs typeface="Aparajita" panose="020B0604020202020204" pitchFamily="34" charset="0"/>
              </a:rPr>
              <a:t>but there is not big difference in</a:t>
            </a:r>
            <a:r>
              <a:rPr lang="en-IN" sz="2000" b="1" dirty="0">
                <a:latin typeface="Aparajita" panose="020B0604020202020204" pitchFamily="34" charset="0"/>
                <a:cs typeface="Aparajita" panose="020B0604020202020204" pitchFamily="34" charset="0"/>
              </a:rPr>
              <a:t> ‘private room and Entire home’.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not preferable .</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6.   </a:t>
            </a:r>
            <a:r>
              <a:rPr lang="en-IN" sz="2800" b="1" dirty="0" err="1">
                <a:solidFill>
                  <a:srgbClr val="002060"/>
                </a:solidFill>
              </a:rPr>
              <a:t>Room_type</a:t>
            </a:r>
            <a:r>
              <a:rPr lang="en-IN" sz="2800" b="1" dirty="0">
                <a:solidFill>
                  <a:srgbClr val="002060"/>
                </a:solidFill>
              </a:rPr>
              <a:t> distribution over the location.</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2491" y="4285609"/>
            <a:ext cx="4867240"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 the cluster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we can easily predict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 which means the booking of room type 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114" y="661733"/>
            <a:ext cx="4911237" cy="2948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2705" y="3610311"/>
            <a:ext cx="6809295" cy="3247690"/>
          </a:xfrm>
          <a:prstGeom prst="rect">
            <a:avLst/>
          </a:prstGeom>
        </p:spPr>
      </p:pic>
    </p:spTree>
    <p:extLst>
      <p:ext uri="{BB962C8B-B14F-4D97-AF65-F5344CB8AC3E}">
        <p14:creationId xmlns:p14="http://schemas.microsoft.com/office/powerpoint/2010/main" val="409088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D20E4-A123-2151-57A0-124D4554AE14}"/>
              </a:ext>
            </a:extLst>
          </p:cNvPr>
          <p:cNvSpPr txBox="1"/>
          <p:nvPr/>
        </p:nvSpPr>
        <p:spPr>
          <a:xfrm>
            <a:off x="762" y="2278033"/>
            <a:ext cx="6470375" cy="3477875"/>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With the help of this data we can understand the distribution of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in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According to data </a:t>
            </a:r>
            <a:r>
              <a:rPr lang="en-IN" sz="2000" b="1" dirty="0">
                <a:latin typeface="Aparajita" panose="020B0604020202020204" pitchFamily="34" charset="0"/>
                <a:cs typeface="Aparajita" panose="020B0604020202020204" pitchFamily="34" charset="0"/>
              </a:rPr>
              <a:t>‘private rooms’</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‘Brooklyn’</a:t>
            </a:r>
            <a:r>
              <a:rPr lang="en-IN" sz="2000" dirty="0">
                <a:latin typeface="Aparajita" panose="020B0604020202020204" pitchFamily="34" charset="0"/>
                <a:cs typeface="Aparajita" panose="020B0604020202020204" pitchFamily="34" charset="0"/>
              </a:rPr>
              <a:t> and </a:t>
            </a:r>
            <a:r>
              <a:rPr lang="en-IN" sz="2000" b="1" dirty="0">
                <a:latin typeface="Aparajita" panose="020B0604020202020204" pitchFamily="34" charset="0"/>
                <a:cs typeface="Aparajita" panose="020B0604020202020204" pitchFamily="34" charset="0"/>
              </a:rPr>
              <a:t>‘Entire home/apartment’</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and</a:t>
            </a:r>
            <a:r>
              <a:rPr lang="en-IN" sz="2000" b="1" dirty="0">
                <a:latin typeface="Aparajita" panose="020B0604020202020204" pitchFamily="34" charset="0"/>
                <a:cs typeface="Aparajita" panose="020B0604020202020204" pitchFamily="34" charset="0"/>
              </a:rPr>
              <a:t> ‘Shared rooms’</a:t>
            </a:r>
            <a:r>
              <a:rPr lang="en-IN" sz="2000" dirty="0">
                <a:latin typeface="Aparajita" panose="020B0604020202020204" pitchFamily="34" charset="0"/>
                <a:cs typeface="Aparajita" panose="020B0604020202020204" pitchFamily="34" charset="0"/>
              </a:rPr>
              <a:t> are most located in</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almost not preferable .</a:t>
            </a:r>
          </a:p>
          <a:p>
            <a:pPr marL="800100" lvl="1" indent="-342900" algn="just">
              <a:buFont typeface="Arial" panose="020B0604020202020204" pitchFamily="34" charset="0"/>
              <a:buChar char="•"/>
            </a:pPr>
            <a:r>
              <a:rPr lang="en-IN" sz="2000" b="1" dirty="0">
                <a:latin typeface="Aparajita" panose="020B0604020202020204" pitchFamily="34" charset="0"/>
                <a:cs typeface="Aparajita" panose="020B0604020202020204" pitchFamily="34" charset="0"/>
              </a:rPr>
              <a:t>‘Brooklyn’ </a:t>
            </a:r>
            <a:r>
              <a:rPr lang="en-IN" sz="2000" dirty="0">
                <a:latin typeface="Aparajita" panose="020B0604020202020204" pitchFamily="34" charset="0"/>
                <a:cs typeface="Aparajita" panose="020B0604020202020204" pitchFamily="34" charset="0"/>
              </a:rPr>
              <a:t>and</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 are almost similar to each other but if we see other </a:t>
            </a:r>
            <a:r>
              <a:rPr lang="en-IN" sz="2000" b="1"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there is a huge different in</a:t>
            </a:r>
            <a:r>
              <a:rPr lang="en-IN" sz="2000" b="1" dirty="0">
                <a:latin typeface="Aparajita" panose="020B0604020202020204" pitchFamily="34" charset="0"/>
                <a:cs typeface="Aparajita" panose="020B0604020202020204" pitchFamily="34" charset="0"/>
              </a:rPr>
              <a:t> ‘</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and count of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listed.</a:t>
            </a:r>
          </a:p>
        </p:txBody>
      </p:sp>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263" y="2205037"/>
            <a:ext cx="5175738" cy="4214370"/>
          </a:xfrm>
          <a:prstGeom prst="rect">
            <a:avLst/>
          </a:prstGeom>
        </p:spPr>
      </p:pic>
    </p:spTree>
    <p:extLst>
      <p:ext uri="{BB962C8B-B14F-4D97-AF65-F5344CB8AC3E}">
        <p14:creationId xmlns:p14="http://schemas.microsoft.com/office/powerpoint/2010/main" val="307775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605322"/>
            <a:ext cx="6470375" cy="1323439"/>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notice that there are many outliers for price column for each of the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category, so lets just check why there is so high price or what else we can conclude for hosts having highest price for the rooms.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7.   </a:t>
            </a:r>
            <a:r>
              <a:rPr lang="en-IN" sz="2800" b="1" dirty="0">
                <a:solidFill>
                  <a:srgbClr val="002060"/>
                </a:solidFill>
              </a:rPr>
              <a:t>Price distribution across the </a:t>
            </a:r>
            <a:r>
              <a:rPr lang="en-IN" sz="2800" b="1" dirty="0" err="1">
                <a:solidFill>
                  <a:srgbClr val="002060"/>
                </a:solidFill>
              </a:rPr>
              <a:t>room_type</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1730" y="3010793"/>
            <a:ext cx="6458645" cy="3785652"/>
          </a:xfrm>
          <a:prstGeom prst="rect">
            <a:avLst/>
          </a:prstGeom>
          <a:noFill/>
        </p:spPr>
        <p:txBody>
          <a:bodyPr wrap="square" numCol="1" rtlCol="0">
            <a:spAutoFit/>
          </a:bodyPr>
          <a:lstStyle/>
          <a:p>
            <a:pPr algn="just"/>
            <a:r>
              <a:rPr lang="en-IN" sz="2000" b="1" i="1" dirty="0">
                <a:cs typeface="Aparajita" panose="020B0604020202020204" pitchFamily="34" charset="0"/>
              </a:rPr>
              <a:t>Some suggestion that can help the hosts as well as the guest</a:t>
            </a:r>
            <a:r>
              <a:rPr lang="en-IN" sz="2000" dirty="0">
                <a:latin typeface="Aparajita" panose="020B0604020202020204" pitchFamily="34" charset="0"/>
                <a:cs typeface="Aparajita" panose="020B0604020202020204" pitchFamily="34" charset="0"/>
              </a:rPr>
              <a:t>.</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Kathrine and Erin have so high price and having no availability then what is the benefit of keeping too high price.</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last review is also 2-3 years back (as the data was collected in 2019) which is also bad</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reviews may be low as there may be very few people who had stayed Kathrine's, Erin's and Jelena's apartment so they have very less reviews per month</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I would have suggested to keep moderate(average) price so that more people would visit and stay in their apartment, it would also increase the reviews per month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88" y="916604"/>
            <a:ext cx="5480288" cy="31398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36" y="4503507"/>
            <a:ext cx="5720863" cy="1149947"/>
          </a:xfrm>
          <a:prstGeom prst="rect">
            <a:avLst/>
          </a:prstGeom>
        </p:spPr>
      </p:pic>
    </p:spTree>
    <p:extLst>
      <p:ext uri="{BB962C8B-B14F-4D97-AF65-F5344CB8AC3E}">
        <p14:creationId xmlns:p14="http://schemas.microsoft.com/office/powerpoint/2010/main" val="2441216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979095"/>
            <a:ext cx="4990338" cy="2862322"/>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see in all top 5 hosts there is not a big difference.</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assume with this data that all 5 host may be the busiest host according to review, but as we have already seen that some of the reviews are from past years that may infer that the homes are already closed or not preferable. </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if we could filter the data then reviews can be a source to find busiest host.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8.   </a:t>
            </a:r>
            <a:r>
              <a:rPr lang="en-IN" sz="2800" b="1" dirty="0">
                <a:solidFill>
                  <a:srgbClr val="002060"/>
                </a:solidFill>
              </a:rPr>
              <a:t>Top 5 host who received highest number of reviews.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00" y="1552459"/>
            <a:ext cx="7077075" cy="3276600"/>
          </a:xfrm>
          <a:prstGeom prst="rect">
            <a:avLst/>
          </a:prstGeom>
        </p:spPr>
      </p:pic>
    </p:spTree>
    <p:extLst>
      <p:ext uri="{BB962C8B-B14F-4D97-AF65-F5344CB8AC3E}">
        <p14:creationId xmlns:p14="http://schemas.microsoft.com/office/powerpoint/2010/main" val="258130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838418"/>
            <a:ext cx="4254714" cy="4708981"/>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 </a:t>
            </a:r>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is most costly and </a:t>
            </a:r>
            <a:r>
              <a:rPr lang="en-IN" sz="2000" b="1" dirty="0" err="1">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is cheap for each </a:t>
            </a:r>
            <a:r>
              <a:rPr lang="en-IN" sz="2000" b="1"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a:t>
            </a:r>
          </a:p>
          <a:p>
            <a:pPr marL="800100" lvl="1" indent="-342900">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 think we can make it more useful for business implementation if we do some analysis on successful hosts according to the highest no of reviews so that we can suggest that price to our hosts to get good business.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seen before that shared rooms are not preferable here we can see one that reason, that is price, of shared room and private rooms are likely similar it may be one of the reason shared rooms are not preferable by guests.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9.   </a:t>
            </a:r>
            <a:r>
              <a:rPr lang="en-IN" sz="2800" b="1" dirty="0">
                <a:solidFill>
                  <a:srgbClr val="002060"/>
                </a:solidFill>
              </a:rPr>
              <a:t>Average price of each </a:t>
            </a:r>
            <a:r>
              <a:rPr lang="en-IN" sz="2800" b="1" dirty="0" err="1">
                <a:solidFill>
                  <a:srgbClr val="002060"/>
                </a:solidFill>
              </a:rPr>
              <a:t>room_type</a:t>
            </a:r>
            <a:r>
              <a:rPr lang="en-IN" sz="2800" b="1" dirty="0">
                <a:solidFill>
                  <a:srgbClr val="002060"/>
                </a:solidFill>
              </a:rPr>
              <a:t>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477" y="1979095"/>
            <a:ext cx="7936523" cy="3733800"/>
          </a:xfrm>
          <a:prstGeom prst="rect">
            <a:avLst/>
          </a:prstGeom>
        </p:spPr>
      </p:pic>
    </p:spTree>
    <p:extLst>
      <p:ext uri="{BB962C8B-B14F-4D97-AF65-F5344CB8AC3E}">
        <p14:creationId xmlns:p14="http://schemas.microsoft.com/office/powerpoint/2010/main" val="319800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2049433"/>
            <a:ext cx="4738292" cy="3785652"/>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marL="1257300" lvl="2" indent="-342900" algn="just">
              <a:buFont typeface="Wingdings" panose="05000000000000000000" pitchFamily="2" charset="2"/>
              <a:buChar char="§"/>
            </a:pPr>
            <a:r>
              <a:rPr lang="en-IN" b="1" dirty="0"/>
              <a:t> </a:t>
            </a:r>
            <a:r>
              <a:rPr lang="en-IN" sz="2000" dirty="0">
                <a:latin typeface="Aparajita" panose="020B0604020202020204" pitchFamily="34" charset="0"/>
                <a:cs typeface="Aparajita" panose="020B0604020202020204" pitchFamily="34" charset="0"/>
              </a:rPr>
              <a:t>Clearly if we compare the results with previous result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i.e</a:t>
            </a:r>
            <a:r>
              <a:rPr lang="en-IN" sz="2000" b="1" dirty="0">
                <a:latin typeface="Aparajita" panose="020B0604020202020204" pitchFamily="34" charset="0"/>
                <a:cs typeface="Aparajita" panose="020B0604020202020204" pitchFamily="34" charset="0"/>
              </a:rPr>
              <a:t> when we calculated average price preferred by people in each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with different </a:t>
            </a:r>
            <a:r>
              <a:rPr lang="en-IN" sz="2000" b="1" dirty="0" err="1">
                <a:latin typeface="Aparajita" panose="020B0604020202020204" pitchFamily="34" charset="0"/>
                <a:cs typeface="Aparajita" panose="020B0604020202020204" pitchFamily="34" charset="0"/>
              </a:rPr>
              <a:t>room_types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we can see that this result is bit different and more useful. </a:t>
            </a:r>
          </a:p>
          <a:p>
            <a:pPr marL="1257300" lvl="2"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As an analyst we would suggest to keep price in this range to get more number of reviews in specific room type and at a particular place.</a:t>
            </a:r>
            <a:endParaRPr lang="en-IN" sz="2400"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10.   </a:t>
            </a:r>
            <a:r>
              <a:rPr lang="en-IN" sz="2800" b="1" dirty="0">
                <a:solidFill>
                  <a:srgbClr val="002060"/>
                </a:solidFill>
              </a:rPr>
              <a:t>Average price preferred to get good number of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054" y="2027360"/>
            <a:ext cx="7452946" cy="3752850"/>
          </a:xfrm>
          <a:prstGeom prst="rect">
            <a:avLst/>
          </a:prstGeom>
        </p:spPr>
      </p:pic>
    </p:spTree>
    <p:extLst>
      <p:ext uri="{BB962C8B-B14F-4D97-AF65-F5344CB8AC3E}">
        <p14:creationId xmlns:p14="http://schemas.microsoft.com/office/powerpoint/2010/main" val="1258307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52"/>
          <a:stretch/>
        </p:blipFill>
        <p:spPr>
          <a:xfrm>
            <a:off x="5095875" y="2062708"/>
            <a:ext cx="7086600" cy="3245001"/>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9525" y="1263493"/>
            <a:ext cx="5095115" cy="5632311"/>
          </a:xfrm>
          <a:prstGeom prst="rect">
            <a:avLst/>
          </a:prstGeom>
          <a:noFill/>
        </p:spPr>
        <p:txBody>
          <a:bodyPr wrap="square" numCol="1" rtlCol="0">
            <a:spAutoFit/>
          </a:bodyPr>
          <a:lstStyle/>
          <a:p>
            <a:pPr lvl="1"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 as discussed before contains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repeating names,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calculated_host_listings_count</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gives us a fair idea of how many properties in total a host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owns. The use of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host_id</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as primary key for the </a:t>
            </a:r>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function is the only way. Followed by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for</a:t>
            </a:r>
          </a:p>
          <a:p>
            <a:pPr algn="just"/>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since the names of the hosts is important in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analysis.</a:t>
            </a:r>
          </a:p>
          <a:p>
            <a:pPr algn="just"/>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mean is used as the aggregating function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price columns to get a fair</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idea about the general trend for each host, whereas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mode indicating the location where majority of host's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properties reside, is used. The mode is chosen for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columns because, the mode i.e. most frequent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for property means the majority of contributions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to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come from here.</a:t>
            </a:r>
            <a:endParaRPr lang="en-IN" sz="28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0" y="801062"/>
            <a:ext cx="12056451" cy="584775"/>
          </a:xfrm>
          <a:prstGeom prst="rect">
            <a:avLst/>
          </a:prstGeom>
          <a:noFill/>
        </p:spPr>
        <p:txBody>
          <a:bodyPr wrap="square" rtlCol="0">
            <a:spAutoFit/>
          </a:bodyPr>
          <a:lstStyle/>
          <a:p>
            <a:r>
              <a:rPr lang="en-IN" sz="3200" b="1" dirty="0">
                <a:solidFill>
                  <a:srgbClr val="002060"/>
                </a:solidFill>
              </a:rPr>
              <a:t>11.   </a:t>
            </a:r>
            <a:r>
              <a:rPr lang="en-IN" sz="2800" b="1" dirty="0">
                <a:solidFill>
                  <a:srgbClr val="002060"/>
                </a:solidFill>
              </a:rPr>
              <a:t>Top 10 busiest host.</a:t>
            </a:r>
            <a:endParaRPr lang="en-IN" sz="1200" dirty="0">
              <a:solidFill>
                <a:srgbClr val="002060"/>
              </a:solidFill>
            </a:endParaRPr>
          </a:p>
        </p:txBody>
      </p:sp>
    </p:spTree>
    <p:extLst>
      <p:ext uri="{BB962C8B-B14F-4D97-AF65-F5344CB8AC3E}">
        <p14:creationId xmlns:p14="http://schemas.microsoft.com/office/powerpoint/2010/main" val="331259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Challenges faced :</a:t>
            </a:r>
            <a:endParaRPr lang="en-IN" dirty="0">
              <a:solidFill>
                <a:srgbClr val="FF0000"/>
              </a:solidFill>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762" y="1114518"/>
            <a:ext cx="12191237" cy="5847755"/>
          </a:xfrm>
          <a:prstGeom prst="rect">
            <a:avLst/>
          </a:prstGeom>
          <a:noFill/>
        </p:spPr>
        <p:txBody>
          <a:bodyPr wrap="square" numCol="1" rtlCol="0">
            <a:spAutoFit/>
          </a:bodyPr>
          <a:lstStyle/>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While doing the analysis we found out that 36% of the data has 0 availability in the availability_365 column, which is an extreme case. But we didn’t have other relevant required data so we couldn’t alter this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Further, we found out that there were many listings whose price was 0, which is not normal. So, we filled these values by the respective median price and updated the price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While getting </a:t>
            </a:r>
            <a:r>
              <a:rPr lang="en-US" b="0" i="0" u="none" strike="noStrike" dirty="0" err="1">
                <a:solidFill>
                  <a:srgbClr val="000000"/>
                </a:solidFill>
                <a:effectLst/>
                <a:latin typeface="Roboto" panose="02000000000000000000" pitchFamily="2" charset="0"/>
              </a:rPr>
              <a:t>host_name</a:t>
            </a:r>
            <a:r>
              <a:rPr lang="en-US" b="0" i="0" u="none" strike="noStrike" dirty="0">
                <a:solidFill>
                  <a:srgbClr val="000000"/>
                </a:solidFill>
                <a:effectLst/>
                <a:latin typeface="Roboto" panose="02000000000000000000" pitchFamily="2" charset="0"/>
              </a:rPr>
              <a:t> with the highest listings we found out that there are many hosts whose names are the same so we went by </a:t>
            </a:r>
            <a:r>
              <a:rPr lang="en-US" b="0" i="0" u="none" strike="noStrike" dirty="0" err="1">
                <a:solidFill>
                  <a:srgbClr val="000000"/>
                </a:solidFill>
                <a:effectLst/>
                <a:latin typeface="Roboto" panose="02000000000000000000" pitchFamily="2" charset="0"/>
              </a:rPr>
              <a:t>host_id</a:t>
            </a:r>
            <a:r>
              <a:rPr lang="en-US" b="0" i="0" u="none" strike="noStrike" dirty="0">
                <a:solidFill>
                  <a:srgbClr val="000000"/>
                </a:solidFill>
                <a:effectLst/>
                <a:latin typeface="Roboto" panose="02000000000000000000" pitchFamily="2" charset="0"/>
              </a:rPr>
              <a:t> as this is unique, </a:t>
            </a:r>
            <a:r>
              <a:rPr lang="en-US" b="0" i="0" u="none" strike="noStrike" dirty="0" err="1">
                <a:solidFill>
                  <a:srgbClr val="000000"/>
                </a:solidFill>
                <a:effectLst/>
                <a:latin typeface="Roboto" panose="02000000000000000000" pitchFamily="2" charset="0"/>
              </a:rPr>
              <a:t>host_name</a:t>
            </a:r>
            <a:r>
              <a:rPr lang="en-US" b="0" i="0" u="none" strike="noStrike" dirty="0">
                <a:solidFill>
                  <a:srgbClr val="000000"/>
                </a:solidFill>
                <a:effectLst/>
                <a:latin typeface="Roboto" panose="02000000000000000000" pitchFamily="2" charset="0"/>
              </a:rPr>
              <a:t> is not unique.</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There are many listings whose date of the last review is very old this can mean that they must’ve stopped their business then those listings are of no use to us for doing analysis at present. But this assumption can also be wrong so we didn’t alter this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There were many outliers in the price column of some hosts which weren’t benefitting the host as well as the customer.</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 biggest challenge that we faced is finding the busiest hosts. If we try to find the busiest hosts by an only number of reviews then this may be not the correct metric, because we don’t the current status of the host having the highest number of reviews. For example, if we check that one host has x number of reviews which is highest but when we check the date of </a:t>
            </a:r>
            <a:r>
              <a:rPr lang="en-US" b="0" i="0" u="none" strike="noStrike" dirty="0" err="1">
                <a:solidFill>
                  <a:srgbClr val="000000"/>
                </a:solidFill>
                <a:effectLst/>
                <a:latin typeface="Roboto" panose="02000000000000000000" pitchFamily="2" charset="0"/>
              </a:rPr>
              <a:t>last_review</a:t>
            </a:r>
            <a:r>
              <a:rPr lang="en-US" b="0" i="0" u="none" strike="noStrike" dirty="0">
                <a:solidFill>
                  <a:srgbClr val="000000"/>
                </a:solidFill>
                <a:effectLst/>
                <a:latin typeface="Roboto" panose="02000000000000000000" pitchFamily="2" charset="0"/>
              </a:rPr>
              <a:t> and find out that the reviews are very old than the current date, then we can infer that business is currently shutdown so how can we take such hosts into consideration for knowing the busiest hosts. Ideally, the busiest host should be that one whose occupancy is almost full or full.</a:t>
            </a:r>
          </a:p>
          <a:p>
            <a:endParaRPr lang="en-IN" sz="20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80251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93" name="Title 1"/>
          <p:cNvSpPr txBox="1">
            <a:spLocks/>
          </p:cNvSpPr>
          <p:nvPr/>
        </p:nvSpPr>
        <p:spPr>
          <a:xfrm>
            <a:off x="609600" y="274641"/>
            <a:ext cx="10972801" cy="7159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b="1" u="sng" dirty="0">
                <a:solidFill>
                  <a:srgbClr val="7030A0"/>
                </a:solidFill>
                <a:latin typeface="AR JULIAN" panose="02000000000000000000" pitchFamily="2" charset="0"/>
              </a:rPr>
              <a:t>Table of Content</a:t>
            </a:r>
          </a:p>
        </p:txBody>
      </p:sp>
      <p:sp>
        <p:nvSpPr>
          <p:cNvPr id="94" name="Oval 93"/>
          <p:cNvSpPr/>
          <p:nvPr/>
        </p:nvSpPr>
        <p:spPr>
          <a:xfrm>
            <a:off x="715635" y="2438659"/>
            <a:ext cx="2561558" cy="2561558"/>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95" name="Group 94"/>
          <p:cNvGrpSpPr/>
          <p:nvPr/>
        </p:nvGrpSpPr>
        <p:grpSpPr>
          <a:xfrm>
            <a:off x="1172715" y="2438662"/>
            <a:ext cx="2085297" cy="2479187"/>
            <a:chOff x="1437138" y="2438661"/>
            <a:chExt cx="2085297" cy="2479187"/>
          </a:xfrm>
        </p:grpSpPr>
        <p:sp>
          <p:nvSpPr>
            <p:cNvPr id="96"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7"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8"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9"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0"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1"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2"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3"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4"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5"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6"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7"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8"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9"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0"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1"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2"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3"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4"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5"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6"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7"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8"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9"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0"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1"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2"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3"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4"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5"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6"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7"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8"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9"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0"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1"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2"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3"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4"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5"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6"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7"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8"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9"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0"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1"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2"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3"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4"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5"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6"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7"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8"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9"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0"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1"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2"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3"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4"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5"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6"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7"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8"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9"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0"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1"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2"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3"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4"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5"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6"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167" name="Donut 166"/>
          <p:cNvSpPr/>
          <p:nvPr/>
        </p:nvSpPr>
        <p:spPr>
          <a:xfrm>
            <a:off x="245623" y="1980695"/>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68" name="Donut 167"/>
          <p:cNvSpPr/>
          <p:nvPr/>
        </p:nvSpPr>
        <p:spPr>
          <a:xfrm>
            <a:off x="54008" y="1805601"/>
            <a:ext cx="3871476" cy="387147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98" name="Group 197"/>
          <p:cNvGrpSpPr/>
          <p:nvPr/>
        </p:nvGrpSpPr>
        <p:grpSpPr>
          <a:xfrm>
            <a:off x="3826930" y="2557626"/>
            <a:ext cx="7141183" cy="456798"/>
            <a:chOff x="3258036" y="1704520"/>
            <a:chExt cx="7141183" cy="456798"/>
          </a:xfrm>
        </p:grpSpPr>
        <p:sp>
          <p:nvSpPr>
            <p:cNvPr id="199" name="Rectangle 198"/>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0" name="TextBox 199"/>
            <p:cNvSpPr txBox="1"/>
            <p:nvPr/>
          </p:nvSpPr>
          <p:spPr>
            <a:xfrm>
              <a:off x="4371905" y="1741586"/>
              <a:ext cx="6027314" cy="400110"/>
            </a:xfrm>
            <a:prstGeom prst="rect">
              <a:avLst/>
            </a:prstGeom>
            <a:noFill/>
          </p:spPr>
          <p:txBody>
            <a:bodyPr wrap="square" rtlCol="0" anchor="ctr">
              <a:spAutoFit/>
            </a:bodyPr>
            <a:lstStyle/>
            <a:p>
              <a:r>
                <a:rPr lang="en-US" sz="2000" b="1" dirty="0"/>
                <a:t>Introduction of ‘Airbnb’</a:t>
              </a:r>
            </a:p>
          </p:txBody>
        </p:sp>
        <p:sp>
          <p:nvSpPr>
            <p:cNvPr id="201" name="Oval 200"/>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1</a:t>
              </a:r>
            </a:p>
          </p:txBody>
        </p:sp>
      </p:grpSp>
      <p:grpSp>
        <p:nvGrpSpPr>
          <p:cNvPr id="202" name="Group 201"/>
          <p:cNvGrpSpPr/>
          <p:nvPr/>
        </p:nvGrpSpPr>
        <p:grpSpPr>
          <a:xfrm>
            <a:off x="3949831" y="3084095"/>
            <a:ext cx="7141183" cy="456798"/>
            <a:chOff x="3258036" y="1704520"/>
            <a:chExt cx="7141183" cy="456798"/>
          </a:xfrm>
        </p:grpSpPr>
        <p:sp>
          <p:nvSpPr>
            <p:cNvPr id="203" name="Rectangle 202"/>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4" name="TextBox 203"/>
            <p:cNvSpPr txBox="1"/>
            <p:nvPr/>
          </p:nvSpPr>
          <p:spPr>
            <a:xfrm>
              <a:off x="4371905" y="1741586"/>
              <a:ext cx="6027314" cy="400110"/>
            </a:xfrm>
            <a:prstGeom prst="rect">
              <a:avLst/>
            </a:prstGeom>
            <a:noFill/>
          </p:spPr>
          <p:txBody>
            <a:bodyPr wrap="square" rtlCol="0" anchor="ctr">
              <a:spAutoFit/>
            </a:bodyPr>
            <a:lstStyle/>
            <a:p>
              <a:r>
                <a:rPr lang="en-US" sz="2000" b="1" dirty="0"/>
                <a:t>Data Summary &amp; Variables</a:t>
              </a:r>
            </a:p>
          </p:txBody>
        </p:sp>
        <p:sp>
          <p:nvSpPr>
            <p:cNvPr id="205" name="Oval 204"/>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2</a:t>
              </a:r>
            </a:p>
          </p:txBody>
        </p:sp>
      </p:grpSp>
      <p:grpSp>
        <p:nvGrpSpPr>
          <p:cNvPr id="206" name="Group 205"/>
          <p:cNvGrpSpPr/>
          <p:nvPr/>
        </p:nvGrpSpPr>
        <p:grpSpPr>
          <a:xfrm>
            <a:off x="3987641" y="3618882"/>
            <a:ext cx="7141183" cy="456798"/>
            <a:chOff x="3258036" y="1704520"/>
            <a:chExt cx="7141183" cy="456798"/>
          </a:xfrm>
        </p:grpSpPr>
        <p:sp>
          <p:nvSpPr>
            <p:cNvPr id="207" name="Rectangle 206"/>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8" name="TextBox 207"/>
            <p:cNvSpPr txBox="1"/>
            <p:nvPr/>
          </p:nvSpPr>
          <p:spPr>
            <a:xfrm>
              <a:off x="4371905" y="1741586"/>
              <a:ext cx="6027314" cy="400110"/>
            </a:xfrm>
            <a:prstGeom prst="rect">
              <a:avLst/>
            </a:prstGeom>
            <a:noFill/>
          </p:spPr>
          <p:txBody>
            <a:bodyPr wrap="square" rtlCol="0" anchor="ctr">
              <a:spAutoFit/>
            </a:bodyPr>
            <a:lstStyle/>
            <a:p>
              <a:r>
                <a:rPr lang="en-US" sz="2000" b="1" dirty="0"/>
                <a:t>Exploratory Data Analysis</a:t>
              </a:r>
            </a:p>
          </p:txBody>
        </p:sp>
        <p:sp>
          <p:nvSpPr>
            <p:cNvPr id="209" name="Oval 208"/>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3</a:t>
              </a:r>
            </a:p>
          </p:txBody>
        </p:sp>
      </p:grpSp>
      <p:grpSp>
        <p:nvGrpSpPr>
          <p:cNvPr id="210" name="Group 209"/>
          <p:cNvGrpSpPr/>
          <p:nvPr/>
        </p:nvGrpSpPr>
        <p:grpSpPr>
          <a:xfrm>
            <a:off x="3902154" y="4163220"/>
            <a:ext cx="7141183" cy="456798"/>
            <a:chOff x="3258036" y="1704520"/>
            <a:chExt cx="7141183" cy="456798"/>
          </a:xfrm>
        </p:grpSpPr>
        <p:sp>
          <p:nvSpPr>
            <p:cNvPr id="211" name="Rectangle 210"/>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2" name="TextBox 211"/>
            <p:cNvSpPr txBox="1"/>
            <p:nvPr/>
          </p:nvSpPr>
          <p:spPr>
            <a:xfrm>
              <a:off x="4371905" y="1741586"/>
              <a:ext cx="6027314" cy="400110"/>
            </a:xfrm>
            <a:prstGeom prst="rect">
              <a:avLst/>
            </a:prstGeom>
            <a:noFill/>
          </p:spPr>
          <p:txBody>
            <a:bodyPr wrap="square" rtlCol="0" anchor="ctr">
              <a:spAutoFit/>
            </a:bodyPr>
            <a:lstStyle/>
            <a:p>
              <a:r>
                <a:rPr lang="en-US" sz="2000" b="1" dirty="0"/>
                <a:t>Challenges Faced and Conclusion</a:t>
              </a:r>
            </a:p>
          </p:txBody>
        </p:sp>
        <p:sp>
          <p:nvSpPr>
            <p:cNvPr id="213" name="Oval 212"/>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4</a:t>
              </a:r>
            </a:p>
          </p:txBody>
        </p:sp>
      </p:grpSp>
      <p:pic>
        <p:nvPicPr>
          <p:cNvPr id="171" name="Picture 17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314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Conclusions :</a:t>
            </a:r>
            <a:endParaRPr lang="en-IN" dirty="0">
              <a:solidFill>
                <a:srgbClr val="FF0000"/>
              </a:solidFill>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762" y="1114518"/>
            <a:ext cx="12191237" cy="5016758"/>
          </a:xfrm>
          <a:prstGeom prst="rect">
            <a:avLst/>
          </a:prstGeom>
          <a:noFill/>
        </p:spPr>
        <p:txBody>
          <a:bodyPr wrap="square" numCol="1" rtlCol="0">
            <a:spAutoFit/>
          </a:bodyPr>
          <a:lstStyle/>
          <a:p>
            <a:pPr marL="457200" indent="-457200">
              <a:buFont typeface="+mj-lt"/>
              <a:buAutoNum type="arabicPeriod"/>
            </a:pPr>
            <a:r>
              <a:rPr lang="en-IN" sz="2000" dirty="0" err="1">
                <a:latin typeface="Aparajita" panose="020B0604020202020204" pitchFamily="34" charset="0"/>
                <a:cs typeface="Aparajita" panose="020B0604020202020204" pitchFamily="34" charset="0"/>
              </a:rPr>
              <a:t>Sonder</a:t>
            </a:r>
            <a:r>
              <a:rPr lang="en-IN" sz="2000" dirty="0">
                <a:latin typeface="Aparajita" panose="020B0604020202020204" pitchFamily="34" charset="0"/>
                <a:cs typeface="Aparajita" panose="020B0604020202020204" pitchFamily="34" charset="0"/>
              </a:rPr>
              <a:t>(NYC) host is having most number of listings on Airbnb in NYC.</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Williamsburg neighbourhood has most number of listings.</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Upper West Side, Astoria and </a:t>
            </a:r>
            <a:r>
              <a:rPr lang="en-IN" sz="2000" dirty="0" err="1">
                <a:latin typeface="Aparajita" panose="020B0604020202020204" pitchFamily="34" charset="0"/>
                <a:cs typeface="Aparajita" panose="020B0604020202020204" pitchFamily="34" charset="0"/>
              </a:rPr>
              <a:t>Greenpoint</a:t>
            </a:r>
            <a:r>
              <a:rPr lang="en-IN" sz="2000" dirty="0">
                <a:latin typeface="Aparajita" panose="020B0604020202020204" pitchFamily="34" charset="0"/>
                <a:cs typeface="Aparajita" panose="020B0604020202020204" pitchFamily="34" charset="0"/>
              </a:rPr>
              <a:t> neighbourhoods have costliest listing in NYC.</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Bedford-Stuyvesant neighbourhood has highest number of total reviews and </a:t>
            </a:r>
            <a:r>
              <a:rPr lang="en-IN" sz="2000" dirty="0" err="1">
                <a:latin typeface="Aparajita" panose="020B0604020202020204" pitchFamily="34" charset="0"/>
                <a:cs typeface="Aparajita" panose="020B0604020202020204" pitchFamily="34" charset="0"/>
              </a:rPr>
              <a:t>Theater</a:t>
            </a:r>
            <a:r>
              <a:rPr lang="en-IN" sz="2000" dirty="0">
                <a:latin typeface="Aparajita" panose="020B0604020202020204" pitchFamily="34" charset="0"/>
                <a:cs typeface="Aparajita" panose="020B0604020202020204" pitchFamily="34" charset="0"/>
              </a:rPr>
              <a:t> District neighbourhood has highest number of </a:t>
            </a:r>
            <a:r>
              <a:rPr lang="en-IN" sz="2000" dirty="0" err="1">
                <a:latin typeface="Aparajita" panose="020B0604020202020204" pitchFamily="34" charset="0"/>
                <a:cs typeface="Aparajita" panose="020B0604020202020204" pitchFamily="34" charset="0"/>
              </a:rPr>
              <a:t>reviews_per_month</a:t>
            </a:r>
            <a:r>
              <a:rPr lang="en-IN" sz="2000" dirty="0">
                <a:latin typeface="Aparajita" panose="020B0604020202020204" pitchFamily="34" charset="0"/>
                <a:cs typeface="Aparajita" panose="020B0604020202020204" pitchFamily="34" charset="0"/>
              </a:rPr>
              <a: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Maximum listings are listed on Manhattan and Brooklyn </a:t>
            </a:r>
            <a:r>
              <a:rPr lang="en-IN" sz="2000" dirty="0" err="1">
                <a:latin typeface="Aparajita" panose="020B0604020202020204" pitchFamily="34" charset="0"/>
                <a:cs typeface="Aparajita" panose="020B0604020202020204" pitchFamily="34" charset="0"/>
              </a:rPr>
              <a:t>neighbourhood_groups</a:t>
            </a:r>
            <a:r>
              <a:rPr lang="en-IN" sz="2000" dirty="0">
                <a:latin typeface="Aparajita" panose="020B0604020202020204" pitchFamily="34" charset="0"/>
                <a:cs typeface="Aparajita" panose="020B0604020202020204" pitchFamily="34" charset="0"/>
              </a:rPr>
              <a:t>. Staten Island and Bronx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have very less numbers of listings.</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Most of the listings on Airbnb in NYC are either Entire Home/Apartment or Private Room. The people who prefer to stay in entire home/apartment are likely going to stay longer, whereas people who prefer to stay in </a:t>
            </a:r>
            <a:r>
              <a:rPr lang="en-IN" sz="2000" dirty="0" err="1">
                <a:latin typeface="Aparajita" panose="020B0604020202020204" pitchFamily="34" charset="0"/>
                <a:cs typeface="Aparajita" panose="020B0604020202020204" pitchFamily="34" charset="0"/>
              </a:rPr>
              <a:t>private_room</a:t>
            </a:r>
            <a:r>
              <a:rPr lang="en-IN" sz="2000" dirty="0">
                <a:latin typeface="Aparajita" panose="020B0604020202020204" pitchFamily="34" charset="0"/>
                <a:cs typeface="Aparajita" panose="020B0604020202020204" pitchFamily="34" charset="0"/>
              </a:rPr>
              <a:t> are likely to stay for a shorter period of time than the people who prefer to stay in entire home/apartment.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Many rows are having values as 0 in price column, so this seems like an error which must be rectified by Airbnb.</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Keeping high price of the listing and have 0 availability isn't benefitting the host as the consumer is ready to pay the price but even after that there are no available rooms then what's the benefit of paying such a premium.</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Maya (host) has the </a:t>
            </a:r>
            <a:r>
              <a:rPr lang="en-IN" sz="2000" dirty="0" err="1">
                <a:latin typeface="Aparajita" panose="020B0604020202020204" pitchFamily="34" charset="0"/>
                <a:cs typeface="Aparajita" panose="020B0604020202020204" pitchFamily="34" charset="0"/>
              </a:rPr>
              <a:t>heighest</a:t>
            </a:r>
            <a:r>
              <a:rPr lang="en-IN" sz="2000" dirty="0">
                <a:latin typeface="Aparajita" panose="020B0604020202020204" pitchFamily="34" charset="0"/>
                <a:cs typeface="Aparajita" panose="020B0604020202020204" pitchFamily="34" charset="0"/>
              </a:rPr>
              <a:t> total </a:t>
            </a:r>
            <a:r>
              <a:rPr lang="en-IN" sz="2000" dirty="0" err="1">
                <a:latin typeface="Aparajita" panose="020B0604020202020204" pitchFamily="34" charset="0"/>
                <a:cs typeface="Aparajita" panose="020B0604020202020204" pitchFamily="34" charset="0"/>
              </a:rPr>
              <a:t>number_of_reviews</a:t>
            </a:r>
            <a:r>
              <a:rPr lang="en-IN" sz="2000" dirty="0">
                <a:latin typeface="Aparajita" panose="020B0604020202020204" pitchFamily="34" charset="0"/>
                <a:cs typeface="Aparajita" panose="020B0604020202020204" pitchFamily="34" charset="0"/>
              </a:rPr>
              <a: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Average prices of all the </a:t>
            </a:r>
            <a:r>
              <a:rPr lang="en-IN" sz="2000" dirty="0" err="1">
                <a:latin typeface="Aparajita" panose="020B0604020202020204" pitchFamily="34" charset="0"/>
                <a:cs typeface="Aparajita" panose="020B0604020202020204" pitchFamily="34" charset="0"/>
              </a:rPr>
              <a:t>room_types</a:t>
            </a:r>
            <a:r>
              <a:rPr lang="en-IN" sz="2000" dirty="0">
                <a:latin typeface="Aparajita" panose="020B0604020202020204" pitchFamily="34" charset="0"/>
                <a:cs typeface="Aparajita" panose="020B0604020202020204" pitchFamily="34" charset="0"/>
              </a:rPr>
              <a:t> in Manhattan are more than the average price of each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in other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Average prices of all the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in Bronx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is less than all the other </a:t>
            </a:r>
            <a:r>
              <a:rPr lang="en-IN" sz="2000" dirty="0" err="1">
                <a:latin typeface="Aparajita" panose="020B0604020202020204" pitchFamily="34" charset="0"/>
                <a:cs typeface="Aparajita" panose="020B0604020202020204" pitchFamily="34" charset="0"/>
              </a:rPr>
              <a:t>neighbourhood_groups</a:t>
            </a:r>
            <a:r>
              <a:rPr lang="en-IN" sz="2000" dirty="0">
                <a:latin typeface="Aparajita" panose="020B0604020202020204" pitchFamily="34" charset="0"/>
                <a:cs typeface="Aparajita" panose="020B0604020202020204" pitchFamily="34" charset="0"/>
              </a:rPr>
              <a:t>.</a:t>
            </a:r>
          </a:p>
        </p:txBody>
      </p:sp>
    </p:spTree>
    <p:extLst>
      <p:ext uri="{BB962C8B-B14F-4D97-AF65-F5344CB8AC3E}">
        <p14:creationId xmlns:p14="http://schemas.microsoft.com/office/powerpoint/2010/main" val="3479250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752475"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04850"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solidFill>
                  <a:srgbClr val="00B050"/>
                </a:solidFill>
              </a:rPr>
              <a:t>"There is no great genius without some touch of madness."</a:t>
            </a:r>
            <a:r>
              <a:rPr lang="en-IN" b="1" dirty="0">
                <a:solidFill>
                  <a:srgbClr val="00B050"/>
                </a:solidFill>
              </a:rPr>
              <a:t> – Seneca</a:t>
            </a:r>
            <a:endParaRPr lang="en-IN" dirty="0">
              <a:solidFill>
                <a:srgbClr val="00B050"/>
              </a:solidFill>
            </a:endParaRPr>
          </a:p>
        </p:txBody>
      </p:sp>
    </p:spTree>
    <p:extLst>
      <p:ext uri="{BB962C8B-B14F-4D97-AF65-F5344CB8AC3E}">
        <p14:creationId xmlns:p14="http://schemas.microsoft.com/office/powerpoint/2010/main" val="42815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7" name="Title 66"/>
          <p:cNvSpPr>
            <a:spLocks noGrp="1"/>
          </p:cNvSpPr>
          <p:nvPr>
            <p:ph type="title"/>
          </p:nvPr>
        </p:nvSpPr>
        <p:spPr>
          <a:xfrm>
            <a:off x="0" y="0"/>
            <a:ext cx="12192000" cy="1092178"/>
          </a:xfrm>
        </p:spPr>
        <p:txBody>
          <a:bodyPr>
            <a:normAutofit/>
          </a:bodyPr>
          <a:lstStyle/>
          <a:p>
            <a:pPr marL="457200" indent="-457200">
              <a:buFont typeface="Wingdings" panose="05000000000000000000" pitchFamily="2" charset="2"/>
              <a:buChar char="v"/>
            </a:pPr>
            <a:r>
              <a:rPr lang="en-IN" sz="4000" b="1" u="sng" dirty="0">
                <a:solidFill>
                  <a:srgbClr val="FF0000"/>
                </a:solidFill>
                <a:latin typeface="Aharoni" panose="02010803020104030203" pitchFamily="2" charset="-79"/>
                <a:cs typeface="Aharoni" panose="02010803020104030203" pitchFamily="2" charset="-79"/>
              </a:rPr>
              <a:t>Introduction</a:t>
            </a:r>
            <a:endParaRPr lang="en-IN" sz="3200" b="1" u="sng" dirty="0">
              <a:solidFill>
                <a:srgbClr val="FF0000"/>
              </a:solidFill>
              <a:latin typeface="Aharoni" panose="02010803020104030203" pitchFamily="2" charset="-79"/>
              <a:cs typeface="Aharoni" panose="02010803020104030203" pitchFamily="2" charset="-79"/>
            </a:endParaRPr>
          </a:p>
        </p:txBody>
      </p:sp>
      <p:sp>
        <p:nvSpPr>
          <p:cNvPr id="68" name="Content Placeholder 67"/>
          <p:cNvSpPr>
            <a:spLocks noGrp="1"/>
          </p:cNvSpPr>
          <p:nvPr>
            <p:ph idx="1"/>
          </p:nvPr>
        </p:nvSpPr>
        <p:spPr>
          <a:xfrm>
            <a:off x="257174" y="1600200"/>
            <a:ext cx="11934826" cy="5257800"/>
          </a:xfrm>
        </p:spPr>
        <p:txBody>
          <a:bodyPr>
            <a:normAutofit lnSpcReduction="10000"/>
          </a:bodyPr>
          <a:lstStyle/>
          <a:p>
            <a:pPr algn="just"/>
            <a:r>
              <a:rPr lang="en-US" b="1" dirty="0"/>
              <a:t>Airbnb was founded in 2008 by Brain </a:t>
            </a:r>
            <a:r>
              <a:rPr lang="en-US" b="1" dirty="0" err="1"/>
              <a:t>Chesky</a:t>
            </a:r>
            <a:r>
              <a:rPr lang="en-US" b="1" dirty="0"/>
              <a:t> , Nathan </a:t>
            </a:r>
            <a:r>
              <a:rPr lang="en-US" b="1" dirty="0" err="1"/>
              <a:t>Blecharczyk</a:t>
            </a:r>
            <a:r>
              <a:rPr lang="en-US" b="1" dirty="0"/>
              <a:t> and </a:t>
            </a:r>
            <a:r>
              <a:rPr lang="en-US" b="1" dirty="0" err="1"/>
              <a:t>Jeo</a:t>
            </a:r>
            <a:r>
              <a:rPr lang="en-US" b="1" dirty="0"/>
              <a:t> </a:t>
            </a:r>
            <a:r>
              <a:rPr lang="en-US" b="1" dirty="0" err="1"/>
              <a:t>Gebia</a:t>
            </a:r>
            <a:r>
              <a:rPr lang="en-US" b="1" dirty="0"/>
              <a:t>.</a:t>
            </a:r>
            <a:endParaRPr lang="en-IN" b="1" dirty="0"/>
          </a:p>
          <a:p>
            <a:pPr algn="just"/>
            <a:r>
              <a:rPr lang="en-US" b="1" dirty="0"/>
              <a:t>Airbnb is an online marketplace connecting travelers with local hosts. On one side, the platform enables people to list their available space and earn extra income in the form of rent. On the other, Airbnb enables travelers to book unique homestays from local hosts, saving them money and giving them a chance to interact with locals. Catering to the on-demand travel industry, Airbnb is present in over 190 countries across the world . Airbnb does not own any of the listed properties .</a:t>
            </a:r>
          </a:p>
          <a:p>
            <a:pPr algn="just"/>
            <a:r>
              <a:rPr lang="en-IN" b="1" dirty="0"/>
              <a:t>Airbnb offers around 6 million places to stay in throughout the world. At any given time, guests book 1.9 million listings in Airbnb.</a:t>
            </a:r>
            <a:endParaRPr lang="en-US" b="1" dirty="0"/>
          </a:p>
          <a:p>
            <a:pPr algn="just"/>
            <a:r>
              <a:rPr lang="en-US" b="1" dirty="0"/>
              <a:t>Airbnb was founded in 2008 by Brain </a:t>
            </a:r>
            <a:r>
              <a:rPr lang="en-US" b="1" dirty="0" err="1"/>
              <a:t>Chesky</a:t>
            </a:r>
            <a:r>
              <a:rPr lang="en-US" b="1" dirty="0"/>
              <a:t> , Nathan </a:t>
            </a:r>
            <a:r>
              <a:rPr lang="en-US" b="1" dirty="0" err="1"/>
              <a:t>Blecharczyk</a:t>
            </a:r>
            <a:r>
              <a:rPr lang="en-US" b="1" dirty="0"/>
              <a:t> and </a:t>
            </a:r>
            <a:r>
              <a:rPr lang="en-US" b="1" dirty="0" err="1"/>
              <a:t>Jeo</a:t>
            </a:r>
            <a:r>
              <a:rPr lang="en-US" b="1" dirty="0"/>
              <a:t> </a:t>
            </a:r>
            <a:r>
              <a:rPr lang="en-US" b="1" dirty="0" err="1"/>
              <a:t>Gebia</a:t>
            </a:r>
            <a:r>
              <a:rPr lang="en-US" b="1" dirty="0"/>
              <a:t>.</a:t>
            </a:r>
            <a:endParaRPr lang="en-IN" b="1" dirty="0"/>
          </a:p>
          <a:p>
            <a:endParaRPr lang="en-IN"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29017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C566D-93ED-CCFE-8F31-5C18ECF6CA8C}"/>
              </a:ext>
            </a:extLst>
          </p:cNvPr>
          <p:cNvSpPr txBox="1"/>
          <p:nvPr/>
        </p:nvSpPr>
        <p:spPr>
          <a:xfrm>
            <a:off x="276225" y="1767869"/>
            <a:ext cx="11915775" cy="2677656"/>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t>Here we are going to do an Exploratory Data Analysis on the data set of Airbnb NYC (2019).</a:t>
            </a:r>
            <a:endParaRPr lang="en-IN" sz="2400" b="1" dirty="0">
              <a:latin typeface="Roboto" panose="02000000000000000000" pitchFamily="2" charset="0"/>
            </a:endParaRPr>
          </a:p>
          <a:p>
            <a:pPr marL="342900" indent="-342900" algn="just">
              <a:buFont typeface="Arial" panose="020B0604020202020204" pitchFamily="34" charset="0"/>
              <a:buChar char="•"/>
            </a:pPr>
            <a:r>
              <a:rPr lang="en-US" sz="2400" b="1" i="0" dirty="0">
                <a:effectLst/>
                <a:latin typeface="Roboto" panose="02000000000000000000" pitchFamily="2" charset="0"/>
              </a:rPr>
              <a:t>This dataset has around 49,000 observations in it with 16 columns and it  is a mix between categorical and numeric values.</a:t>
            </a:r>
            <a:r>
              <a:rPr lang="en-US" sz="2400" b="0" i="0" dirty="0">
                <a:effectLst/>
                <a:latin typeface="Roboto" panose="02000000000000000000" pitchFamily="2" charset="0"/>
              </a:rPr>
              <a:t> </a:t>
            </a:r>
          </a:p>
          <a:p>
            <a:pPr marL="342900" indent="-342900" algn="just">
              <a:buFont typeface="Arial" panose="020B0604020202020204" pitchFamily="34" charset="0"/>
              <a:buChar char="•"/>
            </a:pPr>
            <a:r>
              <a:rPr lang="en-US" sz="2400" b="1" i="0" dirty="0">
                <a:effectLst/>
                <a:latin typeface="Roboto" panose="02000000000000000000" pitchFamily="2" charset="0"/>
              </a:rPr>
              <a:t>Our main objectives of analysis will be the some of statements given to us which can be briefed as learnings from hosts, areas, price, reviews, locations etc. But we are not limited to it , we will also try to explore some more insights.</a:t>
            </a:r>
            <a:endParaRPr lang="en-IN" sz="2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64752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6">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a:t>
            </a:r>
          </a:p>
        </p:txBody>
      </p:sp>
      <p:sp>
        <p:nvSpPr>
          <p:cNvPr id="7" name="TextBox 6">
            <a:extLst>
              <a:ext uri="{FF2B5EF4-FFF2-40B4-BE49-F238E27FC236}">
                <a16:creationId xmlns:a16="http://schemas.microsoft.com/office/drawing/2014/main" id="{D1425EBD-45A4-AF72-47B0-1C37477FA034}"/>
              </a:ext>
            </a:extLst>
          </p:cNvPr>
          <p:cNvSpPr txBox="1"/>
          <p:nvPr/>
        </p:nvSpPr>
        <p:spPr>
          <a:xfrm>
            <a:off x="209550" y="1689238"/>
            <a:ext cx="11982449"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i="0" dirty="0">
                <a:effectLst/>
              </a:rPr>
              <a:t>In this session, we will have the overview of the basic understanding of our dataset variables. What does particular features means and how its distributed, what type of data is it. Airbnb dataset is having 16 columns in total. We can get this by basic inspection of our dataset. Some columns are not significant for our analysis which can also be kept off.</a:t>
            </a:r>
          </a:p>
          <a:p>
            <a:pPr marL="457200" indent="-457200" algn="just">
              <a:buFont typeface="Wingdings" panose="05000000000000000000" pitchFamily="2" charset="2"/>
              <a:buChar char="Ø"/>
            </a:pPr>
            <a:r>
              <a:rPr lang="en-US" sz="2800" b="1" i="0" dirty="0">
                <a:effectLst/>
              </a:rPr>
              <a:t>Now let’s look at some of the useful columns in our data set.</a:t>
            </a:r>
            <a:endParaRPr lang="en-IN" sz="28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4640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6">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 continued….</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grpSp>
        <p:nvGrpSpPr>
          <p:cNvPr id="195" name="Group 194"/>
          <p:cNvGrpSpPr/>
          <p:nvPr/>
        </p:nvGrpSpPr>
        <p:grpSpPr>
          <a:xfrm>
            <a:off x="-116749" y="1824436"/>
            <a:ext cx="12499249" cy="3842699"/>
            <a:chOff x="-116749" y="2434036"/>
            <a:chExt cx="12499249" cy="3842699"/>
          </a:xfrm>
        </p:grpSpPr>
        <p:grpSp>
          <p:nvGrpSpPr>
            <p:cNvPr id="194" name="Group 193"/>
            <p:cNvGrpSpPr/>
            <p:nvPr/>
          </p:nvGrpSpPr>
          <p:grpSpPr>
            <a:xfrm>
              <a:off x="-116749" y="3826459"/>
              <a:ext cx="5307390" cy="1867964"/>
              <a:chOff x="-116749" y="3914379"/>
              <a:chExt cx="5307390" cy="1867964"/>
            </a:xfrm>
          </p:grpSpPr>
          <p:sp>
            <p:nvSpPr>
              <p:cNvPr id="153" name="Rectangle 152"/>
              <p:cNvSpPr/>
              <p:nvPr/>
            </p:nvSpPr>
            <p:spPr>
              <a:xfrm flipV="1">
                <a:off x="3373563" y="4826062"/>
                <a:ext cx="181707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ectangle 159"/>
              <p:cNvSpPr/>
              <p:nvPr/>
            </p:nvSpPr>
            <p:spPr>
              <a:xfrm>
                <a:off x="3006414" y="4587911"/>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Categorical</a:t>
                </a:r>
              </a:p>
            </p:txBody>
          </p:sp>
          <p:grpSp>
            <p:nvGrpSpPr>
              <p:cNvPr id="193" name="Group 192"/>
              <p:cNvGrpSpPr/>
              <p:nvPr/>
            </p:nvGrpSpPr>
            <p:grpSpPr>
              <a:xfrm>
                <a:off x="-116749" y="3914379"/>
                <a:ext cx="3535422" cy="1867964"/>
                <a:chOff x="-123099" y="3716736"/>
                <a:chExt cx="3535422" cy="1867964"/>
              </a:xfrm>
            </p:grpSpPr>
            <p:grpSp>
              <p:nvGrpSpPr>
                <p:cNvPr id="192" name="Group 191"/>
                <p:cNvGrpSpPr/>
                <p:nvPr/>
              </p:nvGrpSpPr>
              <p:grpSpPr>
                <a:xfrm>
                  <a:off x="2588479" y="3754048"/>
                  <a:ext cx="823844" cy="1786194"/>
                  <a:chOff x="2588479" y="3754048"/>
                  <a:chExt cx="823844" cy="1786194"/>
                </a:xfrm>
              </p:grpSpPr>
              <p:sp>
                <p:nvSpPr>
                  <p:cNvPr id="127" name="Oval 126"/>
                  <p:cNvSpPr/>
                  <p:nvPr/>
                </p:nvSpPr>
                <p:spPr>
                  <a:xfrm rot="10800000">
                    <a:off x="2594267" y="5420096"/>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p:cNvSpPr/>
                  <p:nvPr/>
                </p:nvSpPr>
                <p:spPr>
                  <a:xfrm rot="10800000">
                    <a:off x="2651050" y="5458546"/>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p:cNvSpPr/>
                  <p:nvPr/>
                </p:nvSpPr>
                <p:spPr>
                  <a:xfrm rot="10800000">
                    <a:off x="2594271" y="5009592"/>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p:cNvSpPr/>
                  <p:nvPr/>
                </p:nvSpPr>
                <p:spPr>
                  <a:xfrm rot="10800000">
                    <a:off x="2651054" y="5048042"/>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p:cNvSpPr/>
                  <p:nvPr/>
                </p:nvSpPr>
                <p:spPr>
                  <a:xfrm rot="10800000">
                    <a:off x="2588484" y="4591085"/>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p:cNvSpPr/>
                  <p:nvPr/>
                </p:nvSpPr>
                <p:spPr>
                  <a:xfrm rot="10800000">
                    <a:off x="2645267" y="4629535"/>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p:cNvSpPr/>
                  <p:nvPr/>
                </p:nvSpPr>
                <p:spPr>
                  <a:xfrm rot="10800000">
                    <a:off x="3366604" y="3792497"/>
                    <a:ext cx="45719" cy="17076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p:cNvSpPr/>
                  <p:nvPr/>
                </p:nvSpPr>
                <p:spPr>
                  <a:xfrm rot="10800000">
                    <a:off x="2588479" y="4169630"/>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p:cNvSpPr/>
                  <p:nvPr/>
                </p:nvSpPr>
                <p:spPr>
                  <a:xfrm rot="10800000">
                    <a:off x="2645262" y="4208080"/>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1" name="Group 190"/>
                  <p:cNvGrpSpPr/>
                  <p:nvPr/>
                </p:nvGrpSpPr>
                <p:grpSpPr>
                  <a:xfrm>
                    <a:off x="2588480" y="3754048"/>
                    <a:ext cx="817683" cy="120146"/>
                    <a:chOff x="2588480" y="3754048"/>
                    <a:chExt cx="817683" cy="120146"/>
                  </a:xfrm>
                </p:grpSpPr>
                <p:sp>
                  <p:nvSpPr>
                    <p:cNvPr id="119" name="Oval 118"/>
                    <p:cNvSpPr/>
                    <p:nvPr/>
                  </p:nvSpPr>
                  <p:spPr>
                    <a:xfrm rot="10800000">
                      <a:off x="2588480" y="3754048"/>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p:cNvSpPr/>
                    <p:nvPr/>
                  </p:nvSpPr>
                  <p:spPr>
                    <a:xfrm rot="10800000">
                      <a:off x="2645263" y="3792498"/>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6" name="Rectangle 165"/>
                <p:cNvSpPr/>
                <p:nvPr/>
              </p:nvSpPr>
              <p:spPr>
                <a:xfrm>
                  <a:off x="486989" y="37167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Name</a:t>
                  </a:r>
                </a:p>
              </p:txBody>
            </p:sp>
            <p:sp>
              <p:nvSpPr>
                <p:cNvPr id="170" name="Rectangle 169"/>
                <p:cNvSpPr/>
                <p:nvPr/>
              </p:nvSpPr>
              <p:spPr>
                <a:xfrm>
                  <a:off x="493339" y="5377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Room_type</a:t>
                  </a:r>
                  <a:endParaRPr lang="en-IN" sz="2000" b="1" dirty="0">
                    <a:solidFill>
                      <a:srgbClr val="0070C0"/>
                    </a:solidFill>
                  </a:endParaRPr>
                </a:p>
              </p:txBody>
            </p:sp>
            <p:sp>
              <p:nvSpPr>
                <p:cNvPr id="174" name="Rectangle 173"/>
                <p:cNvSpPr/>
                <p:nvPr/>
              </p:nvSpPr>
              <p:spPr>
                <a:xfrm>
                  <a:off x="493339" y="45524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Neighbourhood</a:t>
                  </a:r>
                </a:p>
              </p:txBody>
            </p:sp>
            <p:sp>
              <p:nvSpPr>
                <p:cNvPr id="175" name="Rectangle 174"/>
                <p:cNvSpPr/>
                <p:nvPr/>
              </p:nvSpPr>
              <p:spPr>
                <a:xfrm>
                  <a:off x="-123099" y="4967686"/>
                  <a:ext cx="2709007"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Neighbourhood_Group</a:t>
                  </a:r>
                  <a:endParaRPr lang="en-IN" sz="2000" b="1" dirty="0">
                    <a:solidFill>
                      <a:srgbClr val="0070C0"/>
                    </a:solidFill>
                  </a:endParaRPr>
                </a:p>
              </p:txBody>
            </p:sp>
            <p:sp>
              <p:nvSpPr>
                <p:cNvPr id="176" name="Rectangle 175"/>
                <p:cNvSpPr/>
                <p:nvPr/>
              </p:nvSpPr>
              <p:spPr>
                <a:xfrm>
                  <a:off x="486989" y="41294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Host_name</a:t>
                  </a:r>
                  <a:endParaRPr lang="en-IN" sz="2000" b="1" dirty="0">
                    <a:solidFill>
                      <a:srgbClr val="0070C0"/>
                    </a:solidFill>
                  </a:endParaRPr>
                </a:p>
              </p:txBody>
            </p:sp>
          </p:grpSp>
        </p:grpSp>
        <p:grpSp>
          <p:nvGrpSpPr>
            <p:cNvPr id="165" name="Group 164"/>
            <p:cNvGrpSpPr/>
            <p:nvPr/>
          </p:nvGrpSpPr>
          <p:grpSpPr>
            <a:xfrm>
              <a:off x="4508688" y="2471691"/>
              <a:ext cx="1229632" cy="2361444"/>
              <a:chOff x="4508688" y="2278267"/>
              <a:chExt cx="1229632" cy="2361444"/>
            </a:xfrm>
          </p:grpSpPr>
          <p:sp>
            <p:nvSpPr>
              <p:cNvPr id="142" name="Rectangle 141"/>
              <p:cNvSpPr/>
              <p:nvPr/>
            </p:nvSpPr>
            <p:spPr>
              <a:xfrm rot="10800000">
                <a:off x="5692601" y="2524049"/>
                <a:ext cx="45719" cy="21156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3" name="Group 162"/>
              <p:cNvGrpSpPr/>
              <p:nvPr/>
            </p:nvGrpSpPr>
            <p:grpSpPr>
              <a:xfrm>
                <a:off x="4508688" y="2278267"/>
                <a:ext cx="817684" cy="535728"/>
                <a:chOff x="3415875" y="2485600"/>
                <a:chExt cx="817684" cy="535728"/>
              </a:xfrm>
            </p:grpSpPr>
            <p:grpSp>
              <p:nvGrpSpPr>
                <p:cNvPr id="161" name="Group 160"/>
                <p:cNvGrpSpPr/>
                <p:nvPr/>
              </p:nvGrpSpPr>
              <p:grpSpPr>
                <a:xfrm>
                  <a:off x="3415875" y="2485600"/>
                  <a:ext cx="817684" cy="535728"/>
                  <a:chOff x="4914475" y="2485600"/>
                  <a:chExt cx="817684" cy="535728"/>
                </a:xfrm>
              </p:grpSpPr>
              <p:grpSp>
                <p:nvGrpSpPr>
                  <p:cNvPr id="143" name="Group 142"/>
                  <p:cNvGrpSpPr/>
                  <p:nvPr/>
                </p:nvGrpSpPr>
                <p:grpSpPr>
                  <a:xfrm rot="10800000">
                    <a:off x="4914475" y="2901182"/>
                    <a:ext cx="817683" cy="120146"/>
                    <a:chOff x="7763608" y="2136531"/>
                    <a:chExt cx="1266092" cy="131884"/>
                  </a:xfrm>
                  <a:solidFill>
                    <a:srgbClr val="7030A0"/>
                  </a:solidFill>
                </p:grpSpPr>
                <p:sp>
                  <p:nvSpPr>
                    <p:cNvPr id="147" name="Oval 146"/>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 name="Group 143"/>
                  <p:cNvGrpSpPr/>
                  <p:nvPr/>
                </p:nvGrpSpPr>
                <p:grpSpPr>
                  <a:xfrm rot="10800000">
                    <a:off x="4914476" y="2485600"/>
                    <a:ext cx="817683" cy="120146"/>
                    <a:chOff x="7763608" y="2136531"/>
                    <a:chExt cx="1266092" cy="131884"/>
                  </a:xfrm>
                  <a:solidFill>
                    <a:srgbClr val="7030A0"/>
                  </a:solidFill>
                </p:grpSpPr>
                <p:sp>
                  <p:nvSpPr>
                    <p:cNvPr id="145" name="Oval 144"/>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2" name="Rectangle 161"/>
                <p:cNvSpPr/>
                <p:nvPr/>
              </p:nvSpPr>
              <p:spPr>
                <a:xfrm rot="5400000">
                  <a:off x="3983711" y="2731460"/>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4" name="Rectangle 163"/>
              <p:cNvSpPr/>
              <p:nvPr/>
            </p:nvSpPr>
            <p:spPr>
              <a:xfrm>
                <a:off x="5284390" y="2523272"/>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5" name="Group 154"/>
            <p:cNvGrpSpPr/>
            <p:nvPr/>
          </p:nvGrpSpPr>
          <p:grpSpPr>
            <a:xfrm>
              <a:off x="5090873" y="3206558"/>
              <a:ext cx="4076622" cy="3026498"/>
              <a:chOff x="5284176" y="3338446"/>
              <a:chExt cx="4485103" cy="3026498"/>
            </a:xfrm>
          </p:grpSpPr>
          <p:sp>
            <p:nvSpPr>
              <p:cNvPr id="136" name="Rectangle 135"/>
              <p:cNvSpPr/>
              <p:nvPr/>
            </p:nvSpPr>
            <p:spPr>
              <a:xfrm>
                <a:off x="5284176" y="4823176"/>
                <a:ext cx="370742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8947930" y="3338446"/>
                <a:ext cx="821349" cy="3026498"/>
                <a:chOff x="9303530" y="1971734"/>
                <a:chExt cx="821349" cy="3026498"/>
              </a:xfrm>
              <a:solidFill>
                <a:srgbClr val="00B0F0"/>
              </a:solidFill>
            </p:grpSpPr>
            <p:sp>
              <p:nvSpPr>
                <p:cNvPr id="67" name="Rectangle 66"/>
                <p:cNvSpPr/>
                <p:nvPr/>
              </p:nvSpPr>
              <p:spPr>
                <a:xfrm>
                  <a:off x="9304992" y="2011300"/>
                  <a:ext cx="45719" cy="29484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9307196" y="1971734"/>
                  <a:ext cx="817683" cy="120146"/>
                  <a:chOff x="7763608" y="2136531"/>
                  <a:chExt cx="1266092" cy="131884"/>
                </a:xfrm>
                <a:grpFill/>
              </p:grpSpPr>
              <p:sp>
                <p:nvSpPr>
                  <p:cNvPr id="84" name="Oval 8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9306662" y="2391610"/>
                  <a:ext cx="817683" cy="120146"/>
                  <a:chOff x="7763608" y="2136531"/>
                  <a:chExt cx="1266092" cy="131884"/>
                </a:xfrm>
                <a:grpFill/>
              </p:grpSpPr>
              <p:sp>
                <p:nvSpPr>
                  <p:cNvPr id="82" name="Oval 8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p:cNvGrpSpPr/>
                <p:nvPr/>
              </p:nvGrpSpPr>
              <p:grpSpPr>
                <a:xfrm>
                  <a:off x="9305368" y="2804076"/>
                  <a:ext cx="817683" cy="120146"/>
                  <a:chOff x="7763608" y="2136531"/>
                  <a:chExt cx="1266092" cy="131884"/>
                </a:xfrm>
                <a:grpFill/>
              </p:grpSpPr>
              <p:sp>
                <p:nvSpPr>
                  <p:cNvPr id="80" name="Oval 7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1" name="Group 70"/>
                <p:cNvGrpSpPr/>
                <p:nvPr/>
              </p:nvGrpSpPr>
              <p:grpSpPr>
                <a:xfrm>
                  <a:off x="9305367" y="3212038"/>
                  <a:ext cx="817683" cy="120146"/>
                  <a:chOff x="7763608" y="2136531"/>
                  <a:chExt cx="1266092" cy="131884"/>
                </a:xfrm>
                <a:grpFill/>
              </p:grpSpPr>
              <p:sp>
                <p:nvSpPr>
                  <p:cNvPr id="78" name="Oval 7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6" name="Group 95"/>
                <p:cNvGrpSpPr/>
                <p:nvPr/>
              </p:nvGrpSpPr>
              <p:grpSpPr>
                <a:xfrm>
                  <a:off x="9305363" y="3622542"/>
                  <a:ext cx="817683" cy="120146"/>
                  <a:chOff x="7763608" y="2136531"/>
                  <a:chExt cx="1266092" cy="131884"/>
                </a:xfrm>
                <a:grpFill/>
              </p:grpSpPr>
              <p:sp>
                <p:nvSpPr>
                  <p:cNvPr id="106" name="Oval 105"/>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96"/>
                <p:cNvGrpSpPr/>
                <p:nvPr/>
              </p:nvGrpSpPr>
              <p:grpSpPr>
                <a:xfrm>
                  <a:off x="9303530" y="4041049"/>
                  <a:ext cx="817683" cy="120146"/>
                  <a:chOff x="7763608" y="2136531"/>
                  <a:chExt cx="1266092" cy="131884"/>
                </a:xfrm>
                <a:grpFill/>
              </p:grpSpPr>
              <p:sp>
                <p:nvSpPr>
                  <p:cNvPr id="104" name="Oval 10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8" name="Group 97"/>
                <p:cNvGrpSpPr/>
                <p:nvPr/>
              </p:nvGrpSpPr>
              <p:grpSpPr>
                <a:xfrm>
                  <a:off x="9303535" y="4462504"/>
                  <a:ext cx="817683" cy="120146"/>
                  <a:chOff x="7763608" y="2136531"/>
                  <a:chExt cx="1266092" cy="131884"/>
                </a:xfrm>
                <a:grpFill/>
              </p:grpSpPr>
              <p:sp>
                <p:nvSpPr>
                  <p:cNvPr id="102" name="Oval 10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p:cNvGrpSpPr/>
                <p:nvPr/>
              </p:nvGrpSpPr>
              <p:grpSpPr>
                <a:xfrm>
                  <a:off x="9303534" y="4878086"/>
                  <a:ext cx="817683" cy="120146"/>
                  <a:chOff x="7763608" y="2136531"/>
                  <a:chExt cx="1266092" cy="131884"/>
                </a:xfrm>
                <a:grpFill/>
              </p:grpSpPr>
              <p:sp>
                <p:nvSpPr>
                  <p:cNvPr id="100" name="Oval 9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52" name="Group 151"/>
            <p:cNvGrpSpPr/>
            <p:nvPr/>
          </p:nvGrpSpPr>
          <p:grpSpPr>
            <a:xfrm>
              <a:off x="6464681" y="2937820"/>
              <a:ext cx="705095" cy="1780081"/>
              <a:chOff x="6464681" y="2742006"/>
              <a:chExt cx="705095" cy="1780081"/>
            </a:xfrm>
            <a:solidFill>
              <a:srgbClr val="002060"/>
            </a:solidFill>
          </p:grpSpPr>
          <p:sp>
            <p:nvSpPr>
              <p:cNvPr id="149" name="Rectangle 148"/>
              <p:cNvSpPr/>
              <p:nvPr/>
            </p:nvSpPr>
            <p:spPr>
              <a:xfrm rot="5400000" flipV="1">
                <a:off x="5622843" y="3634529"/>
                <a:ext cx="172939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nvGrpSpPr>
              <p:cNvPr id="137" name="Group 136"/>
              <p:cNvGrpSpPr/>
              <p:nvPr/>
            </p:nvGrpSpPr>
            <p:grpSpPr>
              <a:xfrm>
                <a:off x="6464681" y="2742006"/>
                <a:ext cx="705095" cy="151534"/>
                <a:chOff x="7763608" y="2136531"/>
                <a:chExt cx="1266092" cy="131884"/>
              </a:xfrm>
              <a:grpFill/>
            </p:grpSpPr>
            <p:sp>
              <p:nvSpPr>
                <p:cNvPr id="138" name="Oval 13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9" name="Rectangle 13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grpSp>
        <p:sp>
          <p:nvSpPr>
            <p:cNvPr id="2" name="Cloud 1"/>
            <p:cNvSpPr/>
            <p:nvPr/>
          </p:nvSpPr>
          <p:spPr>
            <a:xfrm>
              <a:off x="4674575" y="4250592"/>
              <a:ext cx="2666026" cy="1274886"/>
            </a:xfrm>
            <a:prstGeom prst="cloud">
              <a:avLst/>
            </a:prstGeom>
            <a:solidFill>
              <a:schemeClr val="accent5">
                <a:lumMod val="40000"/>
                <a:lumOff val="6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Inflate">
                <a:avLst/>
              </a:prstTxWarp>
            </a:bodyPr>
            <a:lstStyle/>
            <a:p>
              <a:pPr algn="ctr"/>
              <a:r>
                <a:rPr lang="en-IN" b="1" u="sng" dirty="0">
                  <a:solidFill>
                    <a:schemeClr val="tx1"/>
                  </a:solidFill>
                </a:rPr>
                <a:t>Airbnb Data</a:t>
              </a:r>
            </a:p>
          </p:txBody>
        </p:sp>
        <p:sp>
          <p:nvSpPr>
            <p:cNvPr id="157" name="Rectangle 156"/>
            <p:cNvSpPr/>
            <p:nvPr/>
          </p:nvSpPr>
          <p:spPr>
            <a:xfrm rot="5400000">
              <a:off x="4823826" y="3445111"/>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Unique</a:t>
              </a:r>
            </a:p>
          </p:txBody>
        </p:sp>
        <p:sp>
          <p:nvSpPr>
            <p:cNvPr id="158" name="Rectangle 157"/>
            <p:cNvSpPr/>
            <p:nvPr/>
          </p:nvSpPr>
          <p:spPr>
            <a:xfrm>
              <a:off x="6787839" y="449980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Numeric</a:t>
              </a:r>
            </a:p>
          </p:txBody>
        </p:sp>
        <p:sp>
          <p:nvSpPr>
            <p:cNvPr id="159" name="Rectangle 158"/>
            <p:cNvSpPr/>
            <p:nvPr/>
          </p:nvSpPr>
          <p:spPr>
            <a:xfrm rot="5400000">
              <a:off x="5331826" y="3582088"/>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Date </a:t>
              </a:r>
            </a:p>
          </p:txBody>
        </p:sp>
        <p:sp>
          <p:nvSpPr>
            <p:cNvPr id="177" name="Rectangle 176"/>
            <p:cNvSpPr/>
            <p:nvPr/>
          </p:nvSpPr>
          <p:spPr>
            <a:xfrm>
              <a:off x="2413487" y="24340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Id</a:t>
              </a:r>
            </a:p>
          </p:txBody>
        </p:sp>
        <p:sp>
          <p:nvSpPr>
            <p:cNvPr id="178" name="Rectangle 177"/>
            <p:cNvSpPr/>
            <p:nvPr/>
          </p:nvSpPr>
          <p:spPr>
            <a:xfrm>
              <a:off x="2413487" y="28467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Host_id</a:t>
              </a:r>
            </a:p>
          </p:txBody>
        </p:sp>
        <p:sp>
          <p:nvSpPr>
            <p:cNvPr id="179" name="Rectangle 178"/>
            <p:cNvSpPr/>
            <p:nvPr/>
          </p:nvSpPr>
          <p:spPr>
            <a:xfrm>
              <a:off x="7176657" y="2913950"/>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2060"/>
                  </a:solidFill>
                </a:rPr>
                <a:t>Last_review</a:t>
              </a:r>
              <a:endParaRPr lang="en-IN" sz="2000" b="1" dirty="0">
                <a:solidFill>
                  <a:srgbClr val="002060"/>
                </a:solidFill>
              </a:endParaRPr>
            </a:p>
          </p:txBody>
        </p:sp>
        <p:sp>
          <p:nvSpPr>
            <p:cNvPr id="182" name="Rectangle 181"/>
            <p:cNvSpPr/>
            <p:nvPr/>
          </p:nvSpPr>
          <p:spPr>
            <a:xfrm>
              <a:off x="9173060" y="3161718"/>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Latitude</a:t>
              </a:r>
            </a:p>
          </p:txBody>
        </p:sp>
        <p:sp>
          <p:nvSpPr>
            <p:cNvPr id="187" name="Rectangle 186"/>
            <p:cNvSpPr/>
            <p:nvPr/>
          </p:nvSpPr>
          <p:spPr>
            <a:xfrm>
              <a:off x="9169884" y="4812716"/>
              <a:ext cx="2583966"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Number_of_reviews</a:t>
              </a:r>
              <a:endParaRPr lang="en-IN" sz="2000" b="1" dirty="0">
                <a:solidFill>
                  <a:srgbClr val="00B0F0"/>
                </a:solidFill>
              </a:endParaRPr>
            </a:p>
          </p:txBody>
        </p:sp>
        <p:sp>
          <p:nvSpPr>
            <p:cNvPr id="188" name="Rectangle 187"/>
            <p:cNvSpPr/>
            <p:nvPr/>
          </p:nvSpPr>
          <p:spPr>
            <a:xfrm>
              <a:off x="9169884" y="5231818"/>
              <a:ext cx="2731604"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Reviews_per_month</a:t>
              </a:r>
              <a:endParaRPr lang="en-IN" sz="2000" b="1" dirty="0">
                <a:solidFill>
                  <a:srgbClr val="00B0F0"/>
                </a:solidFill>
              </a:endParaRPr>
            </a:p>
          </p:txBody>
        </p:sp>
        <p:sp>
          <p:nvSpPr>
            <p:cNvPr id="184" name="Rectangle 183"/>
            <p:cNvSpPr/>
            <p:nvPr/>
          </p:nvSpPr>
          <p:spPr>
            <a:xfrm>
              <a:off x="9169884" y="39967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Price</a:t>
              </a:r>
            </a:p>
          </p:txBody>
        </p:sp>
        <p:sp>
          <p:nvSpPr>
            <p:cNvPr id="185" name="Rectangle 184"/>
            <p:cNvSpPr/>
            <p:nvPr/>
          </p:nvSpPr>
          <p:spPr>
            <a:xfrm>
              <a:off x="9169884" y="44031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Minimum_night</a:t>
              </a:r>
              <a:endParaRPr lang="en-IN" sz="2000" b="1" dirty="0">
                <a:solidFill>
                  <a:srgbClr val="00B0F0"/>
                </a:solidFill>
              </a:endParaRPr>
            </a:p>
          </p:txBody>
        </p:sp>
        <p:sp>
          <p:nvSpPr>
            <p:cNvPr id="186" name="Rectangle 185"/>
            <p:cNvSpPr/>
            <p:nvPr/>
          </p:nvSpPr>
          <p:spPr>
            <a:xfrm>
              <a:off x="9173060" y="3583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Longitude</a:t>
              </a:r>
            </a:p>
          </p:txBody>
        </p:sp>
        <p:sp>
          <p:nvSpPr>
            <p:cNvPr id="189" name="Rectangle 188"/>
            <p:cNvSpPr/>
            <p:nvPr/>
          </p:nvSpPr>
          <p:spPr>
            <a:xfrm>
              <a:off x="9169881" y="5655690"/>
              <a:ext cx="321261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00B0F0"/>
                  </a:solidFill>
                </a:rPr>
                <a:t>Calculated_host_listing_count</a:t>
              </a:r>
              <a:endParaRPr lang="en-IN" b="1" dirty="0">
                <a:solidFill>
                  <a:srgbClr val="00B0F0"/>
                </a:solidFill>
              </a:endParaRPr>
            </a:p>
          </p:txBody>
        </p:sp>
        <p:sp>
          <p:nvSpPr>
            <p:cNvPr id="190" name="Rectangle 189"/>
            <p:cNvSpPr/>
            <p:nvPr/>
          </p:nvSpPr>
          <p:spPr>
            <a:xfrm>
              <a:off x="9169881" y="6070029"/>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Availability_365</a:t>
              </a:r>
            </a:p>
          </p:txBody>
        </p:sp>
      </p:grpSp>
    </p:spTree>
    <p:extLst>
      <p:ext uri="{BB962C8B-B14F-4D97-AF65-F5344CB8AC3E}">
        <p14:creationId xmlns:p14="http://schemas.microsoft.com/office/powerpoint/2010/main" val="1307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6">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8" name="TextBox 7">
            <a:extLst>
              <a:ext uri="{FF2B5EF4-FFF2-40B4-BE49-F238E27FC236}">
                <a16:creationId xmlns:a16="http://schemas.microsoft.com/office/drawing/2014/main" id="{CD23D2F8-DB15-BE4B-EA5D-E05C9CCF036B}"/>
              </a:ext>
            </a:extLst>
          </p:cNvPr>
          <p:cNvSpPr txBox="1"/>
          <p:nvPr/>
        </p:nvSpPr>
        <p:spPr>
          <a:xfrm>
            <a:off x="0" y="945058"/>
            <a:ext cx="12191025" cy="5847755"/>
          </a:xfrm>
          <a:prstGeom prst="rect">
            <a:avLst/>
          </a:prstGeom>
          <a:noFill/>
        </p:spPr>
        <p:txBody>
          <a:bodyPr wrap="square" rtlCol="0">
            <a:spAutoFit/>
          </a:bodyPr>
          <a:lstStyle/>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ID:</a:t>
            </a:r>
          </a:p>
          <a:p>
            <a:pPr marL="800100" lvl="1" indent="-342900" algn="just">
              <a:buFont typeface="Arial" panose="020B0604020202020204" pitchFamily="34" charset="0"/>
              <a:buChar char="•"/>
            </a:pPr>
            <a:r>
              <a:rPr lang="en-US" dirty="0">
                <a:latin typeface="Roboto" panose="02000000000000000000" pitchFamily="2" charset="0"/>
              </a:rPr>
              <a:t>It’s a unique id for House/apartment.</a:t>
            </a:r>
            <a:endParaRPr lang="en-US" b="1" u="sng" dirty="0">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Name:</a:t>
            </a:r>
          </a:p>
          <a:p>
            <a:pPr marL="800100" lvl="1" indent="-342900" algn="just">
              <a:buFont typeface="Arial" panose="020B0604020202020204" pitchFamily="34" charset="0"/>
              <a:buChar char="•"/>
            </a:pPr>
            <a:r>
              <a:rPr lang="en-US" dirty="0">
                <a:latin typeface="Roboto" panose="02000000000000000000" pitchFamily="2" charset="0"/>
              </a:rPr>
              <a:t>Name of the listing House/apartment.</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Host Id:</a:t>
            </a:r>
          </a:p>
          <a:p>
            <a:pPr marL="800100" lvl="1" indent="-342900" algn="just">
              <a:buFont typeface="Arial" panose="020B0604020202020204" pitchFamily="34" charset="0"/>
              <a:buChar char="•"/>
            </a:pPr>
            <a:r>
              <a:rPr lang="en-US" dirty="0">
                <a:latin typeface="Roboto" panose="02000000000000000000" pitchFamily="2" charset="0"/>
              </a:rPr>
              <a:t>Host Id is the government approved id for each individuals Who rent their properties on Airbnb.</a:t>
            </a:r>
          </a:p>
          <a:p>
            <a:pPr marL="457200" indent="-457200" algn="just">
              <a:buFont typeface="Wingdings" panose="05000000000000000000" pitchFamily="2" charset="2"/>
              <a:buChar char="q"/>
            </a:pPr>
            <a:r>
              <a:rPr lang="en-US" b="1" u="sng" dirty="0">
                <a:solidFill>
                  <a:srgbClr val="002060"/>
                </a:solidFill>
                <a:latin typeface="Roboto" panose="02000000000000000000" pitchFamily="2" charset="0"/>
              </a:rPr>
              <a:t>Host Name:</a:t>
            </a:r>
          </a:p>
          <a:p>
            <a:pPr marL="800100" lvl="1" indent="-342900" algn="just">
              <a:buFont typeface="Arial" panose="020B0604020202020204" pitchFamily="34" charset="0"/>
              <a:buChar char="•"/>
            </a:pPr>
            <a:r>
              <a:rPr lang="en-US" dirty="0">
                <a:latin typeface="Roboto" panose="02000000000000000000" pitchFamily="2" charset="0"/>
              </a:rPr>
              <a:t>Host names are basically the name of the individual or organization Who own a room/apartment on Airbnb website.</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 groups:</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err="1">
                <a:latin typeface="Roboto" panose="02000000000000000000" pitchFamily="2" charset="0"/>
              </a:rPr>
              <a:t>Neighbourhood</a:t>
            </a:r>
            <a:r>
              <a:rPr lang="en-US" dirty="0">
                <a:latin typeface="Roboto" panose="02000000000000000000" pitchFamily="2" charset="0"/>
              </a:rPr>
              <a:t> groups are the cluster of neighborhoods in the area.</a:t>
            </a:r>
          </a:p>
          <a:p>
            <a:pPr marL="800100" lvl="1" indent="-342900" algn="just">
              <a:buFont typeface="Arial" panose="020B0604020202020204" pitchFamily="34" charset="0"/>
              <a:buChar char="•"/>
            </a:pPr>
            <a:r>
              <a:rPr lang="en-US" dirty="0">
                <a:latin typeface="Roboto" panose="02000000000000000000" pitchFamily="2" charset="0"/>
              </a:rPr>
              <a:t>There are about 5 boroughs in the state.</a:t>
            </a: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When searching for accommodations in a city, guests are able to filter by </a:t>
            </a:r>
            <a:r>
              <a:rPr lang="en-US" dirty="0" err="1">
                <a:latin typeface="Roboto" panose="02000000000000000000" pitchFamily="2" charset="0"/>
              </a:rPr>
              <a:t>neighbourhood</a:t>
            </a:r>
            <a:r>
              <a:rPr lang="en-US" dirty="0">
                <a:latin typeface="Roboto" panose="02000000000000000000" pitchFamily="2" charset="0"/>
              </a:rPr>
              <a:t> attributes and explore layers of professional-quality content, including </a:t>
            </a:r>
            <a:r>
              <a:rPr lang="en-US" dirty="0" err="1">
                <a:latin typeface="Roboto" panose="02000000000000000000" pitchFamily="2" charset="0"/>
              </a:rPr>
              <a:t>neighbourhood</a:t>
            </a:r>
            <a:r>
              <a:rPr lang="en-US" dirty="0">
                <a:latin typeface="Roboto" panose="02000000000000000000" pitchFamily="2" charset="0"/>
              </a:rPr>
              <a:t> maps, custom local photography and localized editorial, details on public transportation and parking, and tips from Airbnb’s host community.</a:t>
            </a: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Latitude:</a:t>
            </a:r>
          </a:p>
          <a:p>
            <a:pPr marL="800100" lvl="1" indent="-342900" algn="just">
              <a:buFont typeface="Arial" panose="020B0604020202020204" pitchFamily="34" charset="0"/>
              <a:buChar char="•"/>
            </a:pPr>
            <a:r>
              <a:rPr lang="en-IN" sz="1700" dirty="0">
                <a:latin typeface="Roboto" panose="02000000000000000000"/>
              </a:rPr>
              <a:t>Latitude is the measurement of distance north or south of the Equator.</a:t>
            </a:r>
            <a:endParaRPr lang="en-US" sz="1700"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Longitude:</a:t>
            </a:r>
          </a:p>
          <a:p>
            <a:pPr marL="800100" lvl="1" indent="-342900" algn="just">
              <a:buFont typeface="Arial" panose="020B0604020202020204" pitchFamily="34" charset="0"/>
              <a:buChar char="•"/>
            </a:pPr>
            <a:r>
              <a:rPr lang="en-IN" sz="1700" dirty="0">
                <a:latin typeface="Roboto" panose="02000000000000000000"/>
              </a:rPr>
              <a:t>Longitude is the measurement east or west of the prime meridian.</a:t>
            </a:r>
            <a:endParaRPr lang="en-US" sz="1700" u="sng" dirty="0">
              <a:solidFill>
                <a:srgbClr val="002060"/>
              </a:solidFill>
              <a:latin typeface="Roboto" panose="02000000000000000000" pitchFamily="2" charset="0"/>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Understand the variables</a:t>
            </a:r>
            <a:endParaRPr lang="en-IN" dirty="0">
              <a:solidFill>
                <a:srgbClr val="FF0000"/>
              </a:solidFill>
            </a:endParaRPr>
          </a:p>
        </p:txBody>
      </p:sp>
    </p:spTree>
    <p:extLst>
      <p:ext uri="{BB962C8B-B14F-4D97-AF65-F5344CB8AC3E}">
        <p14:creationId xmlns:p14="http://schemas.microsoft.com/office/powerpoint/2010/main" val="323213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6">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11" name="TextBox 10">
            <a:extLst>
              <a:ext uri="{FF2B5EF4-FFF2-40B4-BE49-F238E27FC236}">
                <a16:creationId xmlns:a16="http://schemas.microsoft.com/office/drawing/2014/main" id="{CD23D2F8-DB15-BE4B-EA5D-E05C9CCF036B}"/>
              </a:ext>
            </a:extLst>
          </p:cNvPr>
          <p:cNvSpPr txBox="1"/>
          <p:nvPr/>
        </p:nvSpPr>
        <p:spPr>
          <a:xfrm>
            <a:off x="0" y="945058"/>
            <a:ext cx="12191025" cy="5678478"/>
          </a:xfrm>
          <a:prstGeom prst="rect">
            <a:avLst/>
          </a:prstGeom>
          <a:noFill/>
        </p:spPr>
        <p:txBody>
          <a:bodyPr wrap="square" rtlCol="0">
            <a:spAutoFit/>
          </a:bodyPr>
          <a:lstStyle/>
          <a:p>
            <a:pPr marL="285750" indent="-285750" algn="just">
              <a:buFont typeface="Wingdings" panose="05000000000000000000" pitchFamily="2" charset="2"/>
              <a:buChar char="q"/>
            </a:pPr>
            <a:r>
              <a:rPr lang="en-US" b="1" u="sng" dirty="0">
                <a:solidFill>
                  <a:srgbClr val="002060"/>
                </a:solidFill>
                <a:latin typeface="Roboto" panose="02000000000000000000" pitchFamily="2" charset="0"/>
              </a:rPr>
              <a:t>Room type</a:t>
            </a:r>
            <a:r>
              <a:rPr lang="en-US" b="1" dirty="0">
                <a:solidFill>
                  <a:srgbClr val="002060"/>
                </a:solidFill>
                <a:latin typeface="Roboto" panose="02000000000000000000" pitchFamily="2" charset="0"/>
              </a:rPr>
              <a:t>:</a:t>
            </a:r>
            <a:endParaRPr lang="en-US" b="1" u="sng"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Airbnb has 3 categories for types of space :</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Entire House/Apartment</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Private room</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Shared room</a:t>
            </a:r>
          </a:p>
          <a:p>
            <a:pPr marL="285750" indent="-285750" algn="just">
              <a:buFont typeface="Wingdings" panose="05000000000000000000" pitchFamily="2" charset="2"/>
              <a:buChar char="q"/>
            </a:pPr>
            <a:r>
              <a:rPr lang="en-US" sz="1700" b="1" u="sng" dirty="0">
                <a:solidFill>
                  <a:srgbClr val="002060"/>
                </a:solidFill>
                <a:latin typeface="Roboto" panose="02000000000000000000" pitchFamily="2" charset="0"/>
              </a:rPr>
              <a:t>Price ($):</a:t>
            </a:r>
            <a:endParaRPr lang="en-US" sz="1700" dirty="0">
              <a:latin typeface="Roboto" panose="02000000000000000000" pitchFamily="2" charset="0"/>
            </a:endParaRPr>
          </a:p>
          <a:p>
            <a:pPr lvl="1" algn="just">
              <a:buFont typeface="Arial" panose="020B0604020202020204" pitchFamily="34" charset="0"/>
              <a:buChar char="•"/>
            </a:pPr>
            <a:r>
              <a:rPr lang="en-US" sz="1700" dirty="0">
                <a:latin typeface="Roboto" panose="02000000000000000000" pitchFamily="2" charset="0"/>
              </a:rPr>
              <a:t>The total price ($) of Airbnb reservation is based on the rate set by the Host, plus fee or costs determined by either the Host or Airbnb.</a:t>
            </a:r>
            <a:endParaRPr lang="en-US" sz="1700" b="1" dirty="0">
              <a:latin typeface="Roboto" panose="02000000000000000000" pitchFamily="2" charset="0"/>
            </a:endParaRP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Minimum_nights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Minimum night is criteria for booking that guest have to pay for book that House/room or apartment</a:t>
            </a:r>
            <a:r>
              <a:rPr lang="en-US" sz="1700" b="1" dirty="0">
                <a:latin typeface="Roboto" panose="02000000000000000000" pitchFamily="2" charset="0"/>
              </a:rPr>
              <a: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Number_of_reviews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Number of review of each host submitted by guest.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Last_review</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Latest review submitted by guest as a feedback.</a:t>
            </a: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Reviews per month:</a:t>
            </a:r>
          </a:p>
          <a:p>
            <a:pPr marL="800100" lvl="1" indent="-342900" algn="just">
              <a:buFont typeface="Arial" panose="020B0604020202020204" pitchFamily="34" charset="0"/>
              <a:buChar char="•"/>
            </a:pPr>
            <a:r>
              <a:rPr lang="en-US" sz="1700" dirty="0">
                <a:latin typeface="Roboto" panose="02000000000000000000" pitchFamily="2" charset="0"/>
              </a:rPr>
              <a:t>Number of review Host get per month</a:t>
            </a:r>
            <a:r>
              <a:rPr lang="en-US" sz="1700" b="1"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err="1">
                <a:solidFill>
                  <a:srgbClr val="002060"/>
                </a:solidFill>
                <a:latin typeface="Roboto" panose="02000000000000000000" pitchFamily="2" charset="0"/>
              </a:rPr>
              <a:t>calculated_host_listings_count</a:t>
            </a:r>
            <a:r>
              <a:rPr lang="en-US" sz="20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IN" sz="1700" dirty="0">
                <a:latin typeface="Roboto" panose="02000000000000000000" pitchFamily="2" charset="0"/>
              </a:rPr>
              <a:t>Amount of listing per host</a:t>
            </a:r>
            <a:r>
              <a:rPr lang="en-US" sz="1700"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Availability 365:</a:t>
            </a:r>
          </a:p>
          <a:p>
            <a:pPr marL="800100" lvl="1" indent="-342900" algn="just">
              <a:buFont typeface="Arial" panose="020B0604020202020204" pitchFamily="34" charset="0"/>
              <a:buChar char="•"/>
            </a:pPr>
            <a:r>
              <a:rPr lang="en-US" sz="1700" dirty="0">
                <a:latin typeface="Roboto" panose="02000000000000000000" pitchFamily="2" charset="0"/>
              </a:rPr>
              <a:t>It is an indicator of the total number of days the listing is available for during the year.</a:t>
            </a:r>
          </a:p>
        </p:txBody>
      </p:sp>
    </p:spTree>
    <p:extLst>
      <p:ext uri="{BB962C8B-B14F-4D97-AF65-F5344CB8AC3E}">
        <p14:creationId xmlns:p14="http://schemas.microsoft.com/office/powerpoint/2010/main" val="221783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2288</TotalTime>
  <Words>3533</Words>
  <Application>Microsoft Office PowerPoint</Application>
  <PresentationFormat>Widescreen</PresentationFormat>
  <Paragraphs>267</Paragraphs>
  <Slides>31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Aharoni</vt:lpstr>
      <vt:lpstr>Aparajita</vt:lpstr>
      <vt:lpstr>AR JULIAN</vt:lpstr>
      <vt:lpstr>Arial</vt:lpstr>
      <vt:lpstr>Calibri</vt:lpstr>
      <vt:lpstr>Calibri Light</vt:lpstr>
      <vt:lpstr>Roboto</vt:lpstr>
      <vt:lpstr>Segoe UI Variable Small Semibol</vt:lpstr>
      <vt:lpstr>Times New Roman</vt:lpstr>
      <vt:lpstr>Wingdings</vt:lpstr>
      <vt:lpstr>Office Theme</vt:lpstr>
      <vt:lpstr> </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Sharma</dc:creator>
  <cp:lastModifiedBy>Bhavik Verma</cp:lastModifiedBy>
  <cp:revision>145</cp:revision>
  <dcterms:created xsi:type="dcterms:W3CDTF">2022-08-25T05:45:47Z</dcterms:created>
  <dcterms:modified xsi:type="dcterms:W3CDTF">2022-08-28T18:51:52Z</dcterms:modified>
</cp:coreProperties>
</file>