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chart10.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93" r:id="rId7"/>
    <p:sldId id="261" r:id="rId8"/>
    <p:sldId id="265" r:id="rId9"/>
    <p:sldId id="262"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4" r:id="rId30"/>
    <p:sldId id="287" r:id="rId31"/>
    <p:sldId id="286"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C43"/>
    <a:srgbClr val="FF0066"/>
    <a:srgbClr val="FB89D2"/>
    <a:srgbClr val="FF6600"/>
    <a:srgbClr val="F2F2F2"/>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81" d="100"/>
          <a:sy n="81" d="100"/>
        </p:scale>
        <p:origin x="984" y="53"/>
      </p:cViewPr>
      <p:guideLst>
        <p:guide orient="horz" pos="2160"/>
        <p:guide pos="384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ik Verma" userId="802c86737dd32d7b" providerId="LiveId" clId="{E911D76E-F6DF-410A-8565-A1325FF6997D}"/>
    <pc:docChg chg="modSld">
      <pc:chgData name="Bhavik Verma" userId="802c86737dd32d7b" providerId="LiveId" clId="{E911D76E-F6DF-410A-8565-A1325FF6997D}" dt="2022-08-29T10:41:23.542" v="15"/>
      <pc:docMkLst>
        <pc:docMk/>
      </pc:docMkLst>
      <pc:sldChg chg="setBg">
        <pc:chgData name="Bhavik Verma" userId="802c86737dd32d7b" providerId="LiveId" clId="{E911D76E-F6DF-410A-8565-A1325FF6997D}" dt="2022-08-29T10:41:23.542" v="15"/>
        <pc:sldMkLst>
          <pc:docMk/>
          <pc:sldMk cId="1203001512" sldId="256"/>
        </pc:sldMkLst>
      </pc:sldChg>
      <pc:sldChg chg="modSp mod">
        <pc:chgData name="Bhavik Verma" userId="802c86737dd32d7b" providerId="LiveId" clId="{E911D76E-F6DF-410A-8565-A1325FF6997D}" dt="2022-08-29T10:38:32.657" v="0" actId="20577"/>
        <pc:sldMkLst>
          <pc:docMk/>
          <pc:sldMk cId="2884173480" sldId="257"/>
        </pc:sldMkLst>
        <pc:spChg chg="mod">
          <ac:chgData name="Bhavik Verma" userId="802c86737dd32d7b" providerId="LiveId" clId="{E911D76E-F6DF-410A-8565-A1325FF6997D}" dt="2022-08-29T10:38:32.657" v="0" actId="20577"/>
          <ac:spMkLst>
            <pc:docMk/>
            <pc:sldMk cId="2884173480" sldId="257"/>
            <ac:spMk id="233" creationId="{00000000-0000-0000-0000-000000000000}"/>
          </ac:spMkLst>
        </pc:spChg>
      </pc:sldChg>
      <pc:sldChg chg="setBg">
        <pc:chgData name="Bhavik Verma" userId="802c86737dd32d7b" providerId="LiveId" clId="{E911D76E-F6DF-410A-8565-A1325FF6997D}" dt="2022-08-29T10:41:15.351" v="13"/>
        <pc:sldMkLst>
          <pc:docMk/>
          <pc:sldMk cId="13070059" sldId="261"/>
        </pc:sldMkLst>
      </pc:sldChg>
      <pc:sldChg chg="setBg">
        <pc:chgData name="Bhavik Verma" userId="802c86737dd32d7b" providerId="LiveId" clId="{E911D76E-F6DF-410A-8565-A1325FF6997D}" dt="2022-08-29T10:41:15.351" v="13"/>
        <pc:sldMkLst>
          <pc:docMk/>
          <pc:sldMk cId="2217832331" sldId="262"/>
        </pc:sldMkLst>
      </pc:sldChg>
      <pc:sldChg chg="setBg">
        <pc:chgData name="Bhavik Verma" userId="802c86737dd32d7b" providerId="LiveId" clId="{E911D76E-F6DF-410A-8565-A1325FF6997D}" dt="2022-08-29T10:41:15.351" v="13"/>
        <pc:sldMkLst>
          <pc:docMk/>
          <pc:sldMk cId="3232139545" sldId="265"/>
        </pc:sldMkLst>
      </pc:sldChg>
      <pc:sldChg chg="setBg">
        <pc:chgData name="Bhavik Verma" userId="802c86737dd32d7b" providerId="LiveId" clId="{E911D76E-F6DF-410A-8565-A1325FF6997D}" dt="2022-08-29T10:41:01.195" v="10"/>
        <pc:sldMkLst>
          <pc:docMk/>
          <pc:sldMk cId="593564764" sldId="266"/>
        </pc:sldMkLst>
      </pc:sldChg>
      <pc:sldChg chg="setBg">
        <pc:chgData name="Bhavik Verma" userId="802c86737dd32d7b" providerId="LiveId" clId="{E911D76E-F6DF-410A-8565-A1325FF6997D}" dt="2022-08-29T10:41:01.195" v="10"/>
        <pc:sldMkLst>
          <pc:docMk/>
          <pc:sldMk cId="1943354034" sldId="267"/>
        </pc:sldMkLst>
      </pc:sldChg>
      <pc:sldChg chg="setBg">
        <pc:chgData name="Bhavik Verma" userId="802c86737dd32d7b" providerId="LiveId" clId="{E911D76E-F6DF-410A-8565-A1325FF6997D}" dt="2022-08-29T10:41:01.195" v="10"/>
        <pc:sldMkLst>
          <pc:docMk/>
          <pc:sldMk cId="4123755267" sldId="268"/>
        </pc:sldMkLst>
      </pc:sldChg>
      <pc:sldChg chg="setBg">
        <pc:chgData name="Bhavik Verma" userId="802c86737dd32d7b" providerId="LiveId" clId="{E911D76E-F6DF-410A-8565-A1325FF6997D}" dt="2022-08-29T10:41:01.195" v="10"/>
        <pc:sldMkLst>
          <pc:docMk/>
          <pc:sldMk cId="3731713177" sldId="270"/>
        </pc:sldMkLst>
      </pc:sldChg>
      <pc:sldChg chg="setBg">
        <pc:chgData name="Bhavik Verma" userId="802c86737dd32d7b" providerId="LiveId" clId="{E911D76E-F6DF-410A-8565-A1325FF6997D}" dt="2022-08-29T10:41:01.195" v="10"/>
        <pc:sldMkLst>
          <pc:docMk/>
          <pc:sldMk cId="2343222681" sldId="271"/>
        </pc:sldMkLst>
      </pc:sldChg>
      <pc:sldChg chg="setBg">
        <pc:chgData name="Bhavik Verma" userId="802c86737dd32d7b" providerId="LiveId" clId="{E911D76E-F6DF-410A-8565-A1325FF6997D}" dt="2022-08-29T10:41:01.195" v="10"/>
        <pc:sldMkLst>
          <pc:docMk/>
          <pc:sldMk cId="324120002" sldId="272"/>
        </pc:sldMkLst>
      </pc:sldChg>
      <pc:sldChg chg="setBg">
        <pc:chgData name="Bhavik Verma" userId="802c86737dd32d7b" providerId="LiveId" clId="{E911D76E-F6DF-410A-8565-A1325FF6997D}" dt="2022-08-29T10:41:01.195" v="10"/>
        <pc:sldMkLst>
          <pc:docMk/>
          <pc:sldMk cId="4294857948" sldId="273"/>
        </pc:sldMkLst>
      </pc:sldChg>
      <pc:sldChg chg="setBg">
        <pc:chgData name="Bhavik Verma" userId="802c86737dd32d7b" providerId="LiveId" clId="{E911D76E-F6DF-410A-8565-A1325FF6997D}" dt="2022-08-29T10:40:40.444" v="9"/>
        <pc:sldMkLst>
          <pc:docMk/>
          <pc:sldMk cId="894751896" sldId="274"/>
        </pc:sldMkLst>
      </pc:sldChg>
      <pc:sldChg chg="setBg">
        <pc:chgData name="Bhavik Verma" userId="802c86737dd32d7b" providerId="LiveId" clId="{E911D76E-F6DF-410A-8565-A1325FF6997D}" dt="2022-08-29T10:40:40.444" v="9"/>
        <pc:sldMkLst>
          <pc:docMk/>
          <pc:sldMk cId="817770500" sldId="275"/>
        </pc:sldMkLst>
      </pc:sldChg>
      <pc:sldChg chg="setBg">
        <pc:chgData name="Bhavik Verma" userId="802c86737dd32d7b" providerId="LiveId" clId="{E911D76E-F6DF-410A-8565-A1325FF6997D}" dt="2022-08-29T10:40:40.444" v="9"/>
        <pc:sldMkLst>
          <pc:docMk/>
          <pc:sldMk cId="3303669778" sldId="276"/>
        </pc:sldMkLst>
      </pc:sldChg>
      <pc:sldChg chg="setBg">
        <pc:chgData name="Bhavik Verma" userId="802c86737dd32d7b" providerId="LiveId" clId="{E911D76E-F6DF-410A-8565-A1325FF6997D}" dt="2022-08-29T10:40:40.444" v="9"/>
        <pc:sldMkLst>
          <pc:docMk/>
          <pc:sldMk cId="3605850596" sldId="277"/>
        </pc:sldMkLst>
      </pc:sldChg>
      <pc:sldChg chg="setBg">
        <pc:chgData name="Bhavik Verma" userId="802c86737dd32d7b" providerId="LiveId" clId="{E911D76E-F6DF-410A-8565-A1325FF6997D}" dt="2022-08-29T10:40:40.444" v="9"/>
        <pc:sldMkLst>
          <pc:docMk/>
          <pc:sldMk cId="2541228030" sldId="278"/>
        </pc:sldMkLst>
      </pc:sldChg>
      <pc:sldChg chg="setBg">
        <pc:chgData name="Bhavik Verma" userId="802c86737dd32d7b" providerId="LiveId" clId="{E911D76E-F6DF-410A-8565-A1325FF6997D}" dt="2022-08-29T10:40:40.444" v="9"/>
        <pc:sldMkLst>
          <pc:docMk/>
          <pc:sldMk cId="4090881301" sldId="279"/>
        </pc:sldMkLst>
      </pc:sldChg>
      <pc:sldChg chg="setBg">
        <pc:chgData name="Bhavik Verma" userId="802c86737dd32d7b" providerId="LiveId" clId="{E911D76E-F6DF-410A-8565-A1325FF6997D}" dt="2022-08-29T10:40:40.444" v="9"/>
        <pc:sldMkLst>
          <pc:docMk/>
          <pc:sldMk cId="3077750268" sldId="280"/>
        </pc:sldMkLst>
      </pc:sldChg>
      <pc:sldChg chg="setBg">
        <pc:chgData name="Bhavik Verma" userId="802c86737dd32d7b" providerId="LiveId" clId="{E911D76E-F6DF-410A-8565-A1325FF6997D}" dt="2022-08-29T10:40:40.444" v="9"/>
        <pc:sldMkLst>
          <pc:docMk/>
          <pc:sldMk cId="2441216810" sldId="281"/>
        </pc:sldMkLst>
      </pc:sldChg>
      <pc:sldChg chg="setBg">
        <pc:chgData name="Bhavik Verma" userId="802c86737dd32d7b" providerId="LiveId" clId="{E911D76E-F6DF-410A-8565-A1325FF6997D}" dt="2022-08-29T10:40:40.444" v="9"/>
        <pc:sldMkLst>
          <pc:docMk/>
          <pc:sldMk cId="2581303819" sldId="282"/>
        </pc:sldMkLst>
      </pc:sldChg>
      <pc:sldChg chg="setBg">
        <pc:chgData name="Bhavik Verma" userId="802c86737dd32d7b" providerId="LiveId" clId="{E911D76E-F6DF-410A-8565-A1325FF6997D}" dt="2022-08-29T10:40:40.444" v="9"/>
        <pc:sldMkLst>
          <pc:docMk/>
          <pc:sldMk cId="3198001466" sldId="283"/>
        </pc:sldMkLst>
      </pc:sldChg>
      <pc:sldChg chg="setBg">
        <pc:chgData name="Bhavik Verma" userId="802c86737dd32d7b" providerId="LiveId" clId="{E911D76E-F6DF-410A-8565-A1325FF6997D}" dt="2022-08-29T10:40:40.444" v="9"/>
        <pc:sldMkLst>
          <pc:docMk/>
          <pc:sldMk cId="1258307725" sldId="284"/>
        </pc:sldMkLst>
      </pc:sldChg>
      <pc:sldChg chg="setBg">
        <pc:chgData name="Bhavik Verma" userId="802c86737dd32d7b" providerId="LiveId" clId="{E911D76E-F6DF-410A-8565-A1325FF6997D}" dt="2022-08-29T10:40:40.444" v="9"/>
        <pc:sldMkLst>
          <pc:docMk/>
          <pc:sldMk cId="3312592396" sldId="285"/>
        </pc:sldMkLst>
      </pc:sldChg>
      <pc:sldChg chg="setBg">
        <pc:chgData name="Bhavik Verma" userId="802c86737dd32d7b" providerId="LiveId" clId="{E911D76E-F6DF-410A-8565-A1325FF6997D}" dt="2022-08-29T10:41:15.351" v="13"/>
        <pc:sldMkLst>
          <pc:docMk/>
          <pc:sldMk cId="3046402854" sldId="293"/>
        </pc:sldMkLst>
      </pc:sldChg>
      <pc:sldChg chg="setBg">
        <pc:chgData name="Bhavik Verma" userId="802c86737dd32d7b" providerId="LiveId" clId="{E911D76E-F6DF-410A-8565-A1325FF6997D}" dt="2022-08-29T10:40:40.444" v="9"/>
        <pc:sldMkLst>
          <pc:docMk/>
          <pc:sldMk cId="3019441495" sldId="294"/>
        </pc:sldMkLst>
      </pc:sldChg>
    </pc:docChg>
  </pc:docChgLst>
  <pc:docChgLst>
    <pc:chgData name="Bhavik Verma" userId="802c86737dd32d7b" providerId="LiveId" clId="{52CEFE45-085B-4C3E-BA2F-279FEBD2BA8D}"/>
    <pc:docChg chg="undo custSel addSld delSld modSld sldOrd">
      <pc:chgData name="Bhavik Verma" userId="802c86737dd32d7b" providerId="LiveId" clId="{52CEFE45-085B-4C3E-BA2F-279FEBD2BA8D}" dt="2022-08-28T18:51:51.896" v="1966" actId="1036"/>
      <pc:docMkLst>
        <pc:docMk/>
      </pc:docMkLst>
      <pc:sldChg chg="addSp delSp modSp mod">
        <pc:chgData name="Bhavik Verma" userId="802c86737dd32d7b" providerId="LiveId" clId="{52CEFE45-085B-4C3E-BA2F-279FEBD2BA8D}" dt="2022-08-28T18:51:51.896" v="1966" actId="1036"/>
        <pc:sldMkLst>
          <pc:docMk/>
          <pc:sldMk cId="1203001512" sldId="256"/>
        </pc:sldMkLst>
        <pc:spChg chg="add del mod">
          <ac:chgData name="Bhavik Verma" userId="802c86737dd32d7b" providerId="LiveId" clId="{52CEFE45-085B-4C3E-BA2F-279FEBD2BA8D}" dt="2022-08-28T18:51:19.084" v="1936" actId="478"/>
          <ac:spMkLst>
            <pc:docMk/>
            <pc:sldMk cId="1203001512" sldId="256"/>
            <ac:spMk id="4" creationId="{560969DE-DEF7-4CCC-8CF3-9E2451508B25}"/>
          </ac:spMkLst>
        </pc:spChg>
        <pc:spChg chg="del">
          <ac:chgData name="Bhavik Verma" userId="802c86737dd32d7b" providerId="LiveId" clId="{52CEFE45-085B-4C3E-BA2F-279FEBD2BA8D}" dt="2022-08-28T18:51:16.077" v="1935" actId="478"/>
          <ac:spMkLst>
            <pc:docMk/>
            <pc:sldMk cId="1203001512" sldId="256"/>
            <ac:spMk id="5" creationId="{00000000-0000-0000-0000-000000000000}"/>
          </ac:spMkLst>
        </pc:spChg>
        <pc:spChg chg="mod">
          <ac:chgData name="Bhavik Verma" userId="802c86737dd32d7b" providerId="LiveId" clId="{52CEFE45-085B-4C3E-BA2F-279FEBD2BA8D}" dt="2022-08-28T18:51:43.294" v="1940" actId="403"/>
          <ac:spMkLst>
            <pc:docMk/>
            <pc:sldMk cId="1203001512" sldId="256"/>
            <ac:spMk id="11" creationId="{E67DCEAF-B781-E57D-BA9A-D6CAD530063A}"/>
          </ac:spMkLst>
        </pc:spChg>
        <pc:spChg chg="mod">
          <ac:chgData name="Bhavik Verma" userId="802c86737dd32d7b" providerId="LiveId" clId="{52CEFE45-085B-4C3E-BA2F-279FEBD2BA8D}" dt="2022-08-28T18:51:51.896" v="1966" actId="1036"/>
          <ac:spMkLst>
            <pc:docMk/>
            <pc:sldMk cId="1203001512" sldId="256"/>
            <ac:spMk id="13" creationId="{5032FAB5-690C-850C-6F75-5B7CDBBB4B1A}"/>
          </ac:spMkLst>
        </pc:spChg>
      </pc:sldChg>
      <pc:sldChg chg="modSp mod">
        <pc:chgData name="Bhavik Verma" userId="802c86737dd32d7b" providerId="LiveId" clId="{52CEFE45-085B-4C3E-BA2F-279FEBD2BA8D}" dt="2022-08-28T18:03:29.419" v="565" actId="20577"/>
        <pc:sldMkLst>
          <pc:docMk/>
          <pc:sldMk cId="2884173480" sldId="257"/>
        </pc:sldMkLst>
        <pc:spChg chg="mod">
          <ac:chgData name="Bhavik Verma" userId="802c86737dd32d7b" providerId="LiveId" clId="{52CEFE45-085B-4C3E-BA2F-279FEBD2BA8D}" dt="2022-08-28T13:32:38.006" v="87" actId="20577"/>
          <ac:spMkLst>
            <pc:docMk/>
            <pc:sldMk cId="2884173480" sldId="257"/>
            <ac:spMk id="233" creationId="{00000000-0000-0000-0000-000000000000}"/>
          </ac:spMkLst>
        </pc:spChg>
        <pc:spChg chg="mod">
          <ac:chgData name="Bhavik Verma" userId="802c86737dd32d7b" providerId="LiveId" clId="{52CEFE45-085B-4C3E-BA2F-279FEBD2BA8D}" dt="2022-08-28T18:03:29.419" v="565" actId="20577"/>
          <ac:spMkLst>
            <pc:docMk/>
            <pc:sldMk cId="2884173480" sldId="257"/>
            <ac:spMk id="237" creationId="{00000000-0000-0000-0000-000000000000}"/>
          </ac:spMkLst>
        </pc:spChg>
      </pc:sldChg>
      <pc:sldChg chg="modSp mod">
        <pc:chgData name="Bhavik Verma" userId="802c86737dd32d7b" providerId="LiveId" clId="{52CEFE45-085B-4C3E-BA2F-279FEBD2BA8D}" dt="2022-08-28T13:33:35.317" v="167" actId="20577"/>
        <pc:sldMkLst>
          <pc:docMk/>
          <pc:sldMk cId="3031444002" sldId="258"/>
        </pc:sldMkLst>
        <pc:spChg chg="mod">
          <ac:chgData name="Bhavik Verma" userId="802c86737dd32d7b" providerId="LiveId" clId="{52CEFE45-085B-4C3E-BA2F-279FEBD2BA8D}" dt="2022-08-28T13:33:35.317" v="167" actId="20577"/>
          <ac:spMkLst>
            <pc:docMk/>
            <pc:sldMk cId="3031444002" sldId="258"/>
            <ac:spMk id="212" creationId="{00000000-0000-0000-0000-000000000000}"/>
          </ac:spMkLst>
        </pc:spChg>
      </pc:sldChg>
      <pc:sldChg chg="delSp modSp mod">
        <pc:chgData name="Bhavik Verma" userId="802c86737dd32d7b" providerId="LiveId" clId="{52CEFE45-085B-4C3E-BA2F-279FEBD2BA8D}" dt="2022-08-28T18:04:12.623" v="575" actId="478"/>
        <pc:sldMkLst>
          <pc:docMk/>
          <pc:sldMk cId="2647522330" sldId="260"/>
        </pc:sldMkLst>
        <pc:spChg chg="del">
          <ac:chgData name="Bhavik Verma" userId="802c86737dd32d7b" providerId="LiveId" clId="{52CEFE45-085B-4C3E-BA2F-279FEBD2BA8D}" dt="2022-08-28T18:04:12.623" v="575" actId="478"/>
          <ac:spMkLst>
            <pc:docMk/>
            <pc:sldMk cId="2647522330" sldId="260"/>
            <ac:spMk id="4" creationId="{229A32C8-22B6-D7F9-7453-5ACCCEEC157A}"/>
          </ac:spMkLst>
        </pc:spChg>
        <pc:spChg chg="mod">
          <ac:chgData name="Bhavik Verma" userId="802c86737dd32d7b" providerId="LiveId" clId="{52CEFE45-085B-4C3E-BA2F-279FEBD2BA8D}" dt="2022-08-28T18:03:56.619" v="574" actId="20577"/>
          <ac:spMkLst>
            <pc:docMk/>
            <pc:sldMk cId="2647522330" sldId="260"/>
            <ac:spMk id="5" creationId="{A3CC566D-93ED-CCFE-8F31-5C18ECF6CA8C}"/>
          </ac:spMkLst>
        </pc:spChg>
      </pc:sldChg>
      <pc:sldChg chg="delSp modSp mod">
        <pc:chgData name="Bhavik Verma" userId="802c86737dd32d7b" providerId="LiveId" clId="{52CEFE45-085B-4C3E-BA2F-279FEBD2BA8D}" dt="2022-08-28T18:26:58.123" v="1592" actId="20577"/>
        <pc:sldMkLst>
          <pc:docMk/>
          <pc:sldMk cId="2217832331" sldId="262"/>
        </pc:sldMkLst>
        <pc:spChg chg="mod">
          <ac:chgData name="Bhavik Verma" userId="802c86737dd32d7b" providerId="LiveId" clId="{52CEFE45-085B-4C3E-BA2F-279FEBD2BA8D}" dt="2022-08-28T18:26:58.123" v="1592" actId="20577"/>
          <ac:spMkLst>
            <pc:docMk/>
            <pc:sldMk cId="2217832331" sldId="262"/>
            <ac:spMk id="11" creationId="{CD23D2F8-DB15-BE4B-EA5D-E05C9CCF036B}"/>
          </ac:spMkLst>
        </pc:spChg>
        <pc:spChg chg="del">
          <ac:chgData name="Bhavik Verma" userId="802c86737dd32d7b" providerId="LiveId" clId="{52CEFE45-085B-4C3E-BA2F-279FEBD2BA8D}" dt="2022-08-28T13:38:29.220" v="245" actId="478"/>
          <ac:spMkLst>
            <pc:docMk/>
            <pc:sldMk cId="2217832331" sldId="262"/>
            <ac:spMk id="12" creationId="{148D20E4-A123-2151-57A0-124D4554AE14}"/>
          </ac:spMkLst>
        </pc:spChg>
      </pc:sldChg>
      <pc:sldChg chg="add del">
        <pc:chgData name="Bhavik Verma" userId="802c86737dd32d7b" providerId="LiveId" clId="{52CEFE45-085B-4C3E-BA2F-279FEBD2BA8D}" dt="2022-08-28T13:38:00.835" v="208" actId="2696"/>
        <pc:sldMkLst>
          <pc:docMk/>
          <pc:sldMk cId="168202801" sldId="263"/>
        </pc:sldMkLst>
      </pc:sldChg>
      <pc:sldChg chg="modSp mod">
        <pc:chgData name="Bhavik Verma" userId="802c86737dd32d7b" providerId="LiveId" clId="{52CEFE45-085B-4C3E-BA2F-279FEBD2BA8D}" dt="2022-08-28T13:38:23.568" v="244" actId="20577"/>
        <pc:sldMkLst>
          <pc:docMk/>
          <pc:sldMk cId="3232139545" sldId="265"/>
        </pc:sldMkLst>
        <pc:spChg chg="mod">
          <ac:chgData name="Bhavik Verma" userId="802c86737dd32d7b" providerId="LiveId" clId="{52CEFE45-085B-4C3E-BA2F-279FEBD2BA8D}" dt="2022-08-28T13:38:23.568" v="244" actId="20577"/>
          <ac:spMkLst>
            <pc:docMk/>
            <pc:sldMk cId="3232139545" sldId="265"/>
            <ac:spMk id="9" creationId="{148D20E4-A123-2151-57A0-124D4554AE14}"/>
          </ac:spMkLst>
        </pc:spChg>
      </pc:sldChg>
      <pc:sldChg chg="delSp modSp mod">
        <pc:chgData name="Bhavik Verma" userId="802c86737dd32d7b" providerId="LiveId" clId="{52CEFE45-085B-4C3E-BA2F-279FEBD2BA8D}" dt="2022-08-28T13:39:44.289" v="258" actId="1036"/>
        <pc:sldMkLst>
          <pc:docMk/>
          <pc:sldMk cId="1943354034" sldId="267"/>
        </pc:sldMkLst>
        <pc:spChg chg="mod">
          <ac:chgData name="Bhavik Verma" userId="802c86737dd32d7b" providerId="LiveId" clId="{52CEFE45-085B-4C3E-BA2F-279FEBD2BA8D}" dt="2022-08-28T13:39:44.289" v="258" actId="1036"/>
          <ac:spMkLst>
            <pc:docMk/>
            <pc:sldMk cId="1943354034" sldId="267"/>
            <ac:spMk id="6" creationId="{148D20E4-A123-2151-57A0-124D4554AE14}"/>
          </ac:spMkLst>
        </pc:spChg>
        <pc:spChg chg="del">
          <ac:chgData name="Bhavik Verma" userId="802c86737dd32d7b" providerId="LiveId" clId="{52CEFE45-085B-4C3E-BA2F-279FEBD2BA8D}" dt="2022-08-28T13:39:26.177" v="248" actId="478"/>
          <ac:spMkLst>
            <pc:docMk/>
            <pc:sldMk cId="1943354034" sldId="267"/>
            <ac:spMk id="9" creationId="{4E031195-B5BC-6D03-FC02-71133BA1B76F}"/>
          </ac:spMkLst>
        </pc:spChg>
      </pc:sldChg>
      <pc:sldChg chg="modSp mod">
        <pc:chgData name="Bhavik Verma" userId="802c86737dd32d7b" providerId="LiveId" clId="{52CEFE45-085B-4C3E-BA2F-279FEBD2BA8D}" dt="2022-08-28T13:39:53.912" v="263" actId="20577"/>
        <pc:sldMkLst>
          <pc:docMk/>
          <pc:sldMk cId="4123755267" sldId="268"/>
        </pc:sldMkLst>
        <pc:spChg chg="mod">
          <ac:chgData name="Bhavik Verma" userId="802c86737dd32d7b" providerId="LiveId" clId="{52CEFE45-085B-4C3E-BA2F-279FEBD2BA8D}" dt="2022-08-28T13:39:53.912" v="263" actId="20577"/>
          <ac:spMkLst>
            <pc:docMk/>
            <pc:sldMk cId="4123755267" sldId="268"/>
            <ac:spMk id="8" creationId="{2AF2F9B1-90F3-3424-9BC2-C7AD3EBC0299}"/>
          </ac:spMkLst>
        </pc:spChg>
      </pc:sldChg>
      <pc:sldChg chg="modSp mod">
        <pc:chgData name="Bhavik Verma" userId="802c86737dd32d7b" providerId="LiveId" clId="{52CEFE45-085B-4C3E-BA2F-279FEBD2BA8D}" dt="2022-08-28T13:43:54.987" v="390" actId="20577"/>
        <pc:sldMkLst>
          <pc:docMk/>
          <pc:sldMk cId="2343222681" sldId="271"/>
        </pc:sldMkLst>
        <pc:spChg chg="mod">
          <ac:chgData name="Bhavik Verma" userId="802c86737dd32d7b" providerId="LiveId" clId="{52CEFE45-085B-4C3E-BA2F-279FEBD2BA8D}" dt="2022-08-28T13:43:54.987" v="390" actId="20577"/>
          <ac:spMkLst>
            <pc:docMk/>
            <pc:sldMk cId="2343222681" sldId="271"/>
            <ac:spMk id="8" creationId="{655092F7-5FE8-A8A4-7C9D-D705B11605A7}"/>
          </ac:spMkLst>
        </pc:spChg>
      </pc:sldChg>
      <pc:sldChg chg="delSp modSp mod">
        <pc:chgData name="Bhavik Verma" userId="802c86737dd32d7b" providerId="LiveId" clId="{52CEFE45-085B-4C3E-BA2F-279FEBD2BA8D}" dt="2022-08-28T13:44:27.861" v="447" actId="1036"/>
        <pc:sldMkLst>
          <pc:docMk/>
          <pc:sldMk cId="324120002" sldId="272"/>
        </pc:sldMkLst>
        <pc:spChg chg="mod">
          <ac:chgData name="Bhavik Verma" userId="802c86737dd32d7b" providerId="LiveId" clId="{52CEFE45-085B-4C3E-BA2F-279FEBD2BA8D}" dt="2022-08-28T13:44:23.077" v="425" actId="1036"/>
          <ac:spMkLst>
            <pc:docMk/>
            <pc:sldMk cId="324120002" sldId="272"/>
            <ac:spMk id="9" creationId="{148D20E4-A123-2151-57A0-124D4554AE14}"/>
          </ac:spMkLst>
        </pc:spChg>
        <pc:spChg chg="mod">
          <ac:chgData name="Bhavik Verma" userId="802c86737dd32d7b" providerId="LiveId" clId="{52CEFE45-085B-4C3E-BA2F-279FEBD2BA8D}" dt="2022-08-28T13:44:27.861" v="447" actId="1036"/>
          <ac:spMkLst>
            <pc:docMk/>
            <pc:sldMk cId="324120002" sldId="272"/>
            <ac:spMk id="12" creationId="{148D20E4-A123-2151-57A0-124D4554AE14}"/>
          </ac:spMkLst>
        </pc:spChg>
        <pc:spChg chg="del">
          <ac:chgData name="Bhavik Verma" userId="802c86737dd32d7b" providerId="LiveId" clId="{52CEFE45-085B-4C3E-BA2F-279FEBD2BA8D}" dt="2022-08-28T13:44:12.569" v="391" actId="478"/>
          <ac:spMkLst>
            <pc:docMk/>
            <pc:sldMk cId="324120002" sldId="272"/>
            <ac:spMk id="17" creationId="{148D20E4-A123-2151-57A0-124D4554AE14}"/>
          </ac:spMkLst>
        </pc:spChg>
      </pc:sldChg>
      <pc:sldChg chg="modSp mod">
        <pc:chgData name="Bhavik Verma" userId="802c86737dd32d7b" providerId="LiveId" clId="{52CEFE45-085B-4C3E-BA2F-279FEBD2BA8D}" dt="2022-08-28T18:06:38.301" v="602" actId="20577"/>
        <pc:sldMkLst>
          <pc:docMk/>
          <pc:sldMk cId="4294857948" sldId="273"/>
        </pc:sldMkLst>
        <pc:spChg chg="mod">
          <ac:chgData name="Bhavik Verma" userId="802c86737dd32d7b" providerId="LiveId" clId="{52CEFE45-085B-4C3E-BA2F-279FEBD2BA8D}" dt="2022-08-28T13:44:59.528" v="452" actId="20577"/>
          <ac:spMkLst>
            <pc:docMk/>
            <pc:sldMk cId="4294857948" sldId="273"/>
            <ac:spMk id="7" creationId="{148D20E4-A123-2151-57A0-124D4554AE14}"/>
          </ac:spMkLst>
        </pc:spChg>
        <pc:spChg chg="mod">
          <ac:chgData name="Bhavik Verma" userId="802c86737dd32d7b" providerId="LiveId" clId="{52CEFE45-085B-4C3E-BA2F-279FEBD2BA8D}" dt="2022-08-28T13:46:00.652" v="478" actId="20577"/>
          <ac:spMkLst>
            <pc:docMk/>
            <pc:sldMk cId="4294857948" sldId="273"/>
            <ac:spMk id="10" creationId="{148D20E4-A123-2151-57A0-124D4554AE14}"/>
          </ac:spMkLst>
        </pc:spChg>
        <pc:spChg chg="mod">
          <ac:chgData name="Bhavik Verma" userId="802c86737dd32d7b" providerId="LiveId" clId="{52CEFE45-085B-4C3E-BA2F-279FEBD2BA8D}" dt="2022-08-28T18:06:38.301" v="602" actId="20577"/>
          <ac:spMkLst>
            <pc:docMk/>
            <pc:sldMk cId="4294857948" sldId="273"/>
            <ac:spMk id="16" creationId="{148D20E4-A123-2151-57A0-124D4554AE14}"/>
          </ac:spMkLst>
        </pc:spChg>
      </pc:sldChg>
      <pc:sldChg chg="modSp mod">
        <pc:chgData name="Bhavik Verma" userId="802c86737dd32d7b" providerId="LiveId" clId="{52CEFE45-085B-4C3E-BA2F-279FEBD2BA8D}" dt="2022-08-28T13:49:16.168" v="564" actId="20577"/>
        <pc:sldMkLst>
          <pc:docMk/>
          <pc:sldMk cId="894751896" sldId="274"/>
        </pc:sldMkLst>
        <pc:spChg chg="mod">
          <ac:chgData name="Bhavik Verma" userId="802c86737dd32d7b" providerId="LiveId" clId="{52CEFE45-085B-4C3E-BA2F-279FEBD2BA8D}" dt="2022-08-28T13:49:16.168" v="564" actId="20577"/>
          <ac:spMkLst>
            <pc:docMk/>
            <pc:sldMk cId="894751896" sldId="274"/>
            <ac:spMk id="9" creationId="{148D20E4-A123-2151-57A0-124D4554AE14}"/>
          </ac:spMkLst>
        </pc:spChg>
        <pc:spChg chg="mod">
          <ac:chgData name="Bhavik Verma" userId="802c86737dd32d7b" providerId="LiveId" clId="{52CEFE45-085B-4C3E-BA2F-279FEBD2BA8D}" dt="2022-08-28T13:47:21.729" v="484" actId="20577"/>
          <ac:spMkLst>
            <pc:docMk/>
            <pc:sldMk cId="894751896" sldId="274"/>
            <ac:spMk id="10" creationId="{148D20E4-A123-2151-57A0-124D4554AE14}"/>
          </ac:spMkLst>
        </pc:spChg>
      </pc:sldChg>
      <pc:sldChg chg="modSp mod">
        <pc:chgData name="Bhavik Verma" userId="802c86737dd32d7b" providerId="LiveId" clId="{52CEFE45-085B-4C3E-BA2F-279FEBD2BA8D}" dt="2022-08-28T13:48:59.682" v="556" actId="20577"/>
        <pc:sldMkLst>
          <pc:docMk/>
          <pc:sldMk cId="817770500" sldId="275"/>
        </pc:sldMkLst>
        <pc:spChg chg="mod">
          <ac:chgData name="Bhavik Verma" userId="802c86737dd32d7b" providerId="LiveId" clId="{52CEFE45-085B-4C3E-BA2F-279FEBD2BA8D}" dt="2022-08-28T13:48:59.682" v="556" actId="20577"/>
          <ac:spMkLst>
            <pc:docMk/>
            <pc:sldMk cId="817770500" sldId="275"/>
            <ac:spMk id="6" creationId="{148D20E4-A123-2151-57A0-124D4554AE14}"/>
          </ac:spMkLst>
        </pc:spChg>
        <pc:spChg chg="mod">
          <ac:chgData name="Bhavik Verma" userId="802c86737dd32d7b" providerId="LiveId" clId="{52CEFE45-085B-4C3E-BA2F-279FEBD2BA8D}" dt="2022-08-28T13:48:54.827" v="554" actId="20577"/>
          <ac:spMkLst>
            <pc:docMk/>
            <pc:sldMk cId="817770500" sldId="275"/>
            <ac:spMk id="8" creationId="{148D20E4-A123-2151-57A0-124D4554AE14}"/>
          </ac:spMkLst>
        </pc:spChg>
      </pc:sldChg>
      <pc:sldChg chg="addSp delSp modSp mod">
        <pc:chgData name="Bhavik Verma" userId="802c86737dd32d7b" providerId="LiveId" clId="{52CEFE45-085B-4C3E-BA2F-279FEBD2BA8D}" dt="2022-08-28T18:13:04.036" v="1016"/>
        <pc:sldMkLst>
          <pc:docMk/>
          <pc:sldMk cId="3605850596" sldId="277"/>
        </pc:sldMkLst>
        <pc:spChg chg="mod">
          <ac:chgData name="Bhavik Verma" userId="802c86737dd32d7b" providerId="LiveId" clId="{52CEFE45-085B-4C3E-BA2F-279FEBD2BA8D}" dt="2022-08-28T18:13:02.684" v="1014"/>
          <ac:spMkLst>
            <pc:docMk/>
            <pc:sldMk cId="3605850596" sldId="277"/>
            <ac:spMk id="4" creationId="{148D20E4-A123-2151-57A0-124D4554AE14}"/>
          </ac:spMkLst>
        </pc:spChg>
        <pc:spChg chg="del mod">
          <ac:chgData name="Bhavik Verma" userId="802c86737dd32d7b" providerId="LiveId" clId="{52CEFE45-085B-4C3E-BA2F-279FEBD2BA8D}" dt="2022-08-28T18:13:04.036" v="1016"/>
          <ac:spMkLst>
            <pc:docMk/>
            <pc:sldMk cId="3605850596" sldId="277"/>
            <ac:spMk id="9" creationId="{148D20E4-A123-2151-57A0-124D4554AE14}"/>
          </ac:spMkLst>
        </pc:spChg>
        <pc:picChg chg="mod">
          <ac:chgData name="Bhavik Verma" userId="802c86737dd32d7b" providerId="LiveId" clId="{52CEFE45-085B-4C3E-BA2F-279FEBD2BA8D}" dt="2022-08-28T18:09:32.393" v="652" actId="1076"/>
          <ac:picMkLst>
            <pc:docMk/>
            <pc:sldMk cId="3605850596" sldId="277"/>
            <ac:picMk id="7" creationId="{00000000-0000-0000-0000-000000000000}"/>
          </ac:picMkLst>
        </pc:picChg>
        <pc:picChg chg="del">
          <ac:chgData name="Bhavik Verma" userId="802c86737dd32d7b" providerId="LiveId" clId="{52CEFE45-085B-4C3E-BA2F-279FEBD2BA8D}" dt="2022-08-28T18:08:35.173" v="603" actId="478"/>
          <ac:picMkLst>
            <pc:docMk/>
            <pc:sldMk cId="3605850596" sldId="277"/>
            <ac:picMk id="8" creationId="{00000000-0000-0000-0000-000000000000}"/>
          </ac:picMkLst>
        </pc:picChg>
        <pc:picChg chg="add mod">
          <ac:chgData name="Bhavik Verma" userId="802c86737dd32d7b" providerId="LiveId" clId="{52CEFE45-085B-4C3E-BA2F-279FEBD2BA8D}" dt="2022-08-28T18:08:40.861" v="605" actId="1076"/>
          <ac:picMkLst>
            <pc:docMk/>
            <pc:sldMk cId="3605850596" sldId="277"/>
            <ac:picMk id="10" creationId="{65660BD6-7831-4BAC-A7F3-1F9EBA605CDA}"/>
          </ac:picMkLst>
        </pc:picChg>
      </pc:sldChg>
      <pc:sldChg chg="modSp mod">
        <pc:chgData name="Bhavik Verma" userId="802c86737dd32d7b" providerId="LiveId" clId="{52CEFE45-085B-4C3E-BA2F-279FEBD2BA8D}" dt="2022-08-28T18:21:51.368" v="1355" actId="20577"/>
        <pc:sldMkLst>
          <pc:docMk/>
          <pc:sldMk cId="2541228030" sldId="278"/>
        </pc:sldMkLst>
        <pc:spChg chg="mod">
          <ac:chgData name="Bhavik Verma" userId="802c86737dd32d7b" providerId="LiveId" clId="{52CEFE45-085B-4C3E-BA2F-279FEBD2BA8D}" dt="2022-08-28T18:14:31.395" v="1130" actId="20577"/>
          <ac:spMkLst>
            <pc:docMk/>
            <pc:sldMk cId="2541228030" sldId="278"/>
            <ac:spMk id="4" creationId="{148D20E4-A123-2151-57A0-124D4554AE14}"/>
          </ac:spMkLst>
        </pc:spChg>
        <pc:spChg chg="mod">
          <ac:chgData name="Bhavik Verma" userId="802c86737dd32d7b" providerId="LiveId" clId="{52CEFE45-085B-4C3E-BA2F-279FEBD2BA8D}" dt="2022-08-28T18:19:10.989" v="1290" actId="20577"/>
          <ac:spMkLst>
            <pc:docMk/>
            <pc:sldMk cId="2541228030" sldId="278"/>
            <ac:spMk id="6" creationId="{148D20E4-A123-2151-57A0-124D4554AE14}"/>
          </ac:spMkLst>
        </pc:spChg>
        <pc:spChg chg="mod">
          <ac:chgData name="Bhavik Verma" userId="802c86737dd32d7b" providerId="LiveId" clId="{52CEFE45-085B-4C3E-BA2F-279FEBD2BA8D}" dt="2022-08-28T18:21:51.368" v="1355" actId="20577"/>
          <ac:spMkLst>
            <pc:docMk/>
            <pc:sldMk cId="2541228030" sldId="278"/>
            <ac:spMk id="9" creationId="{148D20E4-A123-2151-57A0-124D4554AE14}"/>
          </ac:spMkLst>
        </pc:spChg>
        <pc:picChg chg="mod">
          <ac:chgData name="Bhavik Verma" userId="802c86737dd32d7b" providerId="LiveId" clId="{52CEFE45-085B-4C3E-BA2F-279FEBD2BA8D}" dt="2022-08-28T18:13:14.109" v="1017" actId="14100"/>
          <ac:picMkLst>
            <pc:docMk/>
            <pc:sldMk cId="2541228030" sldId="278"/>
            <ac:picMk id="2" creationId="{00000000-0000-0000-0000-000000000000}"/>
          </ac:picMkLst>
        </pc:picChg>
      </pc:sldChg>
      <pc:sldChg chg="modSp mod">
        <pc:chgData name="Bhavik Verma" userId="802c86737dd32d7b" providerId="LiveId" clId="{52CEFE45-085B-4C3E-BA2F-279FEBD2BA8D}" dt="2022-08-28T18:21:44.113" v="1348" actId="20577"/>
        <pc:sldMkLst>
          <pc:docMk/>
          <pc:sldMk cId="4090881301" sldId="279"/>
        </pc:sldMkLst>
        <pc:spChg chg="mod">
          <ac:chgData name="Bhavik Verma" userId="802c86737dd32d7b" providerId="LiveId" clId="{52CEFE45-085B-4C3E-BA2F-279FEBD2BA8D}" dt="2022-08-28T18:20:22.968" v="1333" actId="20577"/>
          <ac:spMkLst>
            <pc:docMk/>
            <pc:sldMk cId="4090881301" sldId="279"/>
            <ac:spMk id="4" creationId="{148D20E4-A123-2151-57A0-124D4554AE14}"/>
          </ac:spMkLst>
        </pc:spChg>
        <pc:spChg chg="mod">
          <ac:chgData name="Bhavik Verma" userId="802c86737dd32d7b" providerId="LiveId" clId="{52CEFE45-085B-4C3E-BA2F-279FEBD2BA8D}" dt="2022-08-28T18:21:44.113" v="1348" actId="20577"/>
          <ac:spMkLst>
            <pc:docMk/>
            <pc:sldMk cId="4090881301" sldId="279"/>
            <ac:spMk id="7" creationId="{148D20E4-A123-2151-57A0-124D4554AE14}"/>
          </ac:spMkLst>
        </pc:spChg>
        <pc:picChg chg="mod">
          <ac:chgData name="Bhavik Verma" userId="802c86737dd32d7b" providerId="LiveId" clId="{52CEFE45-085B-4C3E-BA2F-279FEBD2BA8D}" dt="2022-08-28T18:18:41.252" v="1277" actId="14100"/>
          <ac:picMkLst>
            <pc:docMk/>
            <pc:sldMk cId="4090881301" sldId="279"/>
            <ac:picMk id="2" creationId="{00000000-0000-0000-0000-000000000000}"/>
          </ac:picMkLst>
        </pc:picChg>
        <pc:picChg chg="mod">
          <ac:chgData name="Bhavik Verma" userId="802c86737dd32d7b" providerId="LiveId" clId="{52CEFE45-085B-4C3E-BA2F-279FEBD2BA8D}" dt="2022-08-28T18:18:51.938" v="1280" actId="14100"/>
          <ac:picMkLst>
            <pc:docMk/>
            <pc:sldMk cId="4090881301" sldId="279"/>
            <ac:picMk id="8" creationId="{00000000-0000-0000-0000-000000000000}"/>
          </ac:picMkLst>
        </pc:picChg>
      </pc:sldChg>
      <pc:sldChg chg="modSp mod">
        <pc:chgData name="Bhavik Verma" userId="802c86737dd32d7b" providerId="LiveId" clId="{52CEFE45-085B-4C3E-BA2F-279FEBD2BA8D}" dt="2022-08-28T18:23:53.056" v="1424" actId="113"/>
        <pc:sldMkLst>
          <pc:docMk/>
          <pc:sldMk cId="3077750268" sldId="280"/>
        </pc:sldMkLst>
        <pc:spChg chg="mod">
          <ac:chgData name="Bhavik Verma" userId="802c86737dd32d7b" providerId="LiveId" clId="{52CEFE45-085B-4C3E-BA2F-279FEBD2BA8D}" dt="2022-08-28T18:23:53.056" v="1424" actId="113"/>
          <ac:spMkLst>
            <pc:docMk/>
            <pc:sldMk cId="3077750268" sldId="280"/>
            <ac:spMk id="3" creationId="{148D20E4-A123-2151-57A0-124D4554AE14}"/>
          </ac:spMkLst>
        </pc:spChg>
      </pc:sldChg>
      <pc:sldChg chg="modSp mod">
        <pc:chgData name="Bhavik Verma" userId="802c86737dd32d7b" providerId="LiveId" clId="{52CEFE45-085B-4C3E-BA2F-279FEBD2BA8D}" dt="2022-08-28T18:28:14.243" v="1632" actId="20577"/>
        <pc:sldMkLst>
          <pc:docMk/>
          <pc:sldMk cId="2441216810" sldId="281"/>
        </pc:sldMkLst>
        <pc:spChg chg="mod">
          <ac:chgData name="Bhavik Verma" userId="802c86737dd32d7b" providerId="LiveId" clId="{52CEFE45-085B-4C3E-BA2F-279FEBD2BA8D}" dt="2022-08-28T18:25:30.259" v="1452" actId="1076"/>
          <ac:spMkLst>
            <pc:docMk/>
            <pc:sldMk cId="2441216810" sldId="281"/>
            <ac:spMk id="4" creationId="{148D20E4-A123-2151-57A0-124D4554AE14}"/>
          </ac:spMkLst>
        </pc:spChg>
        <pc:spChg chg="mod">
          <ac:chgData name="Bhavik Verma" userId="802c86737dd32d7b" providerId="LiveId" clId="{52CEFE45-085B-4C3E-BA2F-279FEBD2BA8D}" dt="2022-08-28T18:24:14.555" v="1441" actId="6549"/>
          <ac:spMkLst>
            <pc:docMk/>
            <pc:sldMk cId="2441216810" sldId="281"/>
            <ac:spMk id="6" creationId="{148D20E4-A123-2151-57A0-124D4554AE14}"/>
          </ac:spMkLst>
        </pc:spChg>
        <pc:spChg chg="mod">
          <ac:chgData name="Bhavik Verma" userId="802c86737dd32d7b" providerId="LiveId" clId="{52CEFE45-085B-4C3E-BA2F-279FEBD2BA8D}" dt="2022-08-28T18:28:14.243" v="1632" actId="20577"/>
          <ac:spMkLst>
            <pc:docMk/>
            <pc:sldMk cId="2441216810" sldId="281"/>
            <ac:spMk id="7" creationId="{148D20E4-A123-2151-57A0-124D4554AE14}"/>
          </ac:spMkLst>
        </pc:spChg>
      </pc:sldChg>
      <pc:sldChg chg="modSp mod">
        <pc:chgData name="Bhavik Verma" userId="802c86737dd32d7b" providerId="LiveId" clId="{52CEFE45-085B-4C3E-BA2F-279FEBD2BA8D}" dt="2022-08-28T18:30:05.495" v="1715" actId="20577"/>
        <pc:sldMkLst>
          <pc:docMk/>
          <pc:sldMk cId="2581303819" sldId="282"/>
        </pc:sldMkLst>
        <pc:spChg chg="mod">
          <ac:chgData name="Bhavik Verma" userId="802c86737dd32d7b" providerId="LiveId" clId="{52CEFE45-085B-4C3E-BA2F-279FEBD2BA8D}" dt="2022-08-28T18:30:05.495" v="1715" actId="20577"/>
          <ac:spMkLst>
            <pc:docMk/>
            <pc:sldMk cId="2581303819" sldId="282"/>
            <ac:spMk id="4" creationId="{148D20E4-A123-2151-57A0-124D4554AE14}"/>
          </ac:spMkLst>
        </pc:spChg>
        <pc:spChg chg="mod">
          <ac:chgData name="Bhavik Verma" userId="802c86737dd32d7b" providerId="LiveId" clId="{52CEFE45-085B-4C3E-BA2F-279FEBD2BA8D}" dt="2022-08-28T18:28:32.010" v="1666" actId="20577"/>
          <ac:spMkLst>
            <pc:docMk/>
            <pc:sldMk cId="2581303819" sldId="282"/>
            <ac:spMk id="6" creationId="{148D20E4-A123-2151-57A0-124D4554AE14}"/>
          </ac:spMkLst>
        </pc:spChg>
      </pc:sldChg>
      <pc:sldChg chg="modSp mod">
        <pc:chgData name="Bhavik Verma" userId="802c86737dd32d7b" providerId="LiveId" clId="{52CEFE45-085B-4C3E-BA2F-279FEBD2BA8D}" dt="2022-08-28T18:30:49.450" v="1828" actId="20577"/>
        <pc:sldMkLst>
          <pc:docMk/>
          <pc:sldMk cId="3198001466" sldId="283"/>
        </pc:sldMkLst>
        <pc:spChg chg="mod">
          <ac:chgData name="Bhavik Verma" userId="802c86737dd32d7b" providerId="LiveId" clId="{52CEFE45-085B-4C3E-BA2F-279FEBD2BA8D}" dt="2022-08-28T18:30:16.269" v="1717" actId="20577"/>
          <ac:spMkLst>
            <pc:docMk/>
            <pc:sldMk cId="3198001466" sldId="283"/>
            <ac:spMk id="4" creationId="{148D20E4-A123-2151-57A0-124D4554AE14}"/>
          </ac:spMkLst>
        </pc:spChg>
        <pc:spChg chg="mod">
          <ac:chgData name="Bhavik Verma" userId="802c86737dd32d7b" providerId="LiveId" clId="{52CEFE45-085B-4C3E-BA2F-279FEBD2BA8D}" dt="2022-08-28T18:30:49.450" v="1828" actId="20577"/>
          <ac:spMkLst>
            <pc:docMk/>
            <pc:sldMk cId="3198001466" sldId="283"/>
            <ac:spMk id="6" creationId="{148D20E4-A123-2151-57A0-124D4554AE14}"/>
          </ac:spMkLst>
        </pc:spChg>
      </pc:sldChg>
      <pc:sldChg chg="modSp mod">
        <pc:chgData name="Bhavik Verma" userId="802c86737dd32d7b" providerId="LiveId" clId="{52CEFE45-085B-4C3E-BA2F-279FEBD2BA8D}" dt="2022-08-28T18:48:22.067" v="1932" actId="1076"/>
        <pc:sldMkLst>
          <pc:docMk/>
          <pc:sldMk cId="3312592396" sldId="285"/>
        </pc:sldMkLst>
        <pc:spChg chg="mod">
          <ac:chgData name="Bhavik Verma" userId="802c86737dd32d7b" providerId="LiveId" clId="{52CEFE45-085B-4C3E-BA2F-279FEBD2BA8D}" dt="2022-08-28T18:48:22.067" v="1932" actId="1076"/>
          <ac:spMkLst>
            <pc:docMk/>
            <pc:sldMk cId="3312592396" sldId="285"/>
            <ac:spMk id="5" creationId="{148D20E4-A123-2151-57A0-124D4554AE14}"/>
          </ac:spMkLst>
        </pc:spChg>
        <pc:spChg chg="mod">
          <ac:chgData name="Bhavik Verma" userId="802c86737dd32d7b" providerId="LiveId" clId="{52CEFE45-085B-4C3E-BA2F-279FEBD2BA8D}" dt="2022-08-28T18:48:18.552" v="1931" actId="1076"/>
          <ac:spMkLst>
            <pc:docMk/>
            <pc:sldMk cId="3312592396" sldId="285"/>
            <ac:spMk id="7" creationId="{148D20E4-A123-2151-57A0-124D4554AE14}"/>
          </ac:spMkLst>
        </pc:spChg>
        <pc:picChg chg="mod">
          <ac:chgData name="Bhavik Verma" userId="802c86737dd32d7b" providerId="LiveId" clId="{52CEFE45-085B-4C3E-BA2F-279FEBD2BA8D}" dt="2022-08-28T18:48:03.514" v="1921" actId="1076"/>
          <ac:picMkLst>
            <pc:docMk/>
            <pc:sldMk cId="3312592396" sldId="285"/>
            <ac:picMk id="4" creationId="{00000000-0000-0000-0000-000000000000}"/>
          </ac:picMkLst>
        </pc:picChg>
      </pc:sldChg>
      <pc:sldChg chg="modSp mod ord">
        <pc:chgData name="Bhavik Verma" userId="802c86737dd32d7b" providerId="LiveId" clId="{52CEFE45-085B-4C3E-BA2F-279FEBD2BA8D}" dt="2022-08-28T18:38:27.083" v="1899" actId="403"/>
        <pc:sldMkLst>
          <pc:docMk/>
          <pc:sldMk cId="3802516922" sldId="287"/>
        </pc:sldMkLst>
        <pc:spChg chg="mod">
          <ac:chgData name="Bhavik Verma" userId="802c86737dd32d7b" providerId="LiveId" clId="{52CEFE45-085B-4C3E-BA2F-279FEBD2BA8D}" dt="2022-08-28T18:33:06.001" v="1865" actId="20577"/>
          <ac:spMkLst>
            <pc:docMk/>
            <pc:sldMk cId="3802516922" sldId="287"/>
            <ac:spMk id="4" creationId="{148D20E4-A123-2151-57A0-124D4554AE14}"/>
          </ac:spMkLst>
        </pc:spChg>
        <pc:spChg chg="mod">
          <ac:chgData name="Bhavik Verma" userId="802c86737dd32d7b" providerId="LiveId" clId="{52CEFE45-085B-4C3E-BA2F-279FEBD2BA8D}" dt="2022-08-28T18:38:27.083" v="1899" actId="403"/>
          <ac:spMkLst>
            <pc:docMk/>
            <pc:sldMk cId="3802516922" sldId="287"/>
            <ac:spMk id="5" creationId="{148D20E4-A123-2151-57A0-124D4554AE14}"/>
          </ac:spMkLst>
        </pc:spChg>
      </pc:sldChg>
      <pc:sldChg chg="modSp mod">
        <pc:chgData name="Bhavik Verma" userId="802c86737dd32d7b" providerId="LiveId" clId="{52CEFE45-085B-4C3E-BA2F-279FEBD2BA8D}" dt="2022-08-28T13:38:54.802" v="247" actId="20577"/>
        <pc:sldMkLst>
          <pc:docMk/>
          <pc:sldMk cId="3046402854" sldId="293"/>
        </pc:sldMkLst>
        <pc:spChg chg="mod">
          <ac:chgData name="Bhavik Verma" userId="802c86737dd32d7b" providerId="LiveId" clId="{52CEFE45-085B-4C3E-BA2F-279FEBD2BA8D}" dt="2022-08-28T13:38:54.802" v="247" actId="20577"/>
          <ac:spMkLst>
            <pc:docMk/>
            <pc:sldMk cId="3046402854" sldId="293"/>
            <ac:spMk id="7" creationId="{D1425EBD-45A4-AF72-47B0-1C37477FA034}"/>
          </ac:spMkLst>
        </pc:spChg>
      </pc:sldChg>
      <pc:sldChg chg="del">
        <pc:chgData name="Bhavik Verma" userId="802c86737dd32d7b" providerId="LiveId" clId="{52CEFE45-085B-4C3E-BA2F-279FEBD2BA8D}" dt="2022-08-28T13:38:05.096" v="209" actId="2696"/>
        <pc:sldMkLst>
          <pc:docMk/>
          <pc:sldMk cId="2399092936" sldId="294"/>
        </pc:sldMkLst>
      </pc:sldChg>
      <pc:sldChg chg="modSp add del mod">
        <pc:chgData name="Bhavik Verma" userId="802c86737dd32d7b" providerId="LiveId" clId="{52CEFE45-085B-4C3E-BA2F-279FEBD2BA8D}" dt="2022-08-28T18:33:00.183" v="1857" actId="2696"/>
        <pc:sldMkLst>
          <pc:docMk/>
          <pc:sldMk cId="3318799722" sldId="294"/>
        </pc:sldMkLst>
        <pc:spChg chg="mod">
          <ac:chgData name="Bhavik Verma" userId="802c86737dd32d7b" providerId="LiveId" clId="{52CEFE45-085B-4C3E-BA2F-279FEBD2BA8D}" dt="2022-08-28T18:32:44.970" v="1856" actId="20577"/>
          <ac:spMkLst>
            <pc:docMk/>
            <pc:sldMk cId="3318799722" sldId="294"/>
            <ac:spMk id="4" creationId="{148D20E4-A123-2151-57A0-124D4554AE1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962-421A-AA0D-2B9A2DBC849D}"/>
            </c:ext>
          </c:extLst>
        </c:ser>
        <c:ser>
          <c:idx val="1"/>
          <c:order val="1"/>
          <c:tx>
            <c:strRef>
              <c:f>Sheet1!$C$1</c:f>
              <c:strCache>
                <c:ptCount val="1"/>
                <c:pt idx="0">
                  <c:v>Series 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962-421A-AA0D-2B9A2DBC849D}"/>
            </c:ext>
          </c:extLst>
        </c:ser>
        <c:ser>
          <c:idx val="2"/>
          <c:order val="2"/>
          <c:tx>
            <c:strRef>
              <c:f>Sheet1!$D$1</c:f>
              <c:strCache>
                <c:ptCount val="1"/>
                <c:pt idx="0">
                  <c:v>Series 3</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962-421A-AA0D-2B9A2DBC849D}"/>
            </c:ext>
          </c:extLst>
        </c:ser>
        <c:dLbls>
          <c:showLegendKey val="0"/>
          <c:showVal val="0"/>
          <c:showCatName val="0"/>
          <c:showSerName val="0"/>
          <c:showPercent val="0"/>
          <c:showBubbleSize val="0"/>
        </c:dLbls>
        <c:gapWidth val="65"/>
        <c:shape val="box"/>
        <c:axId val="272719280"/>
        <c:axId val="272716480"/>
        <c:axId val="0"/>
      </c:bar3DChart>
      <c:catAx>
        <c:axId val="272719280"/>
        <c:scaling>
          <c:orientation val="minMax"/>
        </c:scaling>
        <c:delete val="1"/>
        <c:axPos val="b"/>
        <c:numFmt formatCode="General" sourceLinked="1"/>
        <c:majorTickMark val="none"/>
        <c:minorTickMark val="none"/>
        <c:tickLblPos val="nextTo"/>
        <c:crossAx val="272716480"/>
        <c:crosses val="autoZero"/>
        <c:auto val="1"/>
        <c:lblAlgn val="ctr"/>
        <c:lblOffset val="100"/>
        <c:noMultiLvlLbl val="0"/>
      </c:catAx>
      <c:valAx>
        <c:axId val="272716480"/>
        <c:scaling>
          <c:orientation val="minMax"/>
        </c:scaling>
        <c:delete val="1"/>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crossAx val="27271928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reviews_per_month</c:v>
                </c:pt>
              </c:strCache>
            </c:strRef>
          </c:tx>
          <c:spPr>
            <a:effectLst>
              <a:outerShdw blurRad="50800" dist="38100" dir="5400000" algn="t" rotWithShape="0">
                <a:prstClr val="black">
                  <a:alpha val="40000"/>
                </a:prstClr>
              </a:outerShdw>
            </a:effectLst>
            <a:scene3d>
              <a:camera prst="orthographicFront"/>
              <a:lightRig rig="threePt" dir="t"/>
            </a:scene3d>
            <a:sp3d prstMaterial="metal">
              <a:bevelT w="165100" prst="coolSlant"/>
              <a:bevelB w="165100" prst="coolSlant"/>
            </a:sp3d>
          </c:spPr>
          <c:invertIfNegative val="0"/>
          <c:dPt>
            <c:idx val="0"/>
            <c:invertIfNegative val="0"/>
            <c:bubble3D val="0"/>
            <c:spPr>
              <a:solidFill>
                <a:schemeClr val="tx2"/>
              </a:solidFill>
              <a:effectLst>
                <a:outerShdw blurRad="50800" dist="38100" dir="5400000" algn="t" rotWithShape="0">
                  <a:prstClr val="black">
                    <a:alpha val="40000"/>
                  </a:prstClr>
                </a:outerShdw>
              </a:effectLst>
              <a:scene3d>
                <a:camera prst="orthographicFront"/>
                <a:lightRig rig="threePt" dir="t"/>
              </a:scene3d>
              <a:sp3d prstMaterial="metal">
                <a:bevelT w="165100" prst="coolSlant"/>
                <a:bevelB w="165100" prst="coolSlant"/>
              </a:sp3d>
            </c:spPr>
            <c:extLst>
              <c:ext xmlns:c16="http://schemas.microsoft.com/office/drawing/2014/chart" uri="{C3380CC4-5D6E-409C-BE32-E72D297353CC}">
                <c16:uniqueId val="{00000001-09A3-42F3-AE13-96A42E79F46B}"/>
              </c:ext>
            </c:extLst>
          </c:dPt>
          <c:dPt>
            <c:idx val="1"/>
            <c:invertIfNegative val="0"/>
            <c:bubble3D val="0"/>
            <c:spPr>
              <a:solidFill>
                <a:schemeClr val="accent1"/>
              </a:solidFill>
              <a:effectLst>
                <a:outerShdw blurRad="50800" dist="38100" dir="5400000" algn="t" rotWithShape="0">
                  <a:prstClr val="black">
                    <a:alpha val="40000"/>
                  </a:prstClr>
                </a:outerShdw>
              </a:effectLst>
              <a:scene3d>
                <a:camera prst="orthographicFront"/>
                <a:lightRig rig="threePt" dir="t"/>
              </a:scene3d>
              <a:sp3d prstMaterial="metal">
                <a:bevelT w="165100" prst="coolSlant"/>
                <a:bevelB w="165100" prst="coolSlant"/>
              </a:sp3d>
            </c:spPr>
            <c:extLst>
              <c:ext xmlns:c16="http://schemas.microsoft.com/office/drawing/2014/chart" uri="{C3380CC4-5D6E-409C-BE32-E72D297353CC}">
                <c16:uniqueId val="{00000003-09A3-42F3-AE13-96A42E79F46B}"/>
              </c:ext>
            </c:extLst>
          </c:dPt>
          <c:dPt>
            <c:idx val="2"/>
            <c:invertIfNegative val="0"/>
            <c:bubble3D val="0"/>
            <c:spPr>
              <a:solidFill>
                <a:schemeClr val="accent2"/>
              </a:solidFill>
              <a:effectLst>
                <a:outerShdw blurRad="50800" dist="38100" dir="5400000" algn="t" rotWithShape="0">
                  <a:prstClr val="black">
                    <a:alpha val="40000"/>
                  </a:prstClr>
                </a:outerShdw>
              </a:effectLst>
              <a:scene3d>
                <a:camera prst="orthographicFront"/>
                <a:lightRig rig="threePt" dir="t"/>
              </a:scene3d>
              <a:sp3d prstMaterial="metal">
                <a:bevelT w="165100" prst="coolSlant"/>
                <a:bevelB w="165100" prst="coolSlant"/>
              </a:sp3d>
            </c:spPr>
            <c:extLst>
              <c:ext xmlns:c16="http://schemas.microsoft.com/office/drawing/2014/chart" uri="{C3380CC4-5D6E-409C-BE32-E72D297353CC}">
                <c16:uniqueId val="{00000005-09A3-42F3-AE13-96A42E79F46B}"/>
              </c:ext>
            </c:extLst>
          </c:dPt>
          <c:dPt>
            <c:idx val="3"/>
            <c:invertIfNegative val="0"/>
            <c:bubble3D val="0"/>
            <c:spPr>
              <a:solidFill>
                <a:schemeClr val="accent3"/>
              </a:solidFill>
              <a:effectLst>
                <a:outerShdw blurRad="50800" dist="38100" dir="5400000" algn="t" rotWithShape="0">
                  <a:prstClr val="black">
                    <a:alpha val="40000"/>
                  </a:prstClr>
                </a:outerShdw>
              </a:effectLst>
              <a:scene3d>
                <a:camera prst="orthographicFront"/>
                <a:lightRig rig="threePt" dir="t"/>
              </a:scene3d>
              <a:sp3d prstMaterial="metal">
                <a:bevelT w="165100" prst="coolSlant"/>
                <a:bevelB w="165100" prst="coolSlant"/>
              </a:sp3d>
            </c:spPr>
            <c:extLst>
              <c:ext xmlns:c16="http://schemas.microsoft.com/office/drawing/2014/chart" uri="{C3380CC4-5D6E-409C-BE32-E72D297353CC}">
                <c16:uniqueId val="{00000007-09A3-42F3-AE13-96A42E79F46B}"/>
              </c:ext>
            </c:extLst>
          </c:dPt>
          <c:dLbls>
            <c:spPr>
              <a:noFill/>
              <a:ln>
                <a:noFill/>
              </a:ln>
              <a:effectLst/>
            </c:spPr>
            <c:txPr>
              <a:bodyPr/>
              <a:lstStyle/>
              <a:p>
                <a:pPr>
                  <a:defRPr b="1">
                    <a:solidFill>
                      <a:schemeClr val="tx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Bedford-Stuyvesant</c:v>
                </c:pt>
                <c:pt idx="1">
                  <c:v>Williamsburg</c:v>
                </c:pt>
                <c:pt idx="2">
                  <c:v>Harlem</c:v>
                </c:pt>
                <c:pt idx="3">
                  <c:v>Hell's Kitchen</c:v>
                </c:pt>
                <c:pt idx="4">
                  <c:v>Bushwick</c:v>
                </c:pt>
              </c:strCache>
            </c:strRef>
          </c:cat>
          <c:val>
            <c:numRef>
              <c:f>Sheet1!$B$2:$B$6</c:f>
              <c:numCache>
                <c:formatCode>General</c:formatCode>
                <c:ptCount val="5"/>
                <c:pt idx="0">
                  <c:v>110352</c:v>
                </c:pt>
                <c:pt idx="1">
                  <c:v>85427</c:v>
                </c:pt>
                <c:pt idx="2">
                  <c:v>75962</c:v>
                </c:pt>
                <c:pt idx="3">
                  <c:v>50227</c:v>
                </c:pt>
                <c:pt idx="4">
                  <c:v>52514</c:v>
                </c:pt>
              </c:numCache>
            </c:numRef>
          </c:val>
          <c:extLst>
            <c:ext xmlns:c16="http://schemas.microsoft.com/office/drawing/2014/chart" uri="{C3380CC4-5D6E-409C-BE32-E72D297353CC}">
              <c16:uniqueId val="{00000008-09A3-42F3-AE13-96A42E79F46B}"/>
            </c:ext>
          </c:extLst>
        </c:ser>
        <c:dLbls>
          <c:showLegendKey val="0"/>
          <c:showVal val="0"/>
          <c:showCatName val="0"/>
          <c:showSerName val="0"/>
          <c:showPercent val="0"/>
          <c:showBubbleSize val="0"/>
        </c:dLbls>
        <c:gapWidth val="100"/>
        <c:axId val="757319928"/>
        <c:axId val="757311728"/>
      </c:barChart>
      <c:valAx>
        <c:axId val="757311728"/>
        <c:scaling>
          <c:orientation val="minMax"/>
        </c:scaling>
        <c:delete val="0"/>
        <c:axPos val="b"/>
        <c:numFmt formatCode="General" sourceLinked="1"/>
        <c:majorTickMark val="out"/>
        <c:minorTickMark val="none"/>
        <c:tickLblPos val="nextTo"/>
        <c:crossAx val="757319928"/>
        <c:crosses val="autoZero"/>
        <c:crossBetween val="between"/>
      </c:valAx>
      <c:catAx>
        <c:axId val="757319928"/>
        <c:scaling>
          <c:orientation val="minMax"/>
        </c:scaling>
        <c:delete val="0"/>
        <c:axPos val="l"/>
        <c:numFmt formatCode="General" sourceLinked="1"/>
        <c:majorTickMark val="out"/>
        <c:minorTickMark val="none"/>
        <c:tickLblPos val="nextTo"/>
        <c:txPr>
          <a:bodyPr/>
          <a:lstStyle/>
          <a:p>
            <a:pPr>
              <a:defRPr b="1">
                <a:effectLst/>
              </a:defRPr>
            </a:pPr>
            <a:endParaRPr lang="en-US"/>
          </a:p>
        </c:txPr>
        <c:crossAx val="757311728"/>
        <c:crosses val="autoZero"/>
        <c:auto val="1"/>
        <c:lblAlgn val="ctr"/>
        <c:lblOffset val="100"/>
        <c:noMultiLvlLbl val="0"/>
      </c:catAx>
      <c:spPr>
        <a:effectLst/>
      </c:spPr>
    </c:plotArea>
    <c:plotVisOnly val="1"/>
    <c:dispBlanksAs val="gap"/>
    <c:showDLblsOverMax val="0"/>
  </c:chart>
  <c:spPr>
    <a:effectLst/>
    <a:scene3d>
      <a:camera prst="orthographicFront"/>
      <a:lightRig rig="threePt" dir="t"/>
    </a:scene3d>
  </c:spPr>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88F-445E-B8C3-C558FD885977}"/>
              </c:ext>
            </c:extLst>
          </c:dPt>
          <c:dPt>
            <c:idx val="1"/>
            <c:bubble3D val="0"/>
            <c:spPr>
              <a:solidFill>
                <a:schemeClr val="tx1">
                  <a:lumMod val="65000"/>
                  <a:lumOff val="35000"/>
                </a:schemeClr>
              </a:solidFill>
              <a:ln w="19050">
                <a:noFill/>
              </a:ln>
              <a:effectLst/>
            </c:spPr>
            <c:extLst>
              <c:ext xmlns:c16="http://schemas.microsoft.com/office/drawing/2014/chart" uri="{C3380CC4-5D6E-409C-BE32-E72D297353CC}">
                <c16:uniqueId val="{00000003-588F-445E-B8C3-C558FD885977}"/>
              </c:ext>
            </c:extLst>
          </c:dPt>
          <c:cat>
            <c:strRef>
              <c:f>Sheet1!$A$2:$A$3</c:f>
              <c:strCache>
                <c:ptCount val="2"/>
                <c:pt idx="0">
                  <c:v>1st Qtr</c:v>
                </c:pt>
                <c:pt idx="1">
                  <c:v>2nd Qtr</c:v>
                </c:pt>
              </c:strCache>
            </c:strRef>
          </c:cat>
          <c:val>
            <c:numRef>
              <c:f>Sheet1!$B$2:$B$3</c:f>
              <c:numCache>
                <c:formatCode>General</c:formatCode>
                <c:ptCount val="2"/>
                <c:pt idx="0">
                  <c:v>48895</c:v>
                </c:pt>
                <c:pt idx="1">
                  <c:v>10052</c:v>
                </c:pt>
              </c:numCache>
            </c:numRef>
          </c:val>
          <c:extLst>
            <c:ext xmlns:c16="http://schemas.microsoft.com/office/drawing/2014/chart" uri="{C3380CC4-5D6E-409C-BE32-E72D297353CC}">
              <c16:uniqueId val="{00000004-588F-445E-B8C3-C558FD88597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480D-4628-B1BF-D32C11605705}"/>
              </c:ext>
            </c:extLst>
          </c:dPt>
          <c:dPt>
            <c:idx val="1"/>
            <c:bubble3D val="0"/>
            <c:spPr>
              <a:solidFill>
                <a:schemeClr val="tx1">
                  <a:lumMod val="65000"/>
                  <a:lumOff val="35000"/>
                </a:schemeClr>
              </a:solidFill>
              <a:ln w="19050">
                <a:noFill/>
              </a:ln>
              <a:effectLst/>
            </c:spPr>
            <c:extLst>
              <c:ext xmlns:c16="http://schemas.microsoft.com/office/drawing/2014/chart" uri="{C3380CC4-5D6E-409C-BE32-E72D297353CC}">
                <c16:uniqueId val="{00000003-480D-4628-B1BF-D32C11605705}"/>
              </c:ext>
            </c:extLst>
          </c:dPt>
          <c:cat>
            <c:strRef>
              <c:f>Sheet1!$A$2:$A$3</c:f>
              <c:strCache>
                <c:ptCount val="2"/>
                <c:pt idx="0">
                  <c:v>1st Qtr</c:v>
                </c:pt>
                <c:pt idx="1">
                  <c:v>2nd Qtr</c:v>
                </c:pt>
              </c:strCache>
            </c:strRef>
          </c:cat>
          <c:val>
            <c:numRef>
              <c:f>Sheet1!$B$2:$B$3</c:f>
              <c:numCache>
                <c:formatCode>General</c:formatCode>
                <c:ptCount val="2"/>
                <c:pt idx="0">
                  <c:v>48895</c:v>
                </c:pt>
                <c:pt idx="1">
                  <c:v>10052</c:v>
                </c:pt>
              </c:numCache>
            </c:numRef>
          </c:val>
          <c:extLst>
            <c:ext xmlns:c16="http://schemas.microsoft.com/office/drawing/2014/chart" uri="{C3380CC4-5D6E-409C-BE32-E72D297353CC}">
              <c16:uniqueId val="{00000004-480D-4628-B1BF-D32C1160570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21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price</c:v>
                </c:pt>
              </c:strCache>
            </c:strRef>
          </c:tx>
          <c:spPr>
            <a:effectLst/>
            <a:scene3d>
              <a:camera prst="orthographicFront"/>
              <a:lightRig rig="threePt" dir="t"/>
            </a:scene3d>
            <a:sp3d prstMaterial="metal">
              <a:bevelT/>
              <a:bevelB/>
            </a:sp3d>
          </c:spPr>
          <c:explosion val="7"/>
          <c:dPt>
            <c:idx val="0"/>
            <c:bubble3D val="0"/>
            <c:explosion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lightRig rig="threePt" dir="t"/>
              </a:scene3d>
              <a:sp3d prstMaterial="metal">
                <a:bevelT/>
                <a:bevelB/>
              </a:sp3d>
            </c:spPr>
            <c:extLst>
              <c:ext xmlns:c16="http://schemas.microsoft.com/office/drawing/2014/chart" uri="{C3380CC4-5D6E-409C-BE32-E72D297353CC}">
                <c16:uniqueId val="{00000001-18DD-4E1F-AD74-F28390F06CC4}"/>
              </c:ext>
            </c:extLst>
          </c:dPt>
          <c:dPt>
            <c:idx val="1"/>
            <c:bubble3D val="0"/>
            <c:explosion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scene3d>
              <a:sp3d prstMaterial="metal">
                <a:bevelT/>
                <a:bevelB/>
              </a:sp3d>
            </c:spPr>
            <c:extLst>
              <c:ext xmlns:c16="http://schemas.microsoft.com/office/drawing/2014/chart" uri="{C3380CC4-5D6E-409C-BE32-E72D297353CC}">
                <c16:uniqueId val="{00000003-18DD-4E1F-AD74-F28390F06CC4}"/>
              </c:ext>
            </c:extLst>
          </c:dPt>
          <c:dPt>
            <c:idx val="2"/>
            <c:bubble3D val="0"/>
            <c:explosion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cene3d>
                <a:camera prst="orthographicFront"/>
                <a:lightRig rig="threePt" dir="t"/>
              </a:scene3d>
              <a:sp3d prstMaterial="metal">
                <a:bevelT/>
                <a:bevelB/>
              </a:sp3d>
            </c:spPr>
            <c:extLst>
              <c:ext xmlns:c16="http://schemas.microsoft.com/office/drawing/2014/chart" uri="{C3380CC4-5D6E-409C-BE32-E72D297353CC}">
                <c16:uniqueId val="{00000005-18DD-4E1F-AD74-F28390F06CC4}"/>
              </c:ext>
            </c:extLst>
          </c:dPt>
          <c:dLbls>
            <c:dLbl>
              <c:idx val="2"/>
              <c:dLblPos val="inEnd"/>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18DD-4E1F-AD74-F28390F06CC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Upper West Side</c:v>
                </c:pt>
                <c:pt idx="1">
                  <c:v>East Harlem</c:v>
                </c:pt>
                <c:pt idx="2">
                  <c:v>Lowe East Side</c:v>
                </c:pt>
              </c:strCache>
            </c:strRef>
          </c:cat>
          <c:val>
            <c:numRef>
              <c:f>Sheet1!$B$2:$B$4</c:f>
              <c:numCache>
                <c:formatCode>General</c:formatCode>
                <c:ptCount val="3"/>
                <c:pt idx="0">
                  <c:v>10000</c:v>
                </c:pt>
                <c:pt idx="1">
                  <c:v>9999</c:v>
                </c:pt>
                <c:pt idx="2">
                  <c:v>9999</c:v>
                </c:pt>
              </c:numCache>
            </c:numRef>
          </c:val>
          <c:extLst>
            <c:ext xmlns:c16="http://schemas.microsoft.com/office/drawing/2014/chart" uri="{C3380CC4-5D6E-409C-BE32-E72D297353CC}">
              <c16:uniqueId val="{00000008-18DD-4E1F-AD74-F28390F06CC4}"/>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21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price</c:v>
                </c:pt>
              </c:strCache>
            </c:strRef>
          </c:tx>
          <c:spPr>
            <a:effectLst/>
            <a:scene3d>
              <a:camera prst="orthographicFront"/>
              <a:lightRig rig="threePt" dir="t"/>
            </a:scene3d>
            <a:sp3d>
              <a:bevelT/>
              <a:bevelB/>
            </a:sp3d>
          </c:spPr>
          <c:explosion val="7"/>
          <c:dPt>
            <c:idx val="0"/>
            <c:bubble3D val="0"/>
            <c:explosion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1-19FA-4B02-8DAD-5CDDBB71E59E}"/>
              </c:ext>
            </c:extLst>
          </c:dPt>
          <c:dPt>
            <c:idx val="1"/>
            <c:bubble3D val="0"/>
            <c:explosion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3-19FA-4B02-8DAD-5CDDBB71E59E}"/>
              </c:ext>
            </c:extLst>
          </c:dPt>
          <c:dPt>
            <c:idx val="2"/>
            <c:bubble3D val="0"/>
            <c:explosion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5-19FA-4B02-8DAD-5CDDBB71E59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Randall Manor</c:v>
                </c:pt>
                <c:pt idx="1">
                  <c:v>Prince's Bay</c:v>
                </c:pt>
                <c:pt idx="2">
                  <c:v>St. George</c:v>
                </c:pt>
              </c:strCache>
            </c:strRef>
          </c:cat>
          <c:val>
            <c:numRef>
              <c:f>Sheet1!$B$2:$B$4</c:f>
              <c:numCache>
                <c:formatCode>General</c:formatCode>
                <c:ptCount val="3"/>
                <c:pt idx="0">
                  <c:v>5000</c:v>
                </c:pt>
                <c:pt idx="1">
                  <c:v>1250</c:v>
                </c:pt>
                <c:pt idx="2">
                  <c:v>1000</c:v>
                </c:pt>
              </c:numCache>
            </c:numRef>
          </c:val>
          <c:extLst>
            <c:ext xmlns:c16="http://schemas.microsoft.com/office/drawing/2014/chart" uri="{C3380CC4-5D6E-409C-BE32-E72D297353CC}">
              <c16:uniqueId val="{00000006-19FA-4B02-8DAD-5CDDBB71E59E}"/>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21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price</c:v>
                </c:pt>
              </c:strCache>
            </c:strRef>
          </c:tx>
          <c:spPr>
            <a:effectLst/>
            <a:scene3d>
              <a:camera prst="orthographicFront"/>
              <a:lightRig rig="threePt" dir="t"/>
            </a:scene3d>
            <a:sp3d>
              <a:bevelT/>
              <a:bevelB/>
            </a:sp3d>
          </c:spPr>
          <c:explosion val="7"/>
          <c:dPt>
            <c:idx val="0"/>
            <c:bubble3D val="0"/>
            <c:explosion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1-05FD-4E69-8E9E-CBA576D14008}"/>
              </c:ext>
            </c:extLst>
          </c:dPt>
          <c:dPt>
            <c:idx val="1"/>
            <c:bubble3D val="0"/>
            <c:explosion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3-05FD-4E69-8E9E-CBA576D14008}"/>
              </c:ext>
            </c:extLst>
          </c:dPt>
          <c:dPt>
            <c:idx val="2"/>
            <c:bubble3D val="0"/>
            <c:explosion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5-05FD-4E69-8E9E-CBA576D1400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Riverdale</c:v>
                </c:pt>
                <c:pt idx="1">
                  <c:v>City Island</c:v>
                </c:pt>
                <c:pt idx="2">
                  <c:v>Longwood</c:v>
                </c:pt>
              </c:strCache>
            </c:strRef>
          </c:cat>
          <c:val>
            <c:numRef>
              <c:f>Sheet1!$B$2:$B$4</c:f>
              <c:numCache>
                <c:formatCode>General</c:formatCode>
                <c:ptCount val="3"/>
                <c:pt idx="0">
                  <c:v>2500</c:v>
                </c:pt>
                <c:pt idx="1">
                  <c:v>1000</c:v>
                </c:pt>
                <c:pt idx="2">
                  <c:v>680</c:v>
                </c:pt>
              </c:numCache>
            </c:numRef>
          </c:val>
          <c:extLst>
            <c:ext xmlns:c16="http://schemas.microsoft.com/office/drawing/2014/chart" uri="{C3380CC4-5D6E-409C-BE32-E72D297353CC}">
              <c16:uniqueId val="{00000006-05FD-4E69-8E9E-CBA576D14008}"/>
            </c:ext>
          </c:extLst>
        </c:ser>
        <c:dLbls>
          <c:dLblPos val="inEnd"/>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0.17791555555555555"/>
          <c:y val="0.53509666666666666"/>
          <c:w val="0.6723905555555556"/>
          <c:h val="0.42257"/>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21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price</c:v>
                </c:pt>
              </c:strCache>
            </c:strRef>
          </c:tx>
          <c:spPr>
            <a:effectLst/>
            <a:scene3d>
              <a:camera prst="orthographicFront"/>
              <a:lightRig rig="threePt" dir="t"/>
            </a:scene3d>
            <a:sp3d>
              <a:bevelT/>
              <a:bevelB/>
            </a:sp3d>
          </c:spPr>
          <c:explosion val="7"/>
          <c:dPt>
            <c:idx val="0"/>
            <c:bubble3D val="0"/>
            <c:explosion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1-C97E-4959-AE6A-DE9C21C4D646}"/>
              </c:ext>
            </c:extLst>
          </c:dPt>
          <c:dPt>
            <c:idx val="1"/>
            <c:bubble3D val="0"/>
            <c:explosion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3-C97E-4959-AE6A-DE9C21C4D646}"/>
              </c:ext>
            </c:extLst>
          </c:dPt>
          <c:dPt>
            <c:idx val="2"/>
            <c:bubble3D val="0"/>
            <c:explosion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5-C97E-4959-AE6A-DE9C21C4D64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Astoria</c:v>
                </c:pt>
                <c:pt idx="1">
                  <c:v>Bayside</c:v>
                </c:pt>
                <c:pt idx="2">
                  <c:v>Forest Hills</c:v>
                </c:pt>
              </c:strCache>
            </c:strRef>
          </c:cat>
          <c:val>
            <c:numRef>
              <c:f>Sheet1!$B$2:$B$4</c:f>
              <c:numCache>
                <c:formatCode>General</c:formatCode>
                <c:ptCount val="3"/>
                <c:pt idx="0">
                  <c:v>10000</c:v>
                </c:pt>
                <c:pt idx="1">
                  <c:v>2600</c:v>
                </c:pt>
                <c:pt idx="2">
                  <c:v>2350</c:v>
                </c:pt>
              </c:numCache>
            </c:numRef>
          </c:val>
          <c:extLst>
            <c:ext xmlns:c16="http://schemas.microsoft.com/office/drawing/2014/chart" uri="{C3380CC4-5D6E-409C-BE32-E72D297353CC}">
              <c16:uniqueId val="{00000006-C97E-4959-AE6A-DE9C21C4D646}"/>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21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price</c:v>
                </c:pt>
              </c:strCache>
            </c:strRef>
          </c:tx>
          <c:spPr>
            <a:effectLst/>
            <a:scene3d>
              <a:camera prst="orthographicFront"/>
              <a:lightRig rig="threePt" dir="t"/>
            </a:scene3d>
            <a:sp3d>
              <a:bevelT/>
              <a:bevelB/>
            </a:sp3d>
          </c:spPr>
          <c:explosion val="7"/>
          <c:dPt>
            <c:idx val="0"/>
            <c:bubble3D val="0"/>
            <c:explosion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1-0B37-4DF8-BB9F-CFA530392B88}"/>
              </c:ext>
            </c:extLst>
          </c:dPt>
          <c:dPt>
            <c:idx val="1"/>
            <c:bubble3D val="0"/>
            <c:explosion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3-0B37-4DF8-BB9F-CFA530392B88}"/>
              </c:ext>
            </c:extLst>
          </c:dPt>
          <c:dPt>
            <c:idx val="2"/>
            <c:bubble3D val="0"/>
            <c:explosion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cene3d>
                <a:camera prst="orthographicFront"/>
                <a:lightRig rig="threePt" dir="t"/>
              </a:scene3d>
              <a:sp3d>
                <a:bevelT/>
                <a:bevelB/>
              </a:sp3d>
            </c:spPr>
            <c:extLst>
              <c:ext xmlns:c16="http://schemas.microsoft.com/office/drawing/2014/chart" uri="{C3380CC4-5D6E-409C-BE32-E72D297353CC}">
                <c16:uniqueId val="{00000005-0B37-4DF8-BB9F-CFA530392B8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Greenpoint</c:v>
                </c:pt>
                <c:pt idx="1">
                  <c:v>Clinton Hill</c:v>
                </c:pt>
                <c:pt idx="2">
                  <c:v>East Flatbush</c:v>
                </c:pt>
              </c:strCache>
            </c:strRef>
          </c:cat>
          <c:val>
            <c:numRef>
              <c:f>Sheet1!$B$2:$B$4</c:f>
              <c:numCache>
                <c:formatCode>General</c:formatCode>
                <c:ptCount val="3"/>
                <c:pt idx="0">
                  <c:v>10000</c:v>
                </c:pt>
                <c:pt idx="1">
                  <c:v>8000</c:v>
                </c:pt>
                <c:pt idx="2">
                  <c:v>7500</c:v>
                </c:pt>
              </c:numCache>
            </c:numRef>
          </c:val>
          <c:extLst>
            <c:ext xmlns:c16="http://schemas.microsoft.com/office/drawing/2014/chart" uri="{C3380CC4-5D6E-409C-BE32-E72D297353CC}">
              <c16:uniqueId val="{00000006-0B37-4DF8-BB9F-CFA530392B88}"/>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reviews_per_month</c:v>
                </c:pt>
              </c:strCache>
            </c:strRef>
          </c:tx>
          <c:spPr>
            <a:effectLst>
              <a:outerShdw blurRad="50800" dist="38100" dir="5400000" algn="t" rotWithShape="0">
                <a:prstClr val="black">
                  <a:alpha val="40000"/>
                </a:prstClr>
              </a:outerShdw>
            </a:effectLst>
            <a:scene3d>
              <a:camera prst="orthographicFront"/>
              <a:lightRig rig="threePt" dir="t"/>
            </a:scene3d>
            <a:sp3d prstMaterial="metal">
              <a:bevelT w="165100" prst="coolSlant"/>
              <a:bevelB w="165100" prst="coolSlant"/>
            </a:sp3d>
          </c:spPr>
          <c:invertIfNegative val="0"/>
          <c:dPt>
            <c:idx val="0"/>
            <c:invertIfNegative val="0"/>
            <c:bubble3D val="0"/>
            <c:spPr>
              <a:solidFill>
                <a:schemeClr val="tx2"/>
              </a:solidFill>
              <a:effectLst>
                <a:outerShdw blurRad="50800" dist="38100" dir="5400000" algn="t" rotWithShape="0">
                  <a:prstClr val="black">
                    <a:alpha val="40000"/>
                  </a:prstClr>
                </a:outerShdw>
              </a:effectLst>
              <a:scene3d>
                <a:camera prst="orthographicFront"/>
                <a:lightRig rig="threePt" dir="t"/>
              </a:scene3d>
              <a:sp3d prstMaterial="metal">
                <a:bevelT w="165100" prst="coolSlant"/>
                <a:bevelB w="165100" prst="coolSlant"/>
              </a:sp3d>
            </c:spPr>
            <c:extLst>
              <c:ext xmlns:c16="http://schemas.microsoft.com/office/drawing/2014/chart" uri="{C3380CC4-5D6E-409C-BE32-E72D297353CC}">
                <c16:uniqueId val="{00000001-F1AE-48FA-9284-EA0BBAC2C0DE}"/>
              </c:ext>
            </c:extLst>
          </c:dPt>
          <c:dPt>
            <c:idx val="1"/>
            <c:invertIfNegative val="0"/>
            <c:bubble3D val="0"/>
            <c:spPr>
              <a:solidFill>
                <a:schemeClr val="accent1"/>
              </a:solidFill>
              <a:effectLst>
                <a:outerShdw blurRad="50800" dist="38100" dir="5400000" algn="t" rotWithShape="0">
                  <a:prstClr val="black">
                    <a:alpha val="40000"/>
                  </a:prstClr>
                </a:outerShdw>
              </a:effectLst>
              <a:scene3d>
                <a:camera prst="orthographicFront"/>
                <a:lightRig rig="threePt" dir="t"/>
              </a:scene3d>
              <a:sp3d prstMaterial="metal">
                <a:bevelT w="165100" prst="coolSlant"/>
                <a:bevelB w="165100" prst="coolSlant"/>
              </a:sp3d>
            </c:spPr>
            <c:extLst>
              <c:ext xmlns:c16="http://schemas.microsoft.com/office/drawing/2014/chart" uri="{C3380CC4-5D6E-409C-BE32-E72D297353CC}">
                <c16:uniqueId val="{00000003-F1AE-48FA-9284-EA0BBAC2C0DE}"/>
              </c:ext>
            </c:extLst>
          </c:dPt>
          <c:dPt>
            <c:idx val="2"/>
            <c:invertIfNegative val="0"/>
            <c:bubble3D val="0"/>
            <c:spPr>
              <a:solidFill>
                <a:schemeClr val="accent2"/>
              </a:solidFill>
              <a:effectLst>
                <a:outerShdw blurRad="50800" dist="38100" dir="5400000" algn="t" rotWithShape="0">
                  <a:prstClr val="black">
                    <a:alpha val="40000"/>
                  </a:prstClr>
                </a:outerShdw>
              </a:effectLst>
              <a:scene3d>
                <a:camera prst="orthographicFront"/>
                <a:lightRig rig="threePt" dir="t"/>
              </a:scene3d>
              <a:sp3d prstMaterial="metal">
                <a:bevelT w="165100" prst="coolSlant"/>
                <a:bevelB w="165100" prst="coolSlant"/>
              </a:sp3d>
            </c:spPr>
            <c:extLst>
              <c:ext xmlns:c16="http://schemas.microsoft.com/office/drawing/2014/chart" uri="{C3380CC4-5D6E-409C-BE32-E72D297353CC}">
                <c16:uniqueId val="{00000005-F1AE-48FA-9284-EA0BBAC2C0DE}"/>
              </c:ext>
            </c:extLst>
          </c:dPt>
          <c:dPt>
            <c:idx val="3"/>
            <c:invertIfNegative val="0"/>
            <c:bubble3D val="0"/>
            <c:spPr>
              <a:solidFill>
                <a:schemeClr val="accent3"/>
              </a:solidFill>
              <a:effectLst>
                <a:outerShdw blurRad="50800" dist="38100" dir="5400000" algn="t" rotWithShape="0">
                  <a:prstClr val="black">
                    <a:alpha val="40000"/>
                  </a:prstClr>
                </a:outerShdw>
              </a:effectLst>
              <a:scene3d>
                <a:camera prst="orthographicFront"/>
                <a:lightRig rig="threePt" dir="t"/>
              </a:scene3d>
              <a:sp3d prstMaterial="metal">
                <a:bevelT w="165100" prst="coolSlant"/>
                <a:bevelB w="165100" prst="coolSlant"/>
              </a:sp3d>
            </c:spPr>
            <c:extLst>
              <c:ext xmlns:c16="http://schemas.microsoft.com/office/drawing/2014/chart" uri="{C3380CC4-5D6E-409C-BE32-E72D297353CC}">
                <c16:uniqueId val="{00000007-F1AE-48FA-9284-EA0BBAC2C0DE}"/>
              </c:ext>
            </c:extLst>
          </c:dPt>
          <c:dLbls>
            <c:spPr>
              <a:noFill/>
              <a:ln>
                <a:noFill/>
              </a:ln>
              <a:effectLst/>
            </c:spPr>
            <c:txPr>
              <a:bodyPr/>
              <a:lstStyle/>
              <a:p>
                <a:pPr>
                  <a:defRPr b="1">
                    <a:solidFill>
                      <a:schemeClr val="tx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Bedford-Stuyvesant</c:v>
                </c:pt>
                <c:pt idx="1">
                  <c:v>Williamsburg</c:v>
                </c:pt>
                <c:pt idx="2">
                  <c:v>Harlem</c:v>
                </c:pt>
                <c:pt idx="3">
                  <c:v>Hell's Kitchen</c:v>
                </c:pt>
                <c:pt idx="4">
                  <c:v>Bushwick</c:v>
                </c:pt>
              </c:strCache>
            </c:strRef>
          </c:cat>
          <c:val>
            <c:numRef>
              <c:f>Sheet1!$B$2:$B$6</c:f>
              <c:numCache>
                <c:formatCode>General</c:formatCode>
                <c:ptCount val="5"/>
                <c:pt idx="0">
                  <c:v>4874.5200000000004</c:v>
                </c:pt>
                <c:pt idx="1">
                  <c:v>3475.77</c:v>
                </c:pt>
                <c:pt idx="2">
                  <c:v>2956.23</c:v>
                </c:pt>
                <c:pt idx="3">
                  <c:v>2812.79</c:v>
                </c:pt>
                <c:pt idx="4">
                  <c:v>2632.51</c:v>
                </c:pt>
              </c:numCache>
            </c:numRef>
          </c:val>
          <c:extLst>
            <c:ext xmlns:c16="http://schemas.microsoft.com/office/drawing/2014/chart" uri="{C3380CC4-5D6E-409C-BE32-E72D297353CC}">
              <c16:uniqueId val="{00000008-F1AE-48FA-9284-EA0BBAC2C0DE}"/>
            </c:ext>
          </c:extLst>
        </c:ser>
        <c:dLbls>
          <c:showLegendKey val="0"/>
          <c:showVal val="0"/>
          <c:showCatName val="0"/>
          <c:showSerName val="0"/>
          <c:showPercent val="0"/>
          <c:showBubbleSize val="0"/>
        </c:dLbls>
        <c:gapWidth val="100"/>
        <c:axId val="757319928"/>
        <c:axId val="757311728"/>
      </c:barChart>
      <c:valAx>
        <c:axId val="757311728"/>
        <c:scaling>
          <c:orientation val="minMax"/>
        </c:scaling>
        <c:delete val="0"/>
        <c:axPos val="b"/>
        <c:numFmt formatCode="General" sourceLinked="1"/>
        <c:majorTickMark val="out"/>
        <c:minorTickMark val="none"/>
        <c:tickLblPos val="nextTo"/>
        <c:crossAx val="757319928"/>
        <c:crosses val="autoZero"/>
        <c:crossBetween val="between"/>
      </c:valAx>
      <c:catAx>
        <c:axId val="757319928"/>
        <c:scaling>
          <c:orientation val="minMax"/>
        </c:scaling>
        <c:delete val="0"/>
        <c:axPos val="l"/>
        <c:numFmt formatCode="General" sourceLinked="1"/>
        <c:majorTickMark val="out"/>
        <c:minorTickMark val="none"/>
        <c:tickLblPos val="nextTo"/>
        <c:txPr>
          <a:bodyPr/>
          <a:lstStyle/>
          <a:p>
            <a:pPr>
              <a:defRPr b="1">
                <a:effectLst/>
              </a:defRPr>
            </a:pPr>
            <a:endParaRPr lang="en-US"/>
          </a:p>
        </c:txPr>
        <c:crossAx val="757311728"/>
        <c:crosses val="autoZero"/>
        <c:auto val="1"/>
        <c:lblAlgn val="ctr"/>
        <c:lblOffset val="100"/>
        <c:noMultiLvlLbl val="0"/>
      </c:catAx>
      <c:spPr>
        <a:effectLst/>
      </c:spPr>
    </c:plotArea>
    <c:plotVisOnly val="1"/>
    <c:dispBlanksAs val="gap"/>
    <c:showDLblsOverMax val="0"/>
  </c:chart>
  <c:spPr>
    <a:effectLst/>
    <a:scene3d>
      <a:camera prst="orthographicFront"/>
      <a:lightRig rig="threePt" dir="t"/>
    </a:scene3d>
  </c:spPr>
  <c:txPr>
    <a:bodyPr/>
    <a:lstStyle/>
    <a:p>
      <a:pPr>
        <a:defRPr sz="12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2085-E026-4059-A5FD-E865BA77BD4C}" type="datetimeFigureOut">
              <a:rPr lang="en-IN" smtClean="0"/>
              <a:t>29-08-2022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6AF3B-4F96-467E-9C4E-FE169B409108}" type="slidenum">
              <a:rPr lang="en-IN" smtClean="0"/>
              <a:t>‹#›</a:t>
            </a:fld>
            <a:endParaRPr lang="en-IN"/>
          </a:p>
        </p:txBody>
      </p:sp>
    </p:spTree>
    <p:extLst>
      <p:ext uri="{BB962C8B-B14F-4D97-AF65-F5344CB8AC3E}">
        <p14:creationId xmlns:p14="http://schemas.microsoft.com/office/powerpoint/2010/main" val="306457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46AF3B-4F96-467E-9C4E-FE169B409108}" type="slidenum">
              <a:rPr lang="en-IN" smtClean="0"/>
              <a:t>19</a:t>
            </a:fld>
            <a:endParaRPr lang="en-IN"/>
          </a:p>
        </p:txBody>
      </p:sp>
    </p:spTree>
    <p:extLst>
      <p:ext uri="{BB962C8B-B14F-4D97-AF65-F5344CB8AC3E}">
        <p14:creationId xmlns:p14="http://schemas.microsoft.com/office/powerpoint/2010/main" val="167986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88555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27206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13632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EC14A0-CA6D-4887-9947-3F3C8963FF4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324298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EC14A0-CA6D-4887-9947-3F3C8963FF4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373261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DEC14A0-CA6D-4887-9947-3F3C8963FF4D}"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304531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DEC14A0-CA6D-4887-9947-3F3C8963FF4D}" type="datetimeFigureOut">
              <a:rPr lang="en-IN" smtClean="0"/>
              <a:t>29-08-2022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84294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DEC14A0-CA6D-4887-9947-3F3C8963FF4D}" type="datetimeFigureOut">
              <a:rPr lang="en-IN" smtClean="0"/>
              <a:t>29-08-2022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72790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C14A0-CA6D-4887-9947-3F3C8963FF4D}" type="datetimeFigureOut">
              <a:rPr lang="en-IN" smtClean="0"/>
              <a:t>29-08-2022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8139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EC14A0-CA6D-4887-9947-3F3C8963FF4D}"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170337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EC14A0-CA6D-4887-9947-3F3C8963FF4D}"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6D3A4-66BE-4C3A-B0E6-A4CAC6D00086}" type="slidenum">
              <a:rPr lang="en-IN" smtClean="0"/>
              <a:t>‹#›</a:t>
            </a:fld>
            <a:endParaRPr lang="en-IN"/>
          </a:p>
        </p:txBody>
      </p:sp>
    </p:spTree>
    <p:extLst>
      <p:ext uri="{BB962C8B-B14F-4D97-AF65-F5344CB8AC3E}">
        <p14:creationId xmlns:p14="http://schemas.microsoft.com/office/powerpoint/2010/main" val="718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alpha val="43000"/>
                <a:lumMod val="0"/>
                <a:lumOff val="100000"/>
              </a:schemeClr>
            </a:gs>
            <a:gs pos="67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C14A0-CA6D-4887-9947-3F3C8963FF4D}" type="datetimeFigureOut">
              <a:rPr lang="en-IN" smtClean="0"/>
              <a:t>29-08-2022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6D3A4-66BE-4C3A-B0E6-A4CAC6D00086}" type="slidenum">
              <a:rPr lang="en-IN" smtClean="0"/>
              <a:t>‹#›</a:t>
            </a:fld>
            <a:endParaRPr lang="en-IN"/>
          </a:p>
        </p:txBody>
      </p:sp>
    </p:spTree>
    <p:extLst>
      <p:ext uri="{BB962C8B-B14F-4D97-AF65-F5344CB8AC3E}">
        <p14:creationId xmlns:p14="http://schemas.microsoft.com/office/powerpoint/2010/main" val="215304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8" Type="http://schemas.openxmlformats.org/officeDocument/2006/relationships/image" Target="../media/image19.JPG"/><Relationship Id="rId13" Type="http://schemas.openxmlformats.org/officeDocument/2006/relationships/chart" Target="../charts/chart8.xml"/><Relationship Id="rId3" Type="http://schemas.openxmlformats.org/officeDocument/2006/relationships/image" Target="../media/image1.JPG"/><Relationship Id="rId7" Type="http://schemas.openxmlformats.org/officeDocument/2006/relationships/image" Target="../media/image18.JPG"/><Relationship Id="rId12"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7.JPG"/><Relationship Id="rId11" Type="http://schemas.openxmlformats.org/officeDocument/2006/relationships/chart" Target="../charts/chart6.xml"/><Relationship Id="rId5" Type="http://schemas.openxmlformats.org/officeDocument/2006/relationships/image" Target="../media/image16.JPG"/><Relationship Id="rId10" Type="http://schemas.openxmlformats.org/officeDocument/2006/relationships/chart" Target="../charts/chart5.xml"/><Relationship Id="rId4" Type="http://schemas.openxmlformats.org/officeDocument/2006/relationships/image" Target="../media/image15.JPG"/><Relationship Id="rId9" Type="http://schemas.openxmlformats.org/officeDocument/2006/relationships/chart" Target="../charts/chart4.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1.JP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p>
        </p:txBody>
      </p:sp>
      <p:sp>
        <p:nvSpPr>
          <p:cNvPr id="7" name="TextBox 6">
            <a:extLst>
              <a:ext uri="{FF2B5EF4-FFF2-40B4-BE49-F238E27FC236}">
                <a16:creationId xmlns:a16="http://schemas.microsoft.com/office/drawing/2014/main" id="{AB3DB30A-A15C-DB9F-7930-AFB91793336E}"/>
              </a:ext>
            </a:extLst>
          </p:cNvPr>
          <p:cNvSpPr txBox="1"/>
          <p:nvPr/>
        </p:nvSpPr>
        <p:spPr>
          <a:xfrm>
            <a:off x="4641574" y="2574235"/>
            <a:ext cx="184731" cy="369332"/>
          </a:xfrm>
          <a:prstGeom prst="rect">
            <a:avLst/>
          </a:prstGeom>
          <a:noFill/>
        </p:spPr>
        <p:txBody>
          <a:bodyPr wrap="none" rtlCol="0">
            <a:spAutoFit/>
          </a:bodyPr>
          <a:lstStyle/>
          <a:p>
            <a:endParaRPr lang="en-IN" dirty="0"/>
          </a:p>
        </p:txBody>
      </p:sp>
      <p:sp>
        <p:nvSpPr>
          <p:cNvPr id="11" name="TextBox 10">
            <a:extLst>
              <a:ext uri="{FF2B5EF4-FFF2-40B4-BE49-F238E27FC236}">
                <a16:creationId xmlns:a16="http://schemas.microsoft.com/office/drawing/2014/main" id="{E67DCEAF-B781-E57D-BA9A-D6CAD530063A}"/>
              </a:ext>
            </a:extLst>
          </p:cNvPr>
          <p:cNvSpPr txBox="1"/>
          <p:nvPr/>
        </p:nvSpPr>
        <p:spPr>
          <a:xfrm>
            <a:off x="0" y="1156780"/>
            <a:ext cx="12192000" cy="1200329"/>
          </a:xfrm>
          <a:prstGeom prst="rect">
            <a:avLst/>
          </a:prstGeom>
          <a:noFill/>
        </p:spPr>
        <p:txBody>
          <a:bodyPr wrap="square" rtlCol="0">
            <a:spAutoFit/>
          </a:bodyPr>
          <a:lstStyle/>
          <a:p>
            <a:pPr algn="ctr"/>
            <a:r>
              <a:rPr lang="en-IN" sz="7200" b="1" i="1" dirty="0">
                <a:ln w="0"/>
                <a:solidFill>
                  <a:srgbClr val="FF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Capstone Project -1</a:t>
            </a:r>
          </a:p>
        </p:txBody>
      </p:sp>
      <p:sp>
        <p:nvSpPr>
          <p:cNvPr id="12" name="TextBox 11">
            <a:extLst>
              <a:ext uri="{FF2B5EF4-FFF2-40B4-BE49-F238E27FC236}">
                <a16:creationId xmlns:a16="http://schemas.microsoft.com/office/drawing/2014/main" id="{AB3DB30A-A15C-DB9F-7930-AFB91793336E}"/>
              </a:ext>
            </a:extLst>
          </p:cNvPr>
          <p:cNvSpPr txBox="1"/>
          <p:nvPr/>
        </p:nvSpPr>
        <p:spPr>
          <a:xfrm>
            <a:off x="4641574" y="2574235"/>
            <a:ext cx="184731" cy="369332"/>
          </a:xfrm>
          <a:prstGeom prst="rect">
            <a:avLst/>
          </a:prstGeom>
          <a:noFill/>
        </p:spPr>
        <p:txBody>
          <a:bodyPr wrap="none" rtlCol="0">
            <a:spAutoFit/>
          </a:bodyPr>
          <a:lstStyle/>
          <a:p>
            <a:endParaRPr lang="en-IN" dirty="0"/>
          </a:p>
        </p:txBody>
      </p:sp>
      <p:sp>
        <p:nvSpPr>
          <p:cNvPr id="13" name="TextBox 12">
            <a:extLst>
              <a:ext uri="{FF2B5EF4-FFF2-40B4-BE49-F238E27FC236}">
                <a16:creationId xmlns:a16="http://schemas.microsoft.com/office/drawing/2014/main" id="{5032FAB5-690C-850C-6F75-5B7CDBBB4B1A}"/>
              </a:ext>
            </a:extLst>
          </p:cNvPr>
          <p:cNvSpPr txBox="1"/>
          <p:nvPr/>
        </p:nvSpPr>
        <p:spPr>
          <a:xfrm>
            <a:off x="0" y="3160693"/>
            <a:ext cx="12192000" cy="769441"/>
          </a:xfrm>
          <a:prstGeom prst="rect">
            <a:avLst/>
          </a:prstGeom>
          <a:noFill/>
        </p:spPr>
        <p:txBody>
          <a:bodyPr wrap="square" rtlCol="0">
            <a:spAutoFit/>
          </a:bodyPr>
          <a:lstStyle/>
          <a:p>
            <a:pPr algn="ctr"/>
            <a:r>
              <a:rPr lang="en-IN" sz="4400" b="1" dirty="0">
                <a:effectLst>
                  <a:innerShdw blurRad="63500" dist="50800" dir="5400000">
                    <a:prstClr val="black">
                      <a:alpha val="50000"/>
                    </a:prstClr>
                  </a:innerShdw>
                </a:effectLst>
                <a:latin typeface="Times New Roman" panose="02020603050405020304" pitchFamily="18" charset="0"/>
                <a:cs typeface="Times New Roman" panose="02020603050405020304" pitchFamily="18" charset="0"/>
              </a:rPr>
              <a:t>Airbnb Bookings Analysis (EDA)</a:t>
            </a:r>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120300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Exploratory Data Analysis:</a:t>
            </a:r>
            <a:endParaRPr lang="en-IN" dirty="0">
              <a:solidFill>
                <a:srgbClr val="FF0000"/>
              </a:solidFill>
            </a:endParaRPr>
          </a:p>
        </p:txBody>
      </p:sp>
      <p:sp>
        <p:nvSpPr>
          <p:cNvPr id="7" name="TextBox 6">
            <a:extLst>
              <a:ext uri="{FF2B5EF4-FFF2-40B4-BE49-F238E27FC236}">
                <a16:creationId xmlns:a16="http://schemas.microsoft.com/office/drawing/2014/main" id="{B930A574-C9E9-231C-6CFB-EF3BBF98C07A}"/>
              </a:ext>
            </a:extLst>
          </p:cNvPr>
          <p:cNvSpPr txBox="1"/>
          <p:nvPr/>
        </p:nvSpPr>
        <p:spPr>
          <a:xfrm>
            <a:off x="238539" y="1227683"/>
            <a:ext cx="11953461" cy="5262979"/>
          </a:xfrm>
          <a:prstGeom prst="rect">
            <a:avLst/>
          </a:prstGeom>
          <a:noFill/>
        </p:spPr>
        <p:txBody>
          <a:bodyPr wrap="square" rtlCol="0">
            <a:spAutoFit/>
          </a:bodyPr>
          <a:lstStyle/>
          <a:p>
            <a:pPr marL="342900" indent="-342900" algn="l">
              <a:buFont typeface="Wingdings" panose="05000000000000000000" pitchFamily="2" charset="2"/>
              <a:buChar char="q"/>
            </a:pPr>
            <a:r>
              <a:rPr lang="en-US" sz="2400" b="1" dirty="0">
                <a:solidFill>
                  <a:srgbClr val="002060"/>
                </a:solidFill>
                <a:latin typeface="Roboto" panose="02000000000000000000" pitchFamily="2" charset="0"/>
              </a:rPr>
              <a:t>What is </a:t>
            </a:r>
            <a:r>
              <a:rPr lang="en-US" sz="2400" b="1" dirty="0">
                <a:solidFill>
                  <a:srgbClr val="002060"/>
                </a:solidFill>
                <a:latin typeface="Segoe UI Variable Small Semibol"/>
              </a:rPr>
              <a:t>EDA</a:t>
            </a:r>
            <a:r>
              <a:rPr lang="en-US" sz="2400" b="1" dirty="0">
                <a:solidFill>
                  <a:srgbClr val="002060"/>
                </a:solidFill>
                <a:latin typeface="Roboto" panose="02000000000000000000" pitchFamily="2" charset="0"/>
              </a:rPr>
              <a:t> ?</a:t>
            </a:r>
          </a:p>
          <a:p>
            <a:pPr algn="l"/>
            <a:endParaRPr lang="en-US" sz="2400" b="1" i="0" dirty="0">
              <a:effectLst/>
              <a:latin typeface="Roboto" panose="02000000000000000000" pitchFamily="2" charset="0"/>
            </a:endParaRPr>
          </a:p>
          <a:p>
            <a:pPr lvl="1" algn="just"/>
            <a:r>
              <a:rPr lang="en-US" sz="2400" b="1" i="0" dirty="0">
                <a:effectLst/>
                <a:latin typeface="Roboto" panose="02000000000000000000" pitchFamily="2" charset="0"/>
              </a:rPr>
              <a:t>“</a:t>
            </a:r>
            <a:r>
              <a:rPr lang="en-US" sz="2400" b="1" i="0" dirty="0">
                <a:solidFill>
                  <a:srgbClr val="002060"/>
                </a:solidFill>
                <a:effectLst/>
              </a:rPr>
              <a:t>Exploratory Data Analysis </a:t>
            </a:r>
            <a:r>
              <a:rPr lang="en-US" sz="2400" b="1" i="0" dirty="0">
                <a:effectLst/>
              </a:rPr>
              <a:t>“ </a:t>
            </a:r>
            <a:r>
              <a:rPr lang="en-US" sz="2400" i="0" dirty="0">
                <a:effectLst/>
              </a:rPr>
              <a:t>is very important in machine learning. Whenever we start our work on any project we must analyze the factors deeply. Hypothetical questions and that hypothetical questions lead to some hidden facts. This collaborative work is simply known as EDA.</a:t>
            </a:r>
          </a:p>
          <a:p>
            <a:pPr algn="l"/>
            <a:endParaRPr lang="en-US" sz="2400" b="1" dirty="0">
              <a:solidFill>
                <a:srgbClr val="002060"/>
              </a:solidFill>
              <a:latin typeface="Roboto" panose="02000000000000000000" pitchFamily="2" charset="0"/>
            </a:endParaRPr>
          </a:p>
          <a:p>
            <a:pPr marL="342900" indent="-342900" algn="l">
              <a:buFont typeface="Wingdings" panose="05000000000000000000" pitchFamily="2" charset="2"/>
              <a:buChar char="§"/>
            </a:pPr>
            <a:r>
              <a:rPr lang="en-US" sz="2400" b="1" i="0" dirty="0">
                <a:solidFill>
                  <a:srgbClr val="002060"/>
                </a:solidFill>
                <a:effectLst/>
                <a:latin typeface="Roboto" panose="02000000000000000000" pitchFamily="2" charset="0"/>
              </a:rPr>
              <a:t>The following steps are involved in the process of EDA:</a:t>
            </a:r>
          </a:p>
          <a:p>
            <a:pPr algn="l"/>
            <a:endParaRPr lang="en-US" sz="2400" b="1" i="0" dirty="0">
              <a:effectLst/>
              <a:latin typeface="Roboto" panose="02000000000000000000" pitchFamily="2" charset="0"/>
            </a:endParaRPr>
          </a:p>
          <a:p>
            <a:pPr marL="342900" indent="-342900" algn="l">
              <a:buFont typeface="Wingdings" panose="05000000000000000000" pitchFamily="2" charset="2"/>
              <a:buChar char="Ø"/>
            </a:pPr>
            <a:r>
              <a:rPr lang="en-US" sz="2400" b="1" i="0" dirty="0">
                <a:effectLst/>
              </a:rPr>
              <a:t>Acquire and loading data</a:t>
            </a:r>
          </a:p>
          <a:p>
            <a:pPr marL="342900" indent="-342900" algn="l">
              <a:buFont typeface="Wingdings" panose="05000000000000000000" pitchFamily="2" charset="2"/>
              <a:buChar char="Ø"/>
            </a:pPr>
            <a:r>
              <a:rPr lang="en-US" sz="2400" b="1" i="0" dirty="0">
                <a:effectLst/>
              </a:rPr>
              <a:t>Understanding the variables</a:t>
            </a:r>
          </a:p>
          <a:p>
            <a:pPr marL="342900" indent="-342900" algn="l">
              <a:buFont typeface="Wingdings" panose="05000000000000000000" pitchFamily="2" charset="2"/>
              <a:buChar char="Ø"/>
            </a:pPr>
            <a:r>
              <a:rPr lang="en-US" sz="2400" b="1" i="0" dirty="0">
                <a:effectLst/>
              </a:rPr>
              <a:t>Cleaning dataset</a:t>
            </a:r>
          </a:p>
          <a:p>
            <a:pPr marL="342900" indent="-342900" algn="l">
              <a:buFont typeface="Wingdings" panose="05000000000000000000" pitchFamily="2" charset="2"/>
              <a:buChar char="Ø"/>
            </a:pPr>
            <a:r>
              <a:rPr lang="en-US" sz="2400" b="1" i="0" dirty="0">
                <a:effectLst/>
              </a:rPr>
              <a:t>Exploring and Visualizing Data</a:t>
            </a:r>
          </a:p>
          <a:p>
            <a:pPr marL="342900" indent="-342900" algn="l">
              <a:buFont typeface="Wingdings" panose="05000000000000000000" pitchFamily="2" charset="2"/>
              <a:buChar char="Ø"/>
            </a:pPr>
            <a:r>
              <a:rPr lang="en-US" sz="2400" b="1" i="0" dirty="0">
                <a:effectLst/>
              </a:rPr>
              <a:t>Analyzing relationship between variables</a:t>
            </a:r>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59356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8D20E4-A123-2151-57A0-124D4554AE14}"/>
              </a:ext>
            </a:extLst>
          </p:cNvPr>
          <p:cNvSpPr txBox="1"/>
          <p:nvPr/>
        </p:nvSpPr>
        <p:spPr>
          <a:xfrm>
            <a:off x="0" y="180191"/>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Approach used for EDA:</a:t>
            </a:r>
            <a:endParaRPr lang="en-IN" dirty="0">
              <a:solidFill>
                <a:srgbClr val="FF0000"/>
              </a:solidFill>
            </a:endParaRPr>
          </a:p>
        </p:txBody>
      </p:sp>
      <p:sp>
        <p:nvSpPr>
          <p:cNvPr id="10" name="TextBox 9">
            <a:extLst>
              <a:ext uri="{FF2B5EF4-FFF2-40B4-BE49-F238E27FC236}">
                <a16:creationId xmlns:a16="http://schemas.microsoft.com/office/drawing/2014/main" id="{0EAA4AC8-25CA-15AF-E7D0-6CBCCE3949F5}"/>
              </a:ext>
            </a:extLst>
          </p:cNvPr>
          <p:cNvSpPr txBox="1"/>
          <p:nvPr/>
        </p:nvSpPr>
        <p:spPr>
          <a:xfrm>
            <a:off x="114300" y="1612021"/>
            <a:ext cx="12076043" cy="4785926"/>
          </a:xfrm>
          <a:prstGeom prst="rect">
            <a:avLst/>
          </a:prstGeom>
          <a:noFill/>
        </p:spPr>
        <p:txBody>
          <a:bodyPr wrap="square" rtlCol="0">
            <a:spAutoFit/>
          </a:bodyPr>
          <a:lstStyle/>
          <a:p>
            <a:pPr lvl="1" algn="just"/>
            <a:r>
              <a:rPr lang="en-US" sz="2000" b="0" i="0" dirty="0">
                <a:effectLst/>
                <a:latin typeface="Roboto" panose="02000000000000000000" pitchFamily="2" charset="0"/>
              </a:rPr>
              <a:t>The approach we have used in this project is defined in the given format.</a:t>
            </a:r>
          </a:p>
          <a:p>
            <a:pPr algn="just"/>
            <a:endParaRPr lang="en-US" sz="1900" b="0" i="0" dirty="0">
              <a:effectLst/>
              <a:latin typeface="Roboto" panose="02000000000000000000" pitchFamily="2" charset="0"/>
            </a:endParaRPr>
          </a:p>
          <a:p>
            <a:pPr marL="457200" indent="-457200" algn="just">
              <a:buFont typeface="+mj-lt"/>
              <a:buAutoNum type="arabicPeriod"/>
            </a:pPr>
            <a:r>
              <a:rPr lang="en-US" sz="1900" b="1" i="0" dirty="0">
                <a:solidFill>
                  <a:srgbClr val="002060"/>
                </a:solidFill>
                <a:effectLst/>
                <a:latin typeface="Roboto" panose="02000000000000000000" pitchFamily="2" charset="0"/>
              </a:rPr>
              <a:t>Loading our data:-</a:t>
            </a:r>
            <a:r>
              <a:rPr lang="en-US" sz="1900" b="0" i="0" dirty="0">
                <a:effectLst/>
                <a:latin typeface="Roboto" panose="02000000000000000000" pitchFamily="2" charset="0"/>
              </a:rPr>
              <a:t> In this section we just loaded our dataset in </a:t>
            </a:r>
            <a:r>
              <a:rPr lang="en-US" sz="1900" b="0" i="0" dirty="0" err="1">
                <a:effectLst/>
                <a:latin typeface="Roboto" panose="02000000000000000000" pitchFamily="2" charset="0"/>
              </a:rPr>
              <a:t>colab</a:t>
            </a:r>
            <a:r>
              <a:rPr lang="en-US" sz="1900" b="0" i="0" dirty="0">
                <a:effectLst/>
                <a:latin typeface="Roboto" panose="02000000000000000000" pitchFamily="2" charset="0"/>
              </a:rPr>
              <a:t> notebook and read the csv file.</a:t>
            </a:r>
          </a:p>
          <a:p>
            <a:pPr marL="457200" indent="-457200" algn="just">
              <a:buFont typeface="+mj-lt"/>
              <a:buAutoNum type="arabicPeriod"/>
            </a:pPr>
            <a:r>
              <a:rPr lang="en-US" sz="1900" b="1" i="0" dirty="0">
                <a:solidFill>
                  <a:srgbClr val="002060"/>
                </a:solidFill>
                <a:effectLst/>
                <a:latin typeface="Roboto" panose="02000000000000000000" pitchFamily="2" charset="0"/>
              </a:rPr>
              <a:t>Data Cleaning and Processing:-</a:t>
            </a:r>
            <a:r>
              <a:rPr lang="en-US" sz="1900" b="0" i="0" dirty="0">
                <a:effectLst/>
                <a:latin typeface="Roboto" panose="02000000000000000000" pitchFamily="2" charset="0"/>
              </a:rPr>
              <a:t> In this section we have tried to remove the null values and for some of the columns we have replaced the null values with the appropriate values with reasonable assumptions.</a:t>
            </a:r>
          </a:p>
          <a:p>
            <a:pPr marL="457200" indent="-457200" algn="just">
              <a:buFont typeface="+mj-lt"/>
              <a:buAutoNum type="arabicPeriod"/>
            </a:pPr>
            <a:r>
              <a:rPr lang="en-US" sz="1900" b="1" i="0" dirty="0">
                <a:solidFill>
                  <a:srgbClr val="002060"/>
                </a:solidFill>
                <a:effectLst/>
                <a:latin typeface="Roboto" panose="02000000000000000000" pitchFamily="2" charset="0"/>
              </a:rPr>
              <a:t>Analysis and visualization:-</a:t>
            </a:r>
            <a:r>
              <a:rPr lang="en-US" sz="1900" b="0" i="0" dirty="0">
                <a:effectLst/>
                <a:latin typeface="Roboto" panose="02000000000000000000" pitchFamily="2" charset="0"/>
              </a:rPr>
              <a:t> In this section we have tried to explore all variables which can play an important role for the analysis. In the next parts we have tried to explore the effect of one over the other. In the next part we tried to answers our hypothetical questions.</a:t>
            </a:r>
          </a:p>
          <a:p>
            <a:pPr marL="457200" indent="-457200" algn="just">
              <a:buFont typeface="+mj-lt"/>
              <a:buAutoNum type="arabicPeriod"/>
            </a:pPr>
            <a:r>
              <a:rPr lang="en-US" sz="1900" b="1" i="0" dirty="0">
                <a:solidFill>
                  <a:srgbClr val="002060"/>
                </a:solidFill>
                <a:effectLst/>
                <a:latin typeface="Roboto" panose="02000000000000000000" pitchFamily="2" charset="0"/>
              </a:rPr>
              <a:t>Future scope of Further Analysis:-</a:t>
            </a:r>
            <a:r>
              <a:rPr lang="en-US" sz="1900" b="0" i="0" dirty="0">
                <a:effectLst/>
                <a:latin typeface="Roboto" panose="02000000000000000000" pitchFamily="2" charset="0"/>
              </a:rPr>
              <a:t> There are many apartments having availability as </a:t>
            </a:r>
            <a:r>
              <a:rPr lang="en-US" sz="1900" b="1" i="0" dirty="0">
                <a:effectLst/>
                <a:latin typeface="Roboto" panose="02000000000000000000" pitchFamily="2" charset="0"/>
              </a:rPr>
              <a:t>0</a:t>
            </a:r>
            <a:r>
              <a:rPr lang="en-US" sz="1900" b="0" i="0" dirty="0">
                <a:effectLst/>
                <a:latin typeface="Roboto" panose="02000000000000000000" pitchFamily="2" charset="0"/>
              </a:rPr>
              <a:t>, which means they might stopped their business, we can find the relation </a:t>
            </a:r>
            <a:r>
              <a:rPr lang="en-US" sz="1900" dirty="0">
                <a:latin typeface="Roboto" panose="02000000000000000000" pitchFamily="2" charset="0"/>
              </a:rPr>
              <a:t>of</a:t>
            </a:r>
            <a:r>
              <a:rPr lang="en-US" sz="1900" b="0" i="0" dirty="0">
                <a:effectLst/>
                <a:latin typeface="Roboto" panose="02000000000000000000" pitchFamily="2" charset="0"/>
              </a:rPr>
              <a:t> </a:t>
            </a:r>
            <a:r>
              <a:rPr lang="en-US" sz="1900" b="0" i="0" dirty="0" err="1">
                <a:effectLst/>
                <a:latin typeface="Roboto" panose="02000000000000000000" pitchFamily="2" charset="0"/>
              </a:rPr>
              <a:t>neighbourhood</a:t>
            </a:r>
            <a:r>
              <a:rPr lang="en-US" sz="1900" b="0" i="0" dirty="0">
                <a:effectLst/>
                <a:latin typeface="Roboto" panose="02000000000000000000" pitchFamily="2" charset="0"/>
              </a:rPr>
              <a:t> with these apartments if we dig deeply, various micro trends could be unearthed, which we are not able to cover during this short duration efficiently. There are various columns which can play an important role in further analysis such as number of reviews and reviews per month finding its relation with other factors or other grouped factors can play an important role.</a:t>
            </a: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194335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Graphs used for EDA:</a:t>
            </a:r>
            <a:endParaRPr lang="en-IN" dirty="0">
              <a:solidFill>
                <a:srgbClr val="FF0000"/>
              </a:solidFill>
            </a:endParaRPr>
          </a:p>
        </p:txBody>
      </p:sp>
      <p:sp>
        <p:nvSpPr>
          <p:cNvPr id="8" name="TextBox 7">
            <a:extLst>
              <a:ext uri="{FF2B5EF4-FFF2-40B4-BE49-F238E27FC236}">
                <a16:creationId xmlns:a16="http://schemas.microsoft.com/office/drawing/2014/main" id="{2AF2F9B1-90F3-3424-9BC2-C7AD3EBC0299}"/>
              </a:ext>
            </a:extLst>
          </p:cNvPr>
          <p:cNvSpPr txBox="1"/>
          <p:nvPr/>
        </p:nvSpPr>
        <p:spPr>
          <a:xfrm>
            <a:off x="200854" y="1238250"/>
            <a:ext cx="11983018" cy="584775"/>
          </a:xfrm>
          <a:prstGeom prst="rect">
            <a:avLst/>
          </a:prstGeom>
          <a:noFill/>
        </p:spPr>
        <p:txBody>
          <a:bodyPr wrap="square" rtlCol="0">
            <a:spAutoFit/>
          </a:bodyPr>
          <a:lstStyle/>
          <a:p>
            <a:pPr marL="457200" indent="-457200">
              <a:buFont typeface="Wingdings" panose="05000000000000000000" pitchFamily="2" charset="2"/>
              <a:buChar char="q"/>
            </a:pPr>
            <a:r>
              <a:rPr lang="en-IN" sz="3200" b="1" u="sng" dirty="0">
                <a:solidFill>
                  <a:srgbClr val="002060"/>
                </a:solidFill>
              </a:rPr>
              <a:t>Types of Graphs we have used for Data Visualization:</a:t>
            </a:r>
          </a:p>
        </p:txBody>
      </p:sp>
      <p:sp>
        <p:nvSpPr>
          <p:cNvPr id="9" name="TextBox 8">
            <a:extLst>
              <a:ext uri="{FF2B5EF4-FFF2-40B4-BE49-F238E27FC236}">
                <a16:creationId xmlns:a16="http://schemas.microsoft.com/office/drawing/2014/main" id="{655092F7-5FE8-A8A4-7C9D-D705B11605A7}"/>
              </a:ext>
            </a:extLst>
          </p:cNvPr>
          <p:cNvSpPr txBox="1"/>
          <p:nvPr/>
        </p:nvSpPr>
        <p:spPr>
          <a:xfrm>
            <a:off x="215348" y="2000010"/>
            <a:ext cx="11976652" cy="3970318"/>
          </a:xfrm>
          <a:prstGeom prst="rect">
            <a:avLst/>
          </a:prstGeom>
          <a:noFill/>
        </p:spPr>
        <p:txBody>
          <a:bodyPr wrap="square" rtlCol="0">
            <a:spAutoFit/>
          </a:bodyPr>
          <a:lstStyle/>
          <a:p>
            <a:pPr marL="914400" lvl="1" indent="-457200">
              <a:buFont typeface="Wingdings" panose="05000000000000000000" pitchFamily="2" charset="2"/>
              <a:buChar char="Ø"/>
            </a:pPr>
            <a:r>
              <a:rPr lang="en-US" sz="2800" b="1" i="0" dirty="0">
                <a:effectLst/>
              </a:rPr>
              <a:t>Count Plot</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Bar Plot</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Scatter Plot</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Heatmap</a:t>
            </a:r>
          </a:p>
          <a:p>
            <a:pPr marL="914400" lvl="1" indent="-457200">
              <a:buFont typeface="Wingdings" panose="05000000000000000000" pitchFamily="2" charset="2"/>
              <a:buChar char="Ø"/>
            </a:pPr>
            <a:endParaRPr lang="en-US" sz="2800" b="1" i="0" dirty="0">
              <a:effectLst/>
            </a:endParaRPr>
          </a:p>
          <a:p>
            <a:pPr marL="914400" lvl="1" indent="-457200">
              <a:buFont typeface="Wingdings" panose="05000000000000000000" pitchFamily="2" charset="2"/>
              <a:buChar char="Ø"/>
            </a:pPr>
            <a:r>
              <a:rPr lang="en-US" sz="2800" b="1" i="0" dirty="0">
                <a:effectLst/>
              </a:rPr>
              <a:t>Box plot</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412375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Libraries used for EDA:</a:t>
            </a:r>
            <a:endParaRPr lang="en-IN" dirty="0">
              <a:solidFill>
                <a:srgbClr val="FF0000"/>
              </a:solidFill>
            </a:endParaRPr>
          </a:p>
        </p:txBody>
      </p:sp>
      <p:sp>
        <p:nvSpPr>
          <p:cNvPr id="5" name="TextBox 4">
            <a:extLst>
              <a:ext uri="{FF2B5EF4-FFF2-40B4-BE49-F238E27FC236}">
                <a16:creationId xmlns:a16="http://schemas.microsoft.com/office/drawing/2014/main" id="{2AF2F9B1-90F3-3424-9BC2-C7AD3EBC0299}"/>
              </a:ext>
            </a:extLst>
          </p:cNvPr>
          <p:cNvSpPr txBox="1"/>
          <p:nvPr/>
        </p:nvSpPr>
        <p:spPr>
          <a:xfrm>
            <a:off x="200854" y="1238250"/>
            <a:ext cx="11983018"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u="sng" dirty="0">
                <a:solidFill>
                  <a:srgbClr val="002060"/>
                </a:solidFill>
              </a:rPr>
              <a:t>Python Libraries we  used for graphs:</a:t>
            </a:r>
            <a:endParaRPr lang="en-US" sz="1200" u="sng" dirty="0">
              <a:solidFill>
                <a:srgbClr val="002060"/>
              </a:solidFill>
            </a:endParaRPr>
          </a:p>
        </p:txBody>
      </p:sp>
      <p:sp>
        <p:nvSpPr>
          <p:cNvPr id="6" name="TextBox 5">
            <a:extLst>
              <a:ext uri="{FF2B5EF4-FFF2-40B4-BE49-F238E27FC236}">
                <a16:creationId xmlns:a16="http://schemas.microsoft.com/office/drawing/2014/main" id="{655092F7-5FE8-A8A4-7C9D-D705B11605A7}"/>
              </a:ext>
            </a:extLst>
          </p:cNvPr>
          <p:cNvSpPr txBox="1"/>
          <p:nvPr/>
        </p:nvSpPr>
        <p:spPr>
          <a:xfrm>
            <a:off x="215348" y="2000010"/>
            <a:ext cx="11976652" cy="4832092"/>
          </a:xfrm>
          <a:prstGeom prst="rect">
            <a:avLst/>
          </a:prstGeom>
          <a:noFill/>
        </p:spPr>
        <p:txBody>
          <a:bodyPr wrap="square" rtlCol="0">
            <a:spAutoFit/>
          </a:bodyPr>
          <a:lstStyle/>
          <a:p>
            <a:pPr marL="914400" lvl="1" indent="-457200">
              <a:buFont typeface="Wingdings" panose="05000000000000000000" pitchFamily="2" charset="2"/>
              <a:buChar char="Ø"/>
            </a:pPr>
            <a:r>
              <a:rPr lang="en-IN" sz="2800" b="1" dirty="0" err="1"/>
              <a:t>Matplotlib</a:t>
            </a:r>
            <a:endParaRPr lang="en-IN" sz="2800" b="1" dirty="0"/>
          </a:p>
          <a:p>
            <a:pPr lvl="1"/>
            <a:r>
              <a:rPr lang="en-IN" sz="2800" b="1" dirty="0"/>
              <a:t>                  </a:t>
            </a:r>
          </a:p>
          <a:p>
            <a:pPr marL="914400" lvl="1" indent="-457200">
              <a:buFont typeface="Wingdings" panose="05000000000000000000" pitchFamily="2" charset="2"/>
              <a:buChar char="Ø"/>
            </a:pPr>
            <a:r>
              <a:rPr lang="en-IN" sz="2800" b="1" dirty="0" err="1"/>
              <a:t>Seaborn</a:t>
            </a:r>
            <a:endParaRPr lang="en-IN" sz="2800" b="1" dirty="0"/>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err="1"/>
              <a:t>Klib</a:t>
            </a:r>
            <a:endParaRPr lang="en-IN" sz="2800" b="1" dirty="0"/>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err="1"/>
              <a:t>Numpy</a:t>
            </a:r>
            <a:endParaRPr lang="en-IN" sz="2800" b="1" dirty="0"/>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a:t>Pandas</a:t>
            </a:r>
          </a:p>
          <a:p>
            <a:pPr marL="914400" lvl="1" indent="-457200">
              <a:buFont typeface="Wingdings" panose="05000000000000000000" pitchFamily="2" charset="2"/>
              <a:buChar char="Ø"/>
            </a:pPr>
            <a:endParaRPr lang="en-IN" sz="2800" b="1" dirty="0"/>
          </a:p>
          <a:p>
            <a:pPr marL="914400" lvl="1" indent="-457200">
              <a:buFont typeface="Wingdings" panose="05000000000000000000" pitchFamily="2" charset="2"/>
              <a:buChar char="Ø"/>
            </a:pPr>
            <a:r>
              <a:rPr lang="en-IN" sz="2800" b="1" dirty="0"/>
              <a:t>Folium</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373171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Exploratory Data Analysis on Dataset:</a:t>
            </a:r>
            <a:endParaRPr lang="en-IN" dirty="0">
              <a:solidFill>
                <a:srgbClr val="FF0000"/>
              </a:solidFill>
            </a:endParaRPr>
          </a:p>
        </p:txBody>
      </p:sp>
      <p:grpSp>
        <p:nvGrpSpPr>
          <p:cNvPr id="6" name="Group 5"/>
          <p:cNvGrpSpPr/>
          <p:nvPr/>
        </p:nvGrpSpPr>
        <p:grpSpPr>
          <a:xfrm>
            <a:off x="200854" y="1238250"/>
            <a:ext cx="11991146" cy="4740904"/>
            <a:chOff x="200854" y="1238250"/>
            <a:chExt cx="11991146" cy="4740904"/>
          </a:xfrm>
        </p:grpSpPr>
        <p:sp>
          <p:nvSpPr>
            <p:cNvPr id="7" name="TextBox 6">
              <a:extLst>
                <a:ext uri="{FF2B5EF4-FFF2-40B4-BE49-F238E27FC236}">
                  <a16:creationId xmlns:a16="http://schemas.microsoft.com/office/drawing/2014/main" id="{2AF2F9B1-90F3-3424-9BC2-C7AD3EBC0299}"/>
                </a:ext>
              </a:extLst>
            </p:cNvPr>
            <p:cNvSpPr txBox="1"/>
            <p:nvPr/>
          </p:nvSpPr>
          <p:spPr>
            <a:xfrm>
              <a:off x="200854" y="1238250"/>
              <a:ext cx="11983018" cy="461665"/>
            </a:xfrm>
            <a:prstGeom prst="rect">
              <a:avLst/>
            </a:prstGeom>
            <a:noFill/>
          </p:spPr>
          <p:txBody>
            <a:bodyPr wrap="square" rtlCol="0">
              <a:spAutoFit/>
            </a:bodyPr>
            <a:lstStyle/>
            <a:p>
              <a:pPr marL="457200" indent="-457200">
                <a:buFont typeface="Wingdings" panose="05000000000000000000" pitchFamily="2" charset="2"/>
                <a:buChar char="§"/>
              </a:pPr>
              <a:r>
                <a:rPr lang="en-US" sz="2400" b="1" u="sng" dirty="0"/>
                <a:t>Now we will analyze the Data and will get the answer of following question</a:t>
              </a:r>
              <a:r>
                <a:rPr lang="en-US" sz="2400" b="1" dirty="0"/>
                <a:t> :</a:t>
              </a:r>
              <a:endParaRPr lang="en-US" sz="1050" dirty="0"/>
            </a:p>
          </p:txBody>
        </p:sp>
        <p:sp>
          <p:nvSpPr>
            <p:cNvPr id="8" name="TextBox 7">
              <a:extLst>
                <a:ext uri="{FF2B5EF4-FFF2-40B4-BE49-F238E27FC236}">
                  <a16:creationId xmlns:a16="http://schemas.microsoft.com/office/drawing/2014/main" id="{655092F7-5FE8-A8A4-7C9D-D705B11605A7}"/>
                </a:ext>
              </a:extLst>
            </p:cNvPr>
            <p:cNvSpPr txBox="1"/>
            <p:nvPr/>
          </p:nvSpPr>
          <p:spPr>
            <a:xfrm>
              <a:off x="215348" y="1824170"/>
              <a:ext cx="11976652" cy="4154984"/>
            </a:xfrm>
            <a:prstGeom prst="rect">
              <a:avLst/>
            </a:prstGeom>
            <a:noFill/>
          </p:spPr>
          <p:txBody>
            <a:bodyPr wrap="square" rtlCol="0">
              <a:spAutoFit/>
            </a:bodyPr>
            <a:lstStyle/>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Highest number of apartments owned by host.</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10 neighbourhood having highest number of apartments.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3 neighbourhood having highest price in each neighbourhood_group.</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Relation between neighbourhood and reviews.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Learning from location.</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Room_type distribution over the location.</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Price distribution of room type.</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5 host which received highest number of reviews.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Average price preferred by customers.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Average price preferred to get good number of reviews.</a:t>
              </a:r>
            </a:p>
            <a:p>
              <a:pPr marL="914400" lvl="1" indent="-457200" algn="just">
                <a:buFont typeface="+mj-lt"/>
                <a:buAutoNum type="arabicPeriod"/>
              </a:pPr>
              <a:r>
                <a:rPr lang="en-IN" sz="2400" dirty="0">
                  <a:latin typeface="Aparajita" panose="020B0604020202020204" pitchFamily="34" charset="0"/>
                  <a:cs typeface="Aparajita" panose="020B0604020202020204" pitchFamily="34" charset="0"/>
                </a:rPr>
                <a:t>Top 10 busiest Host.</a:t>
              </a:r>
            </a:p>
          </p:txBody>
        </p:sp>
      </p:grpSp>
    </p:spTree>
    <p:extLst>
      <p:ext uri="{BB962C8B-B14F-4D97-AF65-F5344CB8AC3E}">
        <p14:creationId xmlns:p14="http://schemas.microsoft.com/office/powerpoint/2010/main" val="234322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9" name="TextBox 8">
            <a:extLst>
              <a:ext uri="{FF2B5EF4-FFF2-40B4-BE49-F238E27FC236}">
                <a16:creationId xmlns:a16="http://schemas.microsoft.com/office/drawing/2014/main" id="{148D20E4-A123-2151-57A0-124D4554AE14}"/>
              </a:ext>
            </a:extLst>
          </p:cNvPr>
          <p:cNvSpPr txBox="1"/>
          <p:nvPr/>
        </p:nvSpPr>
        <p:spPr>
          <a:xfrm>
            <a:off x="11724" y="801118"/>
            <a:ext cx="11062251"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b="1" dirty="0"/>
              <a:t>Let’s check the null values in data set.</a:t>
            </a:r>
            <a:endParaRPr lang="en-IN" sz="12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7584" y="680898"/>
            <a:ext cx="2455208" cy="2156234"/>
          </a:xfrm>
          <a:prstGeom prst="rect">
            <a:avLst/>
          </a:prstGeom>
        </p:spPr>
      </p:pic>
      <p:sp>
        <p:nvSpPr>
          <p:cNvPr id="12" name="TextBox 11">
            <a:extLst>
              <a:ext uri="{FF2B5EF4-FFF2-40B4-BE49-F238E27FC236}">
                <a16:creationId xmlns:a16="http://schemas.microsoft.com/office/drawing/2014/main" id="{148D20E4-A123-2151-57A0-124D4554AE14}"/>
              </a:ext>
            </a:extLst>
          </p:cNvPr>
          <p:cNvSpPr txBox="1"/>
          <p:nvPr/>
        </p:nvSpPr>
        <p:spPr>
          <a:xfrm>
            <a:off x="5865" y="1438451"/>
            <a:ext cx="9032628" cy="707886"/>
          </a:xfrm>
          <a:prstGeom prst="rect">
            <a:avLst/>
          </a:prstGeom>
          <a:noFill/>
        </p:spPr>
        <p:txBody>
          <a:bodyPr wrap="square" rtlCol="0">
            <a:spAutoFit/>
          </a:bodyPr>
          <a:lstStyle/>
          <a:p>
            <a:pPr lvl="1"/>
            <a:r>
              <a:rPr lang="en-IN" sz="2000" dirty="0">
                <a:latin typeface="Aparajita" panose="020B0604020202020204" pitchFamily="34" charset="0"/>
                <a:cs typeface="Aparajita" panose="020B0604020202020204" pitchFamily="34" charset="0"/>
              </a:rPr>
              <a:t>As we can see in the data column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last_review</a:t>
            </a:r>
            <a:r>
              <a:rPr lang="en-IN" sz="2000" b="1" dirty="0">
                <a:latin typeface="Aparajita" panose="020B0604020202020204" pitchFamily="34" charset="0"/>
                <a:cs typeface="Aparajita" panose="020B0604020202020204" pitchFamily="34" charset="0"/>
              </a:rPr>
              <a:t> &amp; </a:t>
            </a:r>
            <a:r>
              <a:rPr lang="en-IN" sz="2000" b="1" dirty="0" err="1">
                <a:latin typeface="Aparajita" panose="020B0604020202020204" pitchFamily="34" charset="0"/>
                <a:cs typeface="Aparajita" panose="020B0604020202020204" pitchFamily="34" charset="0"/>
              </a:rPr>
              <a:t>reviews_per_month</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having a large number of null values.</a:t>
            </a:r>
            <a:endParaRPr lang="en-IN" sz="1050" dirty="0">
              <a:latin typeface="Aparajita" panose="020B0604020202020204" pitchFamily="34" charset="0"/>
              <a:cs typeface="Aparajita" panose="020B0604020202020204"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866" y="2705834"/>
            <a:ext cx="4781551" cy="4146520"/>
          </a:xfrm>
          <a:prstGeom prst="rect">
            <a:avLst/>
          </a:prstGeom>
        </p:spPr>
      </p:pic>
      <p:grpSp>
        <p:nvGrpSpPr>
          <p:cNvPr id="5" name="Group 4"/>
          <p:cNvGrpSpPr/>
          <p:nvPr/>
        </p:nvGrpSpPr>
        <p:grpSpPr>
          <a:xfrm>
            <a:off x="3" y="3249495"/>
            <a:ext cx="7392864" cy="1510955"/>
            <a:chOff x="3" y="4286987"/>
            <a:chExt cx="7392864" cy="1510955"/>
          </a:xfrm>
        </p:grpSpPr>
        <p:sp>
          <p:nvSpPr>
            <p:cNvPr id="15" name="TextBox 14">
              <a:extLst>
                <a:ext uri="{FF2B5EF4-FFF2-40B4-BE49-F238E27FC236}">
                  <a16:creationId xmlns:a16="http://schemas.microsoft.com/office/drawing/2014/main" id="{148D20E4-A123-2151-57A0-124D4554AE14}"/>
                </a:ext>
              </a:extLst>
            </p:cNvPr>
            <p:cNvSpPr txBox="1"/>
            <p:nvPr/>
          </p:nvSpPr>
          <p:spPr>
            <a:xfrm>
              <a:off x="5863" y="4286987"/>
              <a:ext cx="7387004" cy="523220"/>
            </a:xfrm>
            <a:prstGeom prst="rect">
              <a:avLst/>
            </a:prstGeom>
            <a:noFill/>
          </p:spPr>
          <p:txBody>
            <a:bodyPr wrap="square" rtlCol="0">
              <a:spAutoFit/>
            </a:bodyPr>
            <a:lstStyle/>
            <a:p>
              <a:pPr marL="514350" indent="-514350">
                <a:buFont typeface="Wingdings" panose="05000000000000000000" pitchFamily="2" charset="2"/>
                <a:buChar char="Ø"/>
              </a:pPr>
              <a:r>
                <a:rPr lang="en-IN" sz="2800" b="1" dirty="0"/>
                <a:t>Let’s check the correlation between columns.</a:t>
              </a:r>
              <a:endParaRPr lang="en-IN" sz="1200" dirty="0"/>
            </a:p>
          </p:txBody>
        </p:sp>
        <p:sp>
          <p:nvSpPr>
            <p:cNvPr id="16" name="TextBox 15">
              <a:extLst>
                <a:ext uri="{FF2B5EF4-FFF2-40B4-BE49-F238E27FC236}">
                  <a16:creationId xmlns:a16="http://schemas.microsoft.com/office/drawing/2014/main" id="{148D20E4-A123-2151-57A0-124D4554AE14}"/>
                </a:ext>
              </a:extLst>
            </p:cNvPr>
            <p:cNvSpPr txBox="1"/>
            <p:nvPr/>
          </p:nvSpPr>
          <p:spPr>
            <a:xfrm>
              <a:off x="3" y="4782279"/>
              <a:ext cx="7392862" cy="1015663"/>
            </a:xfrm>
            <a:prstGeom prst="rect">
              <a:avLst/>
            </a:prstGeom>
            <a:noFill/>
          </p:spPr>
          <p:txBody>
            <a:bodyPr wrap="square" rtlCol="0">
              <a:spAutoFit/>
            </a:bodyPr>
            <a:lstStyle/>
            <a:p>
              <a:pPr lvl="1"/>
              <a:r>
                <a:rPr lang="en-IN" sz="2000" dirty="0">
                  <a:latin typeface="Aparajita" panose="020B0604020202020204" pitchFamily="34" charset="0"/>
                  <a:cs typeface="Aparajita" panose="020B0604020202020204" pitchFamily="34" charset="0"/>
                </a:rPr>
                <a:t>As we can see that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host_id</a:t>
              </a:r>
              <a:r>
                <a:rPr lang="en-IN" sz="2000" b="1" dirty="0">
                  <a:latin typeface="Aparajita" panose="020B0604020202020204" pitchFamily="34" charset="0"/>
                  <a:cs typeface="Aparajita" panose="020B0604020202020204" pitchFamily="34" charset="0"/>
                </a:rPr>
                <a:t> &amp; id’ , ‘</a:t>
              </a:r>
              <a:r>
                <a:rPr lang="en-IN" sz="2000" b="1" dirty="0" err="1">
                  <a:latin typeface="Aparajita" panose="020B0604020202020204" pitchFamily="34" charset="0"/>
                  <a:cs typeface="Aparajita" panose="020B0604020202020204" pitchFamily="34" charset="0"/>
                </a:rPr>
                <a:t>reviews_per_month</a:t>
              </a:r>
              <a:r>
                <a:rPr lang="en-IN" sz="2000" b="1" dirty="0">
                  <a:latin typeface="Aparajita" panose="020B0604020202020204" pitchFamily="34" charset="0"/>
                  <a:cs typeface="Aparajita" panose="020B0604020202020204" pitchFamily="34" charset="0"/>
                </a:rPr>
                <a:t> &amp; </a:t>
              </a:r>
              <a:r>
                <a:rPr lang="en-IN" sz="2000" b="1" dirty="0" err="1">
                  <a:latin typeface="Aparajita" panose="020B0604020202020204" pitchFamily="34" charset="0"/>
                  <a:cs typeface="Aparajita" panose="020B0604020202020204" pitchFamily="34" charset="0"/>
                </a:rPr>
                <a:t>number_of_reviews</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have good relation in dataset.</a:t>
              </a:r>
            </a:p>
            <a:p>
              <a:pPr lvl="1"/>
              <a:r>
                <a:rPr lang="en-IN" sz="2000" dirty="0">
                  <a:latin typeface="Aparajita" panose="020B0604020202020204" pitchFamily="34" charset="0"/>
                  <a:cs typeface="Aparajita" panose="020B0604020202020204" pitchFamily="34" charset="0"/>
                </a:rPr>
                <a:t>On other side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number_of_reviews</a:t>
              </a:r>
              <a:r>
                <a:rPr lang="en-IN" sz="2000" b="1" dirty="0">
                  <a:latin typeface="Aparajita" panose="020B0604020202020204" pitchFamily="34" charset="0"/>
                  <a:cs typeface="Aparajita" panose="020B0604020202020204" pitchFamily="34" charset="0"/>
                </a:rPr>
                <a:t> &amp; Id’ </a:t>
              </a:r>
              <a:r>
                <a:rPr lang="en-IN" sz="2000" dirty="0">
                  <a:latin typeface="Aparajita" panose="020B0604020202020204" pitchFamily="34" charset="0"/>
                  <a:cs typeface="Aparajita" panose="020B0604020202020204" pitchFamily="34" charset="0"/>
                </a:rPr>
                <a:t>also have good relation.</a:t>
              </a:r>
              <a:endParaRPr lang="en-IN" sz="1050" dirty="0">
                <a:latin typeface="Aparajita" panose="020B0604020202020204" pitchFamily="34" charset="0"/>
                <a:cs typeface="Aparajita" panose="020B0604020202020204" pitchFamily="34" charset="0"/>
              </a:endParaRPr>
            </a:p>
          </p:txBody>
        </p:sp>
      </p:grpSp>
      <p:grpSp>
        <p:nvGrpSpPr>
          <p:cNvPr id="2" name="Group 1"/>
          <p:cNvGrpSpPr/>
          <p:nvPr/>
        </p:nvGrpSpPr>
        <p:grpSpPr>
          <a:xfrm>
            <a:off x="1282061" y="1779788"/>
            <a:ext cx="6726022" cy="1452033"/>
            <a:chOff x="1308437" y="1612736"/>
            <a:chExt cx="6726022" cy="1452033"/>
          </a:xfrm>
        </p:grpSpPr>
        <p:graphicFrame>
          <p:nvGraphicFramePr>
            <p:cNvPr id="11" name="Chart 10"/>
            <p:cNvGraphicFramePr/>
            <p:nvPr>
              <p:extLst>
                <p:ext uri="{D42A27DB-BD31-4B8C-83A1-F6EECF244321}">
                  <p14:modId xmlns:p14="http://schemas.microsoft.com/office/powerpoint/2010/main" val="2888634431"/>
                </p:ext>
              </p:extLst>
            </p:nvPr>
          </p:nvGraphicFramePr>
          <p:xfrm>
            <a:off x="1308437" y="1612736"/>
            <a:ext cx="1265237" cy="1452033"/>
          </p:xfrm>
          <a:graphic>
            <a:graphicData uri="http://schemas.openxmlformats.org/drawingml/2006/chart">
              <c:chart xmlns:c="http://schemas.openxmlformats.org/drawingml/2006/chart" xmlns:r="http://schemas.openxmlformats.org/officeDocument/2006/relationships" r:id="rId5"/>
            </a:graphicData>
          </a:graphic>
        </p:graphicFrame>
        <p:sp>
          <p:nvSpPr>
            <p:cNvPr id="14" name="Rectangle 13"/>
            <p:cNvSpPr/>
            <p:nvPr/>
          </p:nvSpPr>
          <p:spPr>
            <a:xfrm>
              <a:off x="2538504" y="2070512"/>
              <a:ext cx="2036125" cy="584775"/>
            </a:xfrm>
            <a:prstGeom prst="rect">
              <a:avLst/>
            </a:prstGeom>
          </p:spPr>
          <p:txBody>
            <a:bodyPr wrap="square">
              <a:spAutoFit/>
            </a:bodyPr>
            <a:lstStyle/>
            <a:p>
              <a:pPr algn="just"/>
              <a:r>
                <a:rPr lang="en-US" sz="1600" b="1" spc="-150" dirty="0" err="1">
                  <a:solidFill>
                    <a:schemeClr val="tx1">
                      <a:lumMod val="75000"/>
                      <a:lumOff val="25000"/>
                    </a:schemeClr>
                  </a:solidFill>
                  <a:latin typeface="Arial" panose="020B0604020202020204" pitchFamily="34" charset="0"/>
                  <a:cs typeface="Arial" panose="020B0604020202020204" pitchFamily="34" charset="0"/>
                </a:rPr>
                <a:t>Approx</a:t>
              </a:r>
              <a:r>
                <a:rPr lang="en-US" sz="1600" b="1" spc="-150" dirty="0">
                  <a:solidFill>
                    <a:schemeClr val="tx1">
                      <a:lumMod val="75000"/>
                      <a:lumOff val="25000"/>
                    </a:schemeClr>
                  </a:solidFill>
                  <a:latin typeface="Arial" panose="020B0604020202020204" pitchFamily="34" charset="0"/>
                  <a:cs typeface="Arial" panose="020B0604020202020204" pitchFamily="34" charset="0"/>
                </a:rPr>
                <a:t> 21% of </a:t>
              </a:r>
              <a:r>
                <a:rPr lang="en-US" sz="1600" b="1" spc="-150" dirty="0" err="1">
                  <a:solidFill>
                    <a:schemeClr val="tx1">
                      <a:lumMod val="75000"/>
                      <a:lumOff val="25000"/>
                    </a:schemeClr>
                  </a:solidFill>
                  <a:latin typeface="Arial" panose="020B0604020202020204" pitchFamily="34" charset="0"/>
                  <a:cs typeface="Arial" panose="020B0604020202020204" pitchFamily="34" charset="0"/>
                </a:rPr>
                <a:t>last_reviews</a:t>
              </a:r>
              <a:r>
                <a:rPr lang="en-US" sz="1600" b="1" spc="-150" dirty="0">
                  <a:solidFill>
                    <a:schemeClr val="tx1">
                      <a:lumMod val="75000"/>
                      <a:lumOff val="25000"/>
                    </a:schemeClr>
                  </a:solidFill>
                  <a:latin typeface="Arial" panose="020B0604020202020204" pitchFamily="34" charset="0"/>
                  <a:cs typeface="Arial" panose="020B0604020202020204" pitchFamily="34" charset="0"/>
                </a:rPr>
                <a:t> are null.</a:t>
              </a:r>
              <a:endParaRPr lang="en-US" sz="1600" b="1" dirty="0"/>
            </a:p>
          </p:txBody>
        </p:sp>
        <p:graphicFrame>
          <p:nvGraphicFramePr>
            <p:cNvPr id="17" name="Chart 16"/>
            <p:cNvGraphicFramePr/>
            <p:nvPr>
              <p:extLst>
                <p:ext uri="{D42A27DB-BD31-4B8C-83A1-F6EECF244321}">
                  <p14:modId xmlns:p14="http://schemas.microsoft.com/office/powerpoint/2010/main" val="3654830366"/>
                </p:ext>
              </p:extLst>
            </p:nvPr>
          </p:nvGraphicFramePr>
          <p:xfrm>
            <a:off x="4692902" y="1612736"/>
            <a:ext cx="1265237" cy="1452033"/>
          </p:xfrm>
          <a:graphic>
            <a:graphicData uri="http://schemas.openxmlformats.org/drawingml/2006/chart">
              <c:chart xmlns:c="http://schemas.openxmlformats.org/drawingml/2006/chart" xmlns:r="http://schemas.openxmlformats.org/officeDocument/2006/relationships" r:id="rId6"/>
            </a:graphicData>
          </a:graphic>
        </p:graphicFrame>
        <p:sp>
          <p:nvSpPr>
            <p:cNvPr id="18" name="Rectangle 17"/>
            <p:cNvSpPr/>
            <p:nvPr/>
          </p:nvSpPr>
          <p:spPr>
            <a:xfrm>
              <a:off x="5998334" y="1938631"/>
              <a:ext cx="2036125" cy="830997"/>
            </a:xfrm>
            <a:prstGeom prst="rect">
              <a:avLst/>
            </a:prstGeom>
          </p:spPr>
          <p:txBody>
            <a:bodyPr wrap="square">
              <a:spAutoFit/>
            </a:bodyPr>
            <a:lstStyle/>
            <a:p>
              <a:pPr algn="just"/>
              <a:r>
                <a:rPr lang="en-US" sz="1600" b="1" spc="-150" dirty="0" err="1">
                  <a:solidFill>
                    <a:schemeClr val="tx1">
                      <a:lumMod val="75000"/>
                      <a:lumOff val="25000"/>
                    </a:schemeClr>
                  </a:solidFill>
                  <a:latin typeface="Arial" panose="020B0604020202020204" pitchFamily="34" charset="0"/>
                  <a:cs typeface="Arial" panose="020B0604020202020204" pitchFamily="34" charset="0"/>
                </a:rPr>
                <a:t>Approx</a:t>
              </a:r>
              <a:r>
                <a:rPr lang="en-US" sz="1600" b="1" spc="-150" dirty="0">
                  <a:solidFill>
                    <a:schemeClr val="tx1">
                      <a:lumMod val="75000"/>
                      <a:lumOff val="25000"/>
                    </a:schemeClr>
                  </a:solidFill>
                  <a:latin typeface="Arial" panose="020B0604020202020204" pitchFamily="34" charset="0"/>
                  <a:cs typeface="Arial" panose="020B0604020202020204" pitchFamily="34" charset="0"/>
                </a:rPr>
                <a:t> 21% of </a:t>
              </a:r>
              <a:r>
                <a:rPr lang="en-US" sz="1600" b="1" spc="-150" dirty="0" err="1">
                  <a:solidFill>
                    <a:schemeClr val="tx1">
                      <a:lumMod val="75000"/>
                      <a:lumOff val="25000"/>
                    </a:schemeClr>
                  </a:solidFill>
                  <a:latin typeface="Arial" panose="020B0604020202020204" pitchFamily="34" charset="0"/>
                  <a:cs typeface="Arial" panose="020B0604020202020204" pitchFamily="34" charset="0"/>
                </a:rPr>
                <a:t>reviews_per_month</a:t>
              </a:r>
              <a:r>
                <a:rPr lang="en-US" sz="1600" b="1" spc="-150" dirty="0">
                  <a:solidFill>
                    <a:schemeClr val="tx1">
                      <a:lumMod val="75000"/>
                      <a:lumOff val="25000"/>
                    </a:schemeClr>
                  </a:solidFill>
                  <a:latin typeface="Arial" panose="020B0604020202020204" pitchFamily="34" charset="0"/>
                  <a:cs typeface="Arial" panose="020B0604020202020204" pitchFamily="34" charset="0"/>
                </a:rPr>
                <a:t> are null.</a:t>
              </a:r>
              <a:endParaRPr lang="en-US" sz="1600" b="1" dirty="0"/>
            </a:p>
          </p:txBody>
        </p:sp>
        <p:sp>
          <p:nvSpPr>
            <p:cNvPr id="19" name="Rectangle 18"/>
            <p:cNvSpPr/>
            <p:nvPr/>
          </p:nvSpPr>
          <p:spPr>
            <a:xfrm>
              <a:off x="1504069" y="2077142"/>
              <a:ext cx="851232" cy="605294"/>
            </a:xfrm>
            <a:prstGeom prst="rect">
              <a:avLst/>
            </a:prstGeom>
          </p:spPr>
          <p:txBody>
            <a:bodyPr wrap="square">
              <a:spAutoFit/>
            </a:bodyPr>
            <a:lstStyle/>
            <a:p>
              <a:pPr algn="ctr"/>
              <a:r>
                <a:rPr lang="en-US" sz="2000" b="1" spc="-15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20.55</a:t>
              </a:r>
              <a:r>
                <a:rPr lang="en-US" sz="2000" b="1" spc="-150" baseline="300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2000" b="1" baseline="30000" dirty="0">
                <a:solidFill>
                  <a:srgbClr val="FF0000"/>
                </a:solidFill>
                <a:effectLst>
                  <a:outerShdw blurRad="38100" dist="38100" dir="2700000" algn="tl">
                    <a:srgbClr val="000000">
                      <a:alpha val="43137"/>
                    </a:srgbClr>
                  </a:outerShdw>
                </a:effectLst>
              </a:endParaRPr>
            </a:p>
          </p:txBody>
        </p:sp>
        <p:sp>
          <p:nvSpPr>
            <p:cNvPr id="20" name="Rectangle 19"/>
            <p:cNvSpPr/>
            <p:nvPr/>
          </p:nvSpPr>
          <p:spPr>
            <a:xfrm>
              <a:off x="4926567" y="2077142"/>
              <a:ext cx="851232" cy="605294"/>
            </a:xfrm>
            <a:prstGeom prst="rect">
              <a:avLst/>
            </a:prstGeom>
          </p:spPr>
          <p:txBody>
            <a:bodyPr wrap="square">
              <a:spAutoFit/>
            </a:bodyPr>
            <a:lstStyle/>
            <a:p>
              <a:pPr algn="ctr"/>
              <a:r>
                <a:rPr lang="en-US" sz="2000" b="1" spc="-15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20.55</a:t>
              </a:r>
              <a:r>
                <a:rPr lang="en-US" sz="2000" b="1" spc="-150" baseline="300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2000" b="1" baseline="30000"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24120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5864" y="3073638"/>
            <a:ext cx="10395436" cy="1077218"/>
          </a:xfrm>
          <a:prstGeom prst="rect">
            <a:avLst/>
          </a:prstGeom>
          <a:noFill/>
        </p:spPr>
        <p:txBody>
          <a:bodyPr wrap="square"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here in </a:t>
            </a:r>
            <a:r>
              <a:rPr lang="en-IN" sz="2000" b="1" dirty="0">
                <a:latin typeface="Aparajita" panose="020B0604020202020204" pitchFamily="34" charset="0"/>
                <a:cs typeface="Aparajita" panose="020B0604020202020204" pitchFamily="34" charset="0"/>
              </a:rPr>
              <a:t>“Price column”</a:t>
            </a:r>
            <a:r>
              <a:rPr lang="en-IN" sz="2000" dirty="0">
                <a:latin typeface="Aparajita" panose="020B0604020202020204" pitchFamily="34" charset="0"/>
                <a:cs typeface="Aparajita" panose="020B0604020202020204" pitchFamily="34" charset="0"/>
              </a:rPr>
              <a:t> the minimum price is </a:t>
            </a:r>
            <a:r>
              <a:rPr lang="en-IN" sz="2000" b="1" dirty="0">
                <a:latin typeface="Aparajita" panose="020B0604020202020204" pitchFamily="34" charset="0"/>
                <a:cs typeface="Aparajita" panose="020B0604020202020204" pitchFamily="34" charset="0"/>
              </a:rPr>
              <a:t>‘0’</a:t>
            </a:r>
            <a:r>
              <a:rPr lang="en-IN" sz="2000" dirty="0">
                <a:latin typeface="Aparajita" panose="020B0604020202020204" pitchFamily="34" charset="0"/>
                <a:cs typeface="Aparajita" panose="020B0604020202020204" pitchFamily="34" charset="0"/>
              </a:rPr>
              <a:t> that looks strange.</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And in </a:t>
            </a:r>
            <a:r>
              <a:rPr lang="en-IN" sz="2000" b="1" dirty="0">
                <a:latin typeface="Aparajita" panose="020B0604020202020204" pitchFamily="34" charset="0"/>
                <a:cs typeface="Aparajita" panose="020B0604020202020204" pitchFamily="34" charset="0"/>
              </a:rPr>
              <a:t>“availability_365” </a:t>
            </a:r>
            <a:r>
              <a:rPr lang="en-IN" sz="2000" dirty="0">
                <a:latin typeface="Aparajita" panose="020B0604020202020204" pitchFamily="34" charset="0"/>
                <a:cs typeface="Aparajita" panose="020B0604020202020204" pitchFamily="34" charset="0"/>
              </a:rPr>
              <a:t>25%ile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of data is</a:t>
            </a:r>
            <a:r>
              <a:rPr lang="en-IN" sz="2000" b="1" dirty="0">
                <a:latin typeface="Aparajita" panose="020B0604020202020204" pitchFamily="34" charset="0"/>
                <a:cs typeface="Aparajita" panose="020B0604020202020204" pitchFamily="34" charset="0"/>
              </a:rPr>
              <a:t> ‘0’</a:t>
            </a:r>
            <a:r>
              <a:rPr lang="en-IN" sz="2000" dirty="0">
                <a:latin typeface="Aparajita" panose="020B0604020202020204" pitchFamily="34" charset="0"/>
                <a:cs typeface="Aparajita" panose="020B0604020202020204" pitchFamily="34" charset="0"/>
              </a:rPr>
              <a:t> that seems awkward let’s check the accurate data in </a:t>
            </a:r>
            <a:r>
              <a:rPr lang="en-IN" sz="2000" b="1" dirty="0">
                <a:latin typeface="Aparajita" panose="020B0604020202020204" pitchFamily="34" charset="0"/>
                <a:cs typeface="Aparajita" panose="020B0604020202020204" pitchFamily="34" charset="0"/>
              </a:rPr>
              <a:t>“availability_365”</a:t>
            </a:r>
            <a:r>
              <a:rPr lang="en-IN" sz="2000" dirty="0">
                <a:latin typeface="Aparajita" panose="020B0604020202020204" pitchFamily="34" charset="0"/>
                <a:cs typeface="Aparajita" panose="020B0604020202020204" pitchFamily="34" charset="0"/>
              </a:rPr>
              <a:t> having </a:t>
            </a:r>
            <a:r>
              <a:rPr lang="en-IN" sz="2000" b="1" dirty="0">
                <a:latin typeface="Aparajita" panose="020B0604020202020204" pitchFamily="34" charset="0"/>
                <a:cs typeface="Aparajita" panose="020B0604020202020204" pitchFamily="34" charset="0"/>
              </a:rPr>
              <a:t>‘0’ </a:t>
            </a:r>
            <a:r>
              <a:rPr lang="en-IN" sz="2000" dirty="0">
                <a:latin typeface="Aparajita" panose="020B0604020202020204" pitchFamily="34" charset="0"/>
                <a:cs typeface="Aparajita" panose="020B0604020202020204" pitchFamily="34" charset="0"/>
              </a:rPr>
              <a:t>availability</a:t>
            </a:r>
            <a:r>
              <a:rPr lang="en-IN" sz="2400" dirty="0">
                <a:latin typeface="Aparajita" panose="020B0604020202020204" pitchFamily="34" charset="0"/>
                <a:cs typeface="Aparajita" panose="020B0604020202020204" pitchFamily="34" charset="0"/>
              </a:rPr>
              <a:t>.</a:t>
            </a:r>
          </a:p>
        </p:txBody>
      </p:sp>
      <p:sp>
        <p:nvSpPr>
          <p:cNvPr id="10" name="TextBox 9">
            <a:extLst>
              <a:ext uri="{FF2B5EF4-FFF2-40B4-BE49-F238E27FC236}">
                <a16:creationId xmlns:a16="http://schemas.microsoft.com/office/drawing/2014/main" id="{148D20E4-A123-2151-57A0-124D4554AE14}"/>
              </a:ext>
            </a:extLst>
          </p:cNvPr>
          <p:cNvSpPr txBox="1"/>
          <p:nvPr/>
        </p:nvSpPr>
        <p:spPr>
          <a:xfrm>
            <a:off x="2" y="4078899"/>
            <a:ext cx="10401298" cy="1015663"/>
          </a:xfrm>
          <a:prstGeom prst="rect">
            <a:avLst/>
          </a:prstGeom>
          <a:noFill/>
        </p:spPr>
        <p:txBody>
          <a:bodyPr wrap="square" rtlCol="0">
            <a:spAutoFit/>
          </a:bodyPr>
          <a:lstStyle/>
          <a:p>
            <a:pPr marL="800100" lvl="1"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There is approx. </a:t>
            </a:r>
            <a:r>
              <a:rPr lang="en-IN" sz="2000" b="1" dirty="0">
                <a:latin typeface="Aparajita" panose="020B0604020202020204" pitchFamily="34" charset="0"/>
                <a:cs typeface="Aparajita" panose="020B0604020202020204" pitchFamily="34" charset="0"/>
              </a:rPr>
              <a:t>36% of </a:t>
            </a:r>
            <a:r>
              <a:rPr lang="en-IN" sz="2000" dirty="0">
                <a:latin typeface="Aparajita" panose="020B0604020202020204" pitchFamily="34" charset="0"/>
                <a:cs typeface="Aparajita" panose="020B0604020202020204" pitchFamily="34" charset="0"/>
              </a:rPr>
              <a:t>‘</a:t>
            </a:r>
            <a:r>
              <a:rPr lang="en-IN" sz="2000" b="1" dirty="0">
                <a:latin typeface="Aparajita" panose="020B0604020202020204" pitchFamily="34" charset="0"/>
                <a:cs typeface="Aparajita" panose="020B0604020202020204" pitchFamily="34" charset="0"/>
              </a:rPr>
              <a:t>availability_365</a:t>
            </a:r>
            <a:r>
              <a:rPr lang="en-IN" sz="2000" dirty="0">
                <a:latin typeface="Aparajita" panose="020B0604020202020204" pitchFamily="34" charset="0"/>
                <a:cs typeface="Aparajita" panose="020B0604020202020204" pitchFamily="34" charset="0"/>
              </a:rPr>
              <a:t>’ data is </a:t>
            </a:r>
            <a:r>
              <a:rPr lang="en-IN" sz="2000" b="1" dirty="0">
                <a:latin typeface="Aparajita" panose="020B0604020202020204" pitchFamily="34" charset="0"/>
                <a:cs typeface="Aparajita" panose="020B0604020202020204" pitchFamily="34" charset="0"/>
              </a:rPr>
              <a:t>‘0’  </a:t>
            </a:r>
            <a:r>
              <a:rPr lang="en-IN" sz="2000" dirty="0">
                <a:latin typeface="Aparajita" panose="020B0604020202020204" pitchFamily="34" charset="0"/>
                <a:cs typeface="Aparajita" panose="020B0604020202020204" pitchFamily="34" charset="0"/>
              </a:rPr>
              <a:t>is bit shocking if you have a business providing stays on Airbnb and the availability is ‘</a:t>
            </a:r>
            <a:r>
              <a:rPr lang="en-IN" sz="2000" b="1" dirty="0">
                <a:latin typeface="Aparajita" panose="020B0604020202020204" pitchFamily="34" charset="0"/>
                <a:cs typeface="Aparajita" panose="020B0604020202020204" pitchFamily="34" charset="0"/>
              </a:rPr>
              <a:t>0’</a:t>
            </a:r>
            <a:r>
              <a:rPr lang="en-IN" sz="2000" dirty="0">
                <a:latin typeface="Aparajita" panose="020B0604020202020204" pitchFamily="34" charset="0"/>
                <a:cs typeface="Aparajita" panose="020B0604020202020204" pitchFamily="34" charset="0"/>
              </a:rPr>
              <a:t> days that is an extreme case and extreme cases are shocking when it comes 36% .</a:t>
            </a:r>
          </a:p>
          <a:p>
            <a:pPr marL="800100" lvl="1"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Let’s check by </a:t>
            </a:r>
            <a:r>
              <a:rPr lang="en-IN" sz="2000" b="1" dirty="0">
                <a:latin typeface="Aparajita" panose="020B0604020202020204" pitchFamily="34" charset="0"/>
                <a:cs typeface="Aparajita" panose="020B0604020202020204" pitchFamily="34" charset="0"/>
              </a:rPr>
              <a:t>‘last_review’ </a:t>
            </a:r>
            <a:r>
              <a:rPr lang="en-IN" sz="2000" dirty="0">
                <a:latin typeface="Aparajita" panose="020B0604020202020204" pitchFamily="34" charset="0"/>
                <a:cs typeface="Aparajita" panose="020B0604020202020204" pitchFamily="34" charset="0"/>
              </a:rPr>
              <a:t>either that house are still Open or Closed.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46" y="1034601"/>
            <a:ext cx="10010775" cy="2057400"/>
          </a:xfrm>
          <a:prstGeom prst="rect">
            <a:avLst/>
          </a:prstGeom>
        </p:spPr>
      </p:pic>
      <p:sp>
        <p:nvSpPr>
          <p:cNvPr id="12" name="Rounded Rectangle 11"/>
          <p:cNvSpPr/>
          <p:nvPr/>
        </p:nvSpPr>
        <p:spPr>
          <a:xfrm>
            <a:off x="3938954" y="1951889"/>
            <a:ext cx="720969" cy="2198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9717941" y="1951894"/>
            <a:ext cx="527050" cy="42642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48D20E4-A123-2151-57A0-124D4554AE14}"/>
              </a:ext>
            </a:extLst>
          </p:cNvPr>
          <p:cNvSpPr txBox="1"/>
          <p:nvPr/>
        </p:nvSpPr>
        <p:spPr>
          <a:xfrm>
            <a:off x="12459" y="5292241"/>
            <a:ext cx="11312766" cy="1384995"/>
          </a:xfrm>
          <a:prstGeom prst="rect">
            <a:avLst/>
          </a:prstGeom>
          <a:noFill/>
        </p:spPr>
        <p:txBody>
          <a:bodyPr wrap="square" rtlCol="0">
            <a:spAutoFit/>
          </a:bodyPr>
          <a:lstStyle/>
          <a:p>
            <a:pPr marL="800100" lvl="1" indent="-342900" algn="just">
              <a:buFont typeface="Wingdings" panose="05000000000000000000" pitchFamily="2" charset="2"/>
              <a:buChar char="ü"/>
            </a:pPr>
            <a:r>
              <a:rPr lang="en-IN" sz="2000" dirty="0">
                <a:latin typeface="Aparajita" panose="020B0604020202020204" pitchFamily="34" charset="0"/>
                <a:cs typeface="Aparajita" panose="020B0604020202020204" pitchFamily="34" charset="0"/>
              </a:rPr>
              <a:t>The dataset is of the period of </a:t>
            </a:r>
            <a:r>
              <a:rPr lang="en-IN" sz="2000" b="1" dirty="0">
                <a:latin typeface="Aparajita" panose="020B0604020202020204" pitchFamily="34" charset="0"/>
                <a:cs typeface="Aparajita" panose="020B0604020202020204" pitchFamily="34" charset="0"/>
              </a:rPr>
              <a:t>‘2011-19’</a:t>
            </a:r>
            <a:r>
              <a:rPr lang="en-IN" sz="2000" dirty="0">
                <a:latin typeface="Aparajita" panose="020B0604020202020204" pitchFamily="34" charset="0"/>
                <a:cs typeface="Aparajita" panose="020B0604020202020204" pitchFamily="34" charset="0"/>
              </a:rPr>
              <a:t> and we can see in the </a:t>
            </a:r>
            <a:r>
              <a:rPr lang="en-IN" sz="2000" b="1" dirty="0">
                <a:latin typeface="Aparajita" panose="020B0604020202020204" pitchFamily="34" charset="0"/>
                <a:cs typeface="Aparajita" panose="020B0604020202020204" pitchFamily="34" charset="0"/>
              </a:rPr>
              <a:t>‘last_review’ </a:t>
            </a:r>
            <a:r>
              <a:rPr lang="en-IN" sz="2000" dirty="0">
                <a:latin typeface="Aparajita" panose="020B0604020202020204" pitchFamily="34" charset="0"/>
                <a:cs typeface="Aparajita" panose="020B0604020202020204" pitchFamily="34" charset="0"/>
              </a:rPr>
              <a:t>table there is some review which was delivered in </a:t>
            </a:r>
            <a:r>
              <a:rPr lang="en-IN" sz="2000" b="1" dirty="0">
                <a:latin typeface="Aparajita" panose="020B0604020202020204" pitchFamily="34" charset="0"/>
                <a:cs typeface="Aparajita" panose="020B0604020202020204" pitchFamily="34" charset="0"/>
              </a:rPr>
              <a:t>‘2016, 2017’ </a:t>
            </a:r>
            <a:r>
              <a:rPr lang="en-IN" sz="2000" dirty="0">
                <a:latin typeface="Aparajita" panose="020B0604020202020204" pitchFamily="34" charset="0"/>
                <a:cs typeface="Aparajita" panose="020B0604020202020204" pitchFamily="34" charset="0"/>
              </a:rPr>
              <a:t>which show either that listings are already closed or not preferable.</a:t>
            </a:r>
          </a:p>
          <a:p>
            <a:pPr marL="800100" lvl="1" indent="-342900" algn="just">
              <a:buFont typeface="Wingdings" panose="05000000000000000000" pitchFamily="2" charset="2"/>
              <a:buChar char="ü"/>
            </a:pPr>
            <a:endParaRPr lang="en-IN" sz="2000" dirty="0">
              <a:latin typeface="Aparajita" panose="020B0604020202020204" pitchFamily="34" charset="0"/>
              <a:cs typeface="Aparajita" panose="020B0604020202020204" pitchFamily="34" charset="0"/>
            </a:endParaRPr>
          </a:p>
          <a:p>
            <a:pPr marL="800100" lvl="1" indent="-342900" algn="just">
              <a:buFont typeface="Wingdings" panose="05000000000000000000" pitchFamily="2" charset="2"/>
              <a:buChar char="q"/>
            </a:pPr>
            <a:r>
              <a:rPr lang="en-IN" sz="2400" dirty="0">
                <a:latin typeface="Aparajita" panose="020B0604020202020204" pitchFamily="34" charset="0"/>
                <a:cs typeface="Aparajita" panose="020B0604020202020204" pitchFamily="34" charset="0"/>
              </a:rPr>
              <a:t>Now let’s fill the price table on behalf of mean price of same </a:t>
            </a:r>
            <a:r>
              <a:rPr lang="en-IN" sz="2400" b="1" dirty="0">
                <a:latin typeface="Aparajita" panose="020B0604020202020204" pitchFamily="34" charset="0"/>
                <a:cs typeface="Aparajita" panose="020B0604020202020204" pitchFamily="34" charset="0"/>
              </a:rPr>
              <a:t>‘</a:t>
            </a:r>
            <a:r>
              <a:rPr lang="en-IN" sz="2400" b="1" dirty="0" err="1">
                <a:latin typeface="Aparajita" panose="020B0604020202020204" pitchFamily="34" charset="0"/>
                <a:cs typeface="Aparajita" panose="020B0604020202020204" pitchFamily="34" charset="0"/>
              </a:rPr>
              <a:t>room_type</a:t>
            </a:r>
            <a:r>
              <a:rPr lang="en-IN" sz="2400" b="1" dirty="0">
                <a:latin typeface="Aparajita" panose="020B0604020202020204" pitchFamily="34" charset="0"/>
                <a:cs typeface="Aparajita" panose="020B0604020202020204" pitchFamily="34" charset="0"/>
              </a:rPr>
              <a:t>’</a:t>
            </a:r>
            <a:r>
              <a:rPr lang="en-IN" sz="2400" dirty="0">
                <a:latin typeface="Aparajita" panose="020B0604020202020204" pitchFamily="34" charset="0"/>
                <a:cs typeface="Aparajita" panose="020B0604020202020204" pitchFamily="34" charset="0"/>
              </a:rPr>
              <a:t> holding price more than </a:t>
            </a:r>
            <a:r>
              <a:rPr lang="en-IN" sz="2400" b="1" dirty="0">
                <a:latin typeface="Aparajita" panose="020B0604020202020204" pitchFamily="34" charset="0"/>
                <a:cs typeface="Aparajita" panose="020B0604020202020204" pitchFamily="34" charset="0"/>
              </a:rPr>
              <a:t>‘0’</a:t>
            </a:r>
            <a:r>
              <a:rPr lang="en-IN" sz="2400" dirty="0">
                <a:latin typeface="Aparajita" panose="020B0604020202020204" pitchFamily="34" charset="0"/>
                <a:cs typeface="Aparajita" panose="020B0604020202020204" pitchFamily="34" charset="0"/>
              </a:rPr>
              <a:t>.</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1650" y="1510851"/>
            <a:ext cx="1476375" cy="3676650"/>
          </a:xfrm>
          <a:prstGeom prst="rect">
            <a:avLst/>
          </a:prstGeom>
        </p:spPr>
      </p:pic>
      <p:sp>
        <p:nvSpPr>
          <p:cNvPr id="17" name="Rounded Rectangle 16"/>
          <p:cNvSpPr/>
          <p:nvPr/>
        </p:nvSpPr>
        <p:spPr>
          <a:xfrm>
            <a:off x="10691812" y="2857500"/>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10689426" y="3290895"/>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10691803" y="3500447"/>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10689426" y="3962410"/>
            <a:ext cx="1157288" cy="2095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485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9" name="TextBox 8">
            <a:extLst>
              <a:ext uri="{FF2B5EF4-FFF2-40B4-BE49-F238E27FC236}">
                <a16:creationId xmlns:a16="http://schemas.microsoft.com/office/drawing/2014/main" id="{148D20E4-A123-2151-57A0-124D4554AE14}"/>
              </a:ext>
            </a:extLst>
          </p:cNvPr>
          <p:cNvSpPr txBox="1"/>
          <p:nvPr/>
        </p:nvSpPr>
        <p:spPr>
          <a:xfrm>
            <a:off x="2934" y="5092216"/>
            <a:ext cx="11941417" cy="1631216"/>
          </a:xfrm>
          <a:prstGeom prst="rect">
            <a:avLst/>
          </a:prstGeom>
          <a:noFill/>
        </p:spPr>
        <p:txBody>
          <a:bodyPr wrap="square" numCol="2"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above fig. </a:t>
            </a:r>
            <a:r>
              <a:rPr lang="en-IN" sz="2000" b="1" dirty="0">
                <a:latin typeface="Aparajita" panose="020B0604020202020204" pitchFamily="34" charset="0"/>
                <a:cs typeface="Aparajita" panose="020B0604020202020204" pitchFamily="34" charset="0"/>
              </a:rPr>
              <a:t>‘Michael’</a:t>
            </a:r>
            <a:r>
              <a:rPr lang="en-IN" sz="2000" dirty="0">
                <a:latin typeface="Aparajita" panose="020B0604020202020204" pitchFamily="34" charset="0"/>
                <a:cs typeface="Aparajita" panose="020B0604020202020204" pitchFamily="34" charset="0"/>
              </a:rPr>
              <a:t> has highest number or apartments, but as we know </a:t>
            </a:r>
            <a:r>
              <a:rPr lang="en-IN" sz="2000" b="1" dirty="0">
                <a:latin typeface="Aparajita" panose="020B0604020202020204" pitchFamily="34" charset="0"/>
                <a:cs typeface="Aparajita" panose="020B0604020202020204" pitchFamily="34" charset="0"/>
              </a:rPr>
              <a:t>‘Name’</a:t>
            </a:r>
            <a:r>
              <a:rPr lang="en-IN" sz="2000" dirty="0">
                <a:latin typeface="Aparajita" panose="020B0604020202020204" pitchFamily="34" charset="0"/>
                <a:cs typeface="Aparajita" panose="020B0604020202020204" pitchFamily="34" charset="0"/>
              </a:rPr>
              <a:t> is not unique here so let’s check by </a:t>
            </a:r>
            <a:r>
              <a:rPr lang="en-IN" sz="2000" b="1" dirty="0">
                <a:latin typeface="Aparajita" panose="020B0604020202020204" pitchFamily="34" charset="0"/>
                <a:cs typeface="Aparajita" panose="020B0604020202020204" pitchFamily="34" charset="0"/>
              </a:rPr>
              <a:t>‘Id’</a:t>
            </a:r>
            <a:r>
              <a:rPr lang="en-IN" sz="2000" dirty="0">
                <a:latin typeface="Aparajita" panose="020B0604020202020204" pitchFamily="34" charset="0"/>
                <a:cs typeface="Aparajita" panose="020B0604020202020204" pitchFamily="34" charset="0"/>
              </a:rPr>
              <a:t>.</a:t>
            </a:r>
          </a:p>
          <a:p>
            <a:pPr lvl="1" algn="just"/>
            <a:endParaRPr lang="en-IN" sz="2000" dirty="0">
              <a:latin typeface="Aparajita" panose="020B0604020202020204" pitchFamily="34" charset="0"/>
              <a:cs typeface="Aparajita" panose="020B0604020202020204" pitchFamily="34" charset="0"/>
            </a:endParaRPr>
          </a:p>
          <a:p>
            <a:pPr lvl="1" algn="just"/>
            <a:endParaRPr lang="en-IN" sz="2000" dirty="0">
              <a:latin typeface="Aparajita" panose="020B0604020202020204" pitchFamily="34" charset="0"/>
              <a:cs typeface="Aparajita" panose="020B0604020202020204" pitchFamily="34" charset="0"/>
            </a:endParaRPr>
          </a:p>
          <a:p>
            <a:pPr marL="800100" lvl="1"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In fig. above we can se the </a:t>
            </a:r>
            <a:r>
              <a:rPr lang="en-IN" sz="2000" b="1" dirty="0">
                <a:latin typeface="Aparajita" panose="020B0604020202020204" pitchFamily="34" charset="0"/>
                <a:cs typeface="Aparajita" panose="020B0604020202020204" pitchFamily="34" charset="0"/>
              </a:rPr>
              <a:t>‘id-219517861 which belongs to Sonder (NYC)’ </a:t>
            </a:r>
            <a:r>
              <a:rPr lang="en-IN" sz="2000" dirty="0">
                <a:latin typeface="Aparajita" panose="020B0604020202020204" pitchFamily="34" charset="0"/>
                <a:cs typeface="Aparajita" panose="020B0604020202020204" pitchFamily="34" charset="0"/>
              </a:rPr>
              <a:t>has highest number of apartments,</a:t>
            </a:r>
          </a:p>
          <a:p>
            <a:pPr marL="800100" lvl="1"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It happened because</a:t>
            </a:r>
            <a:r>
              <a:rPr lang="en-IN" sz="2000" b="1" dirty="0">
                <a:latin typeface="Aparajita" panose="020B0604020202020204" pitchFamily="34" charset="0"/>
                <a:cs typeface="Aparajita" panose="020B0604020202020204" pitchFamily="34" charset="0"/>
              </a:rPr>
              <a:t> ‘Id’</a:t>
            </a:r>
            <a:r>
              <a:rPr lang="en-IN" sz="2000" dirty="0">
                <a:latin typeface="Aparajita" panose="020B0604020202020204" pitchFamily="34" charset="0"/>
                <a:cs typeface="Aparajita" panose="020B0604020202020204" pitchFamily="34" charset="0"/>
              </a:rPr>
              <a:t> is unique here but </a:t>
            </a:r>
            <a:r>
              <a:rPr lang="en-IN" sz="2000" dirty="0" err="1">
                <a:latin typeface="Aparajita" panose="020B0604020202020204" pitchFamily="34" charset="0"/>
                <a:cs typeface="Aparajita" panose="020B0604020202020204" pitchFamily="34" charset="0"/>
              </a:rPr>
              <a:t>host_name</a:t>
            </a:r>
            <a:r>
              <a:rPr lang="en-IN" sz="2000" b="1" dirty="0">
                <a:latin typeface="Aparajita" panose="020B0604020202020204" pitchFamily="34" charset="0"/>
                <a:cs typeface="Aparajita" panose="020B0604020202020204" pitchFamily="34" charset="0"/>
              </a:rPr>
              <a:t> ‘Michael’ </a:t>
            </a:r>
            <a:r>
              <a:rPr lang="en-IN" sz="2000" dirty="0">
                <a:latin typeface="Aparajita" panose="020B0604020202020204" pitchFamily="34" charset="0"/>
                <a:cs typeface="Aparajita" panose="020B0604020202020204" pitchFamily="34" charset="0"/>
              </a:rPr>
              <a:t>is more than one here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a:t>
            </a:r>
          </a:p>
        </p:txBody>
      </p:sp>
      <p:sp>
        <p:nvSpPr>
          <p:cNvPr id="10" name="TextBox 9">
            <a:extLst>
              <a:ext uri="{FF2B5EF4-FFF2-40B4-BE49-F238E27FC236}">
                <a16:creationId xmlns:a16="http://schemas.microsoft.com/office/drawing/2014/main" id="{148D20E4-A123-2151-57A0-124D4554AE14}"/>
              </a:ext>
            </a:extLst>
          </p:cNvPr>
          <p:cNvSpPr txBox="1"/>
          <p:nvPr/>
        </p:nvSpPr>
        <p:spPr>
          <a:xfrm>
            <a:off x="11724" y="916604"/>
            <a:ext cx="11062251" cy="523220"/>
          </a:xfrm>
          <a:prstGeom prst="rect">
            <a:avLst/>
          </a:prstGeom>
          <a:noFill/>
        </p:spPr>
        <p:txBody>
          <a:bodyPr wrap="square" rtlCol="0">
            <a:spAutoFit/>
          </a:bodyPr>
          <a:lstStyle/>
          <a:p>
            <a:r>
              <a:rPr lang="en-IN" sz="2800" b="1" dirty="0">
                <a:solidFill>
                  <a:srgbClr val="002060"/>
                </a:solidFill>
              </a:rPr>
              <a:t>1.   Highest number of apartment owned by host.</a:t>
            </a:r>
            <a:endParaRPr lang="en-IN" sz="1200" dirty="0">
              <a:solidFill>
                <a:srgbClr val="00206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8" y="1439824"/>
            <a:ext cx="5453062" cy="3149054"/>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7032" y="1439824"/>
            <a:ext cx="5210712" cy="3149054"/>
          </a:xfrm>
          <a:prstGeom prst="rect">
            <a:avLst/>
          </a:prstGeom>
        </p:spPr>
      </p:pic>
    </p:spTree>
    <p:extLst>
      <p:ext uri="{BB962C8B-B14F-4D97-AF65-F5344CB8AC3E}">
        <p14:creationId xmlns:p14="http://schemas.microsoft.com/office/powerpoint/2010/main" val="89475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2459" y="5292241"/>
            <a:ext cx="12055716" cy="1200329"/>
          </a:xfrm>
          <a:prstGeom prst="rect">
            <a:avLst/>
          </a:prstGeom>
          <a:noFill/>
        </p:spPr>
        <p:txBody>
          <a:bodyPr wrap="square" numCol="2" rtlCol="0">
            <a:spAutoFit/>
          </a:bodyPr>
          <a:lstStyle/>
          <a:p>
            <a:pPr marL="800100" lvl="1" indent="-342900" algn="just">
              <a:buFont typeface="Arial" panose="020B0604020202020204" pitchFamily="34" charset="0"/>
              <a:buChar char="•"/>
            </a:pPr>
            <a:r>
              <a:rPr lang="en-IN" sz="2400" dirty="0">
                <a:latin typeface="Aparajita" panose="020B0604020202020204" pitchFamily="34" charset="0"/>
                <a:cs typeface="Aparajita" panose="020B0604020202020204" pitchFamily="34" charset="0"/>
              </a:rPr>
              <a:t>We can see in fig. that “</a:t>
            </a:r>
            <a:r>
              <a:rPr lang="en-IN" sz="2400" b="1" dirty="0">
                <a:latin typeface="Aparajita" panose="020B0604020202020204" pitchFamily="34" charset="0"/>
                <a:cs typeface="Aparajita" panose="020B0604020202020204" pitchFamily="34" charset="0"/>
              </a:rPr>
              <a:t>Manhattan</a:t>
            </a:r>
            <a:r>
              <a:rPr lang="en-IN" sz="2400" dirty="0">
                <a:latin typeface="Aparajita" panose="020B0604020202020204" pitchFamily="34" charset="0"/>
                <a:cs typeface="Aparajita" panose="020B0604020202020204" pitchFamily="34" charset="0"/>
              </a:rPr>
              <a:t>” in ‘</a:t>
            </a:r>
            <a:r>
              <a:rPr lang="en-IN" sz="2400" b="1" dirty="0">
                <a:latin typeface="Aparajita" panose="020B0604020202020204" pitchFamily="34" charset="0"/>
                <a:cs typeface="Aparajita" panose="020B0604020202020204" pitchFamily="34" charset="0"/>
              </a:rPr>
              <a:t>neighbourhood_group</a:t>
            </a:r>
            <a:r>
              <a:rPr lang="en-IN" sz="2400" dirty="0">
                <a:latin typeface="Aparajita" panose="020B0604020202020204" pitchFamily="34" charset="0"/>
                <a:cs typeface="Aparajita" panose="020B0604020202020204" pitchFamily="34" charset="0"/>
              </a:rPr>
              <a:t>’ have maximum number of listing.</a:t>
            </a:r>
          </a:p>
          <a:p>
            <a:pPr marL="800100" lvl="1" indent="-342900" algn="just">
              <a:buFont typeface="Wingdings" panose="05000000000000000000" pitchFamily="2" charset="2"/>
              <a:buChar char="§"/>
            </a:pPr>
            <a:r>
              <a:rPr lang="en-IN" sz="2400" dirty="0">
                <a:latin typeface="Aparajita" panose="020B0604020202020204" pitchFamily="34" charset="0"/>
                <a:cs typeface="Aparajita" panose="020B0604020202020204" pitchFamily="34" charset="0"/>
              </a:rPr>
              <a:t>We can see in fig. that “</a:t>
            </a:r>
            <a:r>
              <a:rPr lang="en-IN" sz="2400" b="1" dirty="0">
                <a:latin typeface="Aparajita" panose="020B0604020202020204" pitchFamily="34" charset="0"/>
                <a:cs typeface="Aparajita" panose="020B0604020202020204" pitchFamily="34" charset="0"/>
              </a:rPr>
              <a:t>Williamsburg</a:t>
            </a:r>
            <a:r>
              <a:rPr lang="en-IN" sz="2400" dirty="0">
                <a:latin typeface="Aparajita" panose="020B0604020202020204" pitchFamily="34" charset="0"/>
                <a:cs typeface="Aparajita" panose="020B0604020202020204" pitchFamily="34" charset="0"/>
              </a:rPr>
              <a:t>” in ‘</a:t>
            </a:r>
            <a:r>
              <a:rPr lang="en-IN" sz="2400" b="1" dirty="0">
                <a:latin typeface="Aparajita" panose="020B0604020202020204" pitchFamily="34" charset="0"/>
                <a:cs typeface="Aparajita" panose="020B0604020202020204" pitchFamily="34" charset="0"/>
              </a:rPr>
              <a:t>neighbourhood</a:t>
            </a:r>
            <a:r>
              <a:rPr lang="en-IN" sz="2400" dirty="0">
                <a:latin typeface="Aparajita" panose="020B0604020202020204" pitchFamily="34" charset="0"/>
                <a:cs typeface="Aparajita" panose="020B0604020202020204" pitchFamily="34" charset="0"/>
              </a:rPr>
              <a:t>’ have maximum number of listing. </a:t>
            </a:r>
          </a:p>
        </p:txBody>
      </p:sp>
      <p:sp>
        <p:nvSpPr>
          <p:cNvPr id="7" name="TextBox 6">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8" name="TextBox 7">
            <a:extLst>
              <a:ext uri="{FF2B5EF4-FFF2-40B4-BE49-F238E27FC236}">
                <a16:creationId xmlns:a16="http://schemas.microsoft.com/office/drawing/2014/main" id="{148D20E4-A123-2151-57A0-124D4554AE14}"/>
              </a:ext>
            </a:extLst>
          </p:cNvPr>
          <p:cNvSpPr txBox="1"/>
          <p:nvPr/>
        </p:nvSpPr>
        <p:spPr>
          <a:xfrm>
            <a:off x="11724" y="916604"/>
            <a:ext cx="11062251" cy="523220"/>
          </a:xfrm>
          <a:prstGeom prst="rect">
            <a:avLst/>
          </a:prstGeom>
          <a:noFill/>
        </p:spPr>
        <p:txBody>
          <a:bodyPr wrap="square" rtlCol="0">
            <a:spAutoFit/>
          </a:bodyPr>
          <a:lstStyle/>
          <a:p>
            <a:r>
              <a:rPr lang="en-IN" sz="2800" b="1" dirty="0">
                <a:solidFill>
                  <a:srgbClr val="002060"/>
                </a:solidFill>
              </a:rPr>
              <a:t>2.   Top 10 neighbourhood having highest number of apartments.</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1403213"/>
            <a:ext cx="4400550" cy="330284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925" y="1402468"/>
            <a:ext cx="4976201" cy="3303593"/>
          </a:xfrm>
          <a:prstGeom prst="rect">
            <a:avLst/>
          </a:prstGeom>
        </p:spPr>
      </p:pic>
    </p:spTree>
    <p:extLst>
      <p:ext uri="{BB962C8B-B14F-4D97-AF65-F5344CB8AC3E}">
        <p14:creationId xmlns:p14="http://schemas.microsoft.com/office/powerpoint/2010/main" val="817770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3" name="TextBox 2">
            <a:extLst>
              <a:ext uri="{FF2B5EF4-FFF2-40B4-BE49-F238E27FC236}">
                <a16:creationId xmlns:a16="http://schemas.microsoft.com/office/drawing/2014/main" id="{148D20E4-A123-2151-57A0-124D4554AE14}"/>
              </a:ext>
            </a:extLst>
          </p:cNvPr>
          <p:cNvSpPr txBox="1"/>
          <p:nvPr/>
        </p:nvSpPr>
        <p:spPr>
          <a:xfrm>
            <a:off x="0" y="4352939"/>
            <a:ext cx="12068175" cy="2246769"/>
          </a:xfrm>
          <a:prstGeom prst="rect">
            <a:avLst/>
          </a:prstGeom>
          <a:noFill/>
        </p:spPr>
        <p:txBody>
          <a:bodyPr wrap="square" numCol="5"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there is approx. no different in price of top three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‘Staten Island’</a:t>
            </a:r>
            <a:r>
              <a:rPr lang="en-IN" sz="2000" dirty="0">
                <a:latin typeface="Aparajita" panose="020B0604020202020204" pitchFamily="34" charset="0"/>
                <a:cs typeface="Aparajita" panose="020B0604020202020204" pitchFamily="34" charset="0"/>
              </a:rPr>
              <a:t> there is much different in price of first and second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‘Bronx’</a:t>
            </a:r>
            <a:r>
              <a:rPr lang="en-IN" sz="2000" dirty="0">
                <a:latin typeface="Aparajita" panose="020B0604020202020204" pitchFamily="34" charset="0"/>
                <a:cs typeface="Aparajita" panose="020B0604020202020204" pitchFamily="34" charset="0"/>
              </a:rPr>
              <a:t> there is much different in price of all top three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‘Staten Island’</a:t>
            </a:r>
            <a:r>
              <a:rPr lang="en-IN" sz="2000" dirty="0">
                <a:latin typeface="Aparajita" panose="020B0604020202020204" pitchFamily="34" charset="0"/>
                <a:cs typeface="Aparajita" panose="020B0604020202020204" pitchFamily="34" charset="0"/>
              </a:rPr>
              <a:t> it’s much larger different in price of first and second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As we can see in </a:t>
            </a:r>
            <a:r>
              <a:rPr lang="en-IN" sz="1700"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there is not much different in price of top 3 three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738804"/>
            <a:ext cx="12056451" cy="584775"/>
          </a:xfrm>
          <a:prstGeom prst="rect">
            <a:avLst/>
          </a:prstGeom>
          <a:noFill/>
        </p:spPr>
        <p:txBody>
          <a:bodyPr wrap="square" rtlCol="0">
            <a:spAutoFit/>
          </a:bodyPr>
          <a:lstStyle/>
          <a:p>
            <a:r>
              <a:rPr lang="en-IN" sz="3200" b="1" dirty="0">
                <a:solidFill>
                  <a:srgbClr val="002060"/>
                </a:solidFill>
              </a:rPr>
              <a:t>3.   </a:t>
            </a:r>
            <a:r>
              <a:rPr lang="en-IN" sz="2800" b="1" dirty="0">
                <a:solidFill>
                  <a:srgbClr val="002060"/>
                </a:solidFill>
              </a:rPr>
              <a:t>Top 3 neighbourhood having maximum price in each </a:t>
            </a:r>
            <a:r>
              <a:rPr lang="en-IN" sz="2800" b="1" dirty="0" err="1">
                <a:solidFill>
                  <a:srgbClr val="002060"/>
                </a:solidFill>
              </a:rPr>
              <a:t>neighbourhood_group</a:t>
            </a:r>
            <a:r>
              <a:rPr lang="en-IN" sz="2800" b="1" dirty="0">
                <a:solidFill>
                  <a:srgbClr val="002060"/>
                </a:solidFill>
              </a:rPr>
              <a:t>.</a:t>
            </a:r>
            <a:endParaRPr lang="en-IN" sz="1200" dirty="0">
              <a:solidFill>
                <a:srgbClr val="002060"/>
              </a:solidFill>
            </a:endParaRPr>
          </a:p>
        </p:txBody>
      </p:sp>
      <p:grpSp>
        <p:nvGrpSpPr>
          <p:cNvPr id="16" name="Group 15"/>
          <p:cNvGrpSpPr/>
          <p:nvPr/>
        </p:nvGrpSpPr>
        <p:grpSpPr>
          <a:xfrm>
            <a:off x="333741" y="1328068"/>
            <a:ext cx="11733213" cy="1632987"/>
            <a:chOff x="395287" y="1567413"/>
            <a:chExt cx="11733213" cy="1632987"/>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287" y="1568054"/>
              <a:ext cx="2233339" cy="1368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7501" y="1568054"/>
              <a:ext cx="2107459" cy="1368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0175" y="1568054"/>
              <a:ext cx="2130802" cy="13680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4610" y="1568054"/>
              <a:ext cx="2197667" cy="13680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61989" y="1567413"/>
              <a:ext cx="2156986" cy="1368000"/>
            </a:xfrm>
            <a:prstGeom prst="rect">
              <a:avLst/>
            </a:prstGeom>
          </p:spPr>
        </p:pic>
        <p:sp>
          <p:nvSpPr>
            <p:cNvPr id="11" name="Rectangle 10"/>
            <p:cNvSpPr/>
            <p:nvPr/>
          </p:nvSpPr>
          <p:spPr>
            <a:xfrm>
              <a:off x="420687" y="288461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Manhattan</a:t>
              </a:r>
            </a:p>
          </p:txBody>
        </p:sp>
        <p:sp>
          <p:nvSpPr>
            <p:cNvPr id="12" name="Rectangle 11"/>
            <p:cNvSpPr/>
            <p:nvPr/>
          </p:nvSpPr>
          <p:spPr>
            <a:xfrm>
              <a:off x="2827337" y="289096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rgbClr val="002060"/>
                  </a:solidFill>
                  <a:effectLst>
                    <a:outerShdw blurRad="38100" dist="19050" dir="2700000" algn="tl" rotWithShape="0">
                      <a:schemeClr val="dk1">
                        <a:alpha val="40000"/>
                      </a:schemeClr>
                    </a:outerShdw>
                  </a:effectLst>
                </a:rPr>
                <a:t>Staten Island</a:t>
              </a:r>
            </a:p>
          </p:txBody>
        </p:sp>
        <p:sp>
          <p:nvSpPr>
            <p:cNvPr id="13" name="Rectangle 12"/>
            <p:cNvSpPr/>
            <p:nvPr/>
          </p:nvSpPr>
          <p:spPr>
            <a:xfrm>
              <a:off x="5195887" y="286556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Bronx </a:t>
              </a:r>
            </a:p>
          </p:txBody>
        </p:sp>
        <p:sp>
          <p:nvSpPr>
            <p:cNvPr id="14" name="Rectangle 13"/>
            <p:cNvSpPr/>
            <p:nvPr/>
          </p:nvSpPr>
          <p:spPr>
            <a:xfrm>
              <a:off x="7602537" y="287191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Queens</a:t>
              </a:r>
              <a:endParaRPr lang="en-IN" b="1" dirty="0">
                <a:ln w="0"/>
                <a:solidFill>
                  <a:srgbClr val="002060"/>
                </a:solidFill>
                <a:effectLst>
                  <a:outerShdw blurRad="38100" dist="38100" dir="2700000" algn="tl">
                    <a:srgbClr val="000000">
                      <a:alpha val="43137"/>
                    </a:srgbClr>
                  </a:outerShdw>
                </a:effectLst>
              </a:endParaRPr>
            </a:p>
          </p:txBody>
        </p:sp>
        <p:sp>
          <p:nvSpPr>
            <p:cNvPr id="15" name="Rectangle 14"/>
            <p:cNvSpPr/>
            <p:nvPr/>
          </p:nvSpPr>
          <p:spPr>
            <a:xfrm>
              <a:off x="9958387" y="2871913"/>
              <a:ext cx="2170113" cy="309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effectLst>
                    <a:outerShdw blurRad="38100" dist="38100" dir="2700000" algn="tl">
                      <a:srgbClr val="000000">
                        <a:alpha val="43137"/>
                      </a:srgbClr>
                    </a:outerShdw>
                  </a:effectLst>
                </a:rPr>
                <a:t>Brooklyn</a:t>
              </a:r>
              <a:endParaRPr lang="en-IN" b="1" dirty="0">
                <a:ln w="0"/>
                <a:solidFill>
                  <a:srgbClr val="002060"/>
                </a:solidFill>
                <a:effectLst>
                  <a:outerShdw blurRad="38100" dist="38100" dir="2700000" algn="tl">
                    <a:srgbClr val="000000">
                      <a:alpha val="43137"/>
                    </a:srgbClr>
                  </a:outerShdw>
                </a:effectLst>
              </a:endParaRPr>
            </a:p>
          </p:txBody>
        </p:sp>
      </p:grpSp>
      <p:grpSp>
        <p:nvGrpSpPr>
          <p:cNvPr id="30" name="Group 29"/>
          <p:cNvGrpSpPr/>
          <p:nvPr/>
        </p:nvGrpSpPr>
        <p:grpSpPr>
          <a:xfrm>
            <a:off x="616137" y="2747472"/>
            <a:ext cx="11326043" cy="1800000"/>
            <a:chOff x="616137" y="2747472"/>
            <a:chExt cx="11326043" cy="1800000"/>
          </a:xfrm>
        </p:grpSpPr>
        <p:graphicFrame>
          <p:nvGraphicFramePr>
            <p:cNvPr id="18" name="Chart 17"/>
            <p:cNvGraphicFramePr/>
            <p:nvPr>
              <p:extLst>
                <p:ext uri="{D42A27DB-BD31-4B8C-83A1-F6EECF244321}">
                  <p14:modId xmlns:p14="http://schemas.microsoft.com/office/powerpoint/2010/main" val="2515653547"/>
                </p:ext>
              </p:extLst>
            </p:nvPr>
          </p:nvGraphicFramePr>
          <p:xfrm>
            <a:off x="616137" y="2747472"/>
            <a:ext cx="1800000" cy="180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5" name="Chart 24"/>
            <p:cNvGraphicFramePr/>
            <p:nvPr>
              <p:extLst>
                <p:ext uri="{D42A27DB-BD31-4B8C-83A1-F6EECF244321}">
                  <p14:modId xmlns:p14="http://schemas.microsoft.com/office/powerpoint/2010/main" val="1133231782"/>
                </p:ext>
              </p:extLst>
            </p:nvPr>
          </p:nvGraphicFramePr>
          <p:xfrm>
            <a:off x="2931797" y="2747472"/>
            <a:ext cx="1800000" cy="1800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6" name="Chart 25"/>
            <p:cNvGraphicFramePr/>
            <p:nvPr>
              <p:extLst>
                <p:ext uri="{D42A27DB-BD31-4B8C-83A1-F6EECF244321}">
                  <p14:modId xmlns:p14="http://schemas.microsoft.com/office/powerpoint/2010/main" val="105320636"/>
                </p:ext>
              </p:extLst>
            </p:nvPr>
          </p:nvGraphicFramePr>
          <p:xfrm>
            <a:off x="5381784" y="2747472"/>
            <a:ext cx="1800000" cy="18000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7" name="Chart 26"/>
            <p:cNvGraphicFramePr/>
            <p:nvPr>
              <p:extLst>
                <p:ext uri="{D42A27DB-BD31-4B8C-83A1-F6EECF244321}">
                  <p14:modId xmlns:p14="http://schemas.microsoft.com/office/powerpoint/2010/main" val="1061056731"/>
                </p:ext>
              </p:extLst>
            </p:nvPr>
          </p:nvGraphicFramePr>
          <p:xfrm>
            <a:off x="7761982" y="2747472"/>
            <a:ext cx="1800000" cy="18000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8" name="Chart 27"/>
            <p:cNvGraphicFramePr/>
            <p:nvPr>
              <p:extLst>
                <p:ext uri="{D42A27DB-BD31-4B8C-83A1-F6EECF244321}">
                  <p14:modId xmlns:p14="http://schemas.microsoft.com/office/powerpoint/2010/main" val="2003255699"/>
                </p:ext>
              </p:extLst>
            </p:nvPr>
          </p:nvGraphicFramePr>
          <p:xfrm>
            <a:off x="10142180" y="2747472"/>
            <a:ext cx="1800000" cy="1800000"/>
          </p:xfrm>
          <a:graphic>
            <a:graphicData uri="http://schemas.openxmlformats.org/drawingml/2006/chart">
              <c:chart xmlns:c="http://schemas.openxmlformats.org/drawingml/2006/chart" xmlns:r="http://schemas.openxmlformats.org/officeDocument/2006/relationships" r:id="rId13"/>
            </a:graphicData>
          </a:graphic>
        </p:graphicFrame>
      </p:grpSp>
    </p:spTree>
    <p:extLst>
      <p:ext uri="{BB962C8B-B14F-4D97-AF65-F5344CB8AC3E}">
        <p14:creationId xmlns:p14="http://schemas.microsoft.com/office/powerpoint/2010/main" val="330366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3">
                <a:lumMod val="40000"/>
                <a:lumOff val="60000"/>
              </a:schemeClr>
            </a:gs>
            <a:gs pos="100000">
              <a:schemeClr val="tx2">
                <a:lumMod val="40000"/>
                <a:lumOff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cxnSp>
        <p:nvCxnSpPr>
          <p:cNvPr id="191" name="Elbow Connector 190"/>
          <p:cNvCxnSpPr/>
          <p:nvPr/>
        </p:nvCxnSpPr>
        <p:spPr>
          <a:xfrm>
            <a:off x="2937832" y="3455579"/>
            <a:ext cx="1395209" cy="185730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H="1">
            <a:off x="7853319" y="3471483"/>
            <a:ext cx="1395209" cy="185730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rot="5400000">
            <a:off x="5819116" y="3202525"/>
            <a:ext cx="2334167" cy="441563"/>
          </a:xfrm>
          <a:prstGeom prst="bentConnector3">
            <a:avLst>
              <a:gd name="adj1" fmla="val -8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rot="16200000" flipH="1">
            <a:off x="4013323" y="3202525"/>
            <a:ext cx="2334167" cy="441563"/>
          </a:xfrm>
          <a:prstGeom prst="bentConnector3">
            <a:avLst>
              <a:gd name="adj1" fmla="val -868"/>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3" name="Group 4"/>
          <p:cNvGrpSpPr>
            <a:grpSpLocks noChangeAspect="1"/>
          </p:cNvGrpSpPr>
          <p:nvPr/>
        </p:nvGrpSpPr>
        <p:grpSpPr bwMode="auto">
          <a:xfrm>
            <a:off x="3790950" y="4045263"/>
            <a:ext cx="4622800" cy="2674938"/>
            <a:chOff x="2388" y="1995"/>
            <a:chExt cx="2912" cy="1685"/>
          </a:xfrm>
          <a:effectLst/>
        </p:grpSpPr>
        <p:sp>
          <p:nvSpPr>
            <p:cNvPr id="205" name="Rectangle 5"/>
            <p:cNvSpPr>
              <a:spLocks noChangeArrowheads="1"/>
            </p:cNvSpPr>
            <p:nvPr/>
          </p:nvSpPr>
          <p:spPr bwMode="auto">
            <a:xfrm>
              <a:off x="2684" y="2056"/>
              <a:ext cx="2311" cy="1483"/>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6"/>
            <p:cNvSpPr>
              <a:spLocks noEditPoints="1"/>
            </p:cNvSpPr>
            <p:nvPr/>
          </p:nvSpPr>
          <p:spPr bwMode="auto">
            <a:xfrm>
              <a:off x="2649" y="1995"/>
              <a:ext cx="2381" cy="1597"/>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7"/>
            <p:cNvSpPr>
              <a:spLocks/>
            </p:cNvSpPr>
            <p:nvPr/>
          </p:nvSpPr>
          <p:spPr bwMode="auto">
            <a:xfrm>
              <a:off x="2388" y="3592"/>
              <a:ext cx="2912" cy="53"/>
            </a:xfrm>
            <a:custGeom>
              <a:avLst/>
              <a:gdLst>
                <a:gd name="T0" fmla="*/ 2616 w 2912"/>
                <a:gd name="T1" fmla="*/ 0 h 53"/>
                <a:gd name="T2" fmla="*/ 288 w 2912"/>
                <a:gd name="T3" fmla="*/ 0 h 53"/>
                <a:gd name="T4" fmla="*/ 0 w 2912"/>
                <a:gd name="T5" fmla="*/ 0 h 53"/>
                <a:gd name="T6" fmla="*/ 0 w 2912"/>
                <a:gd name="T7" fmla="*/ 53 h 53"/>
                <a:gd name="T8" fmla="*/ 2912 w 2912"/>
                <a:gd name="T9" fmla="*/ 53 h 53"/>
                <a:gd name="T10" fmla="*/ 2912 w 2912"/>
                <a:gd name="T11" fmla="*/ 0 h 53"/>
                <a:gd name="T12" fmla="*/ 2616 w 2912"/>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2912" h="53">
                  <a:moveTo>
                    <a:pt x="2616" y="0"/>
                  </a:moveTo>
                  <a:lnTo>
                    <a:pt x="288" y="0"/>
                  </a:lnTo>
                  <a:lnTo>
                    <a:pt x="0" y="0"/>
                  </a:lnTo>
                  <a:lnTo>
                    <a:pt x="0" y="53"/>
                  </a:lnTo>
                  <a:lnTo>
                    <a:pt x="2912" y="53"/>
                  </a:lnTo>
                  <a:lnTo>
                    <a:pt x="2912" y="0"/>
                  </a:lnTo>
                  <a:lnTo>
                    <a:pt x="2616"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Oval 8"/>
            <p:cNvSpPr>
              <a:spLocks noChangeArrowheads="1"/>
            </p:cNvSpPr>
            <p:nvPr/>
          </p:nvSpPr>
          <p:spPr bwMode="auto">
            <a:xfrm>
              <a:off x="3827" y="2039"/>
              <a:ext cx="26" cy="17"/>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9"/>
            <p:cNvSpPr>
              <a:spLocks/>
            </p:cNvSpPr>
            <p:nvPr/>
          </p:nvSpPr>
          <p:spPr bwMode="auto">
            <a:xfrm>
              <a:off x="3635" y="3592"/>
              <a:ext cx="410" cy="35"/>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10"/>
            <p:cNvSpPr>
              <a:spLocks/>
            </p:cNvSpPr>
            <p:nvPr/>
          </p:nvSpPr>
          <p:spPr bwMode="auto">
            <a:xfrm>
              <a:off x="2388" y="3645"/>
              <a:ext cx="2912" cy="35"/>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204" name="Chart 203"/>
          <p:cNvGraphicFramePr/>
          <p:nvPr>
            <p:extLst>
              <p:ext uri="{D42A27DB-BD31-4B8C-83A1-F6EECF244321}">
                <p14:modId xmlns:p14="http://schemas.microsoft.com/office/powerpoint/2010/main" val="2098681209"/>
              </p:ext>
            </p:extLst>
          </p:nvPr>
        </p:nvGraphicFramePr>
        <p:xfrm>
          <a:off x="4366062" y="4384229"/>
          <a:ext cx="3418601" cy="1995200"/>
        </p:xfrm>
        <a:graphic>
          <a:graphicData uri="http://schemas.openxmlformats.org/drawingml/2006/chart">
            <c:chart xmlns:c="http://schemas.openxmlformats.org/drawingml/2006/chart" xmlns:r="http://schemas.openxmlformats.org/officeDocument/2006/relationships" r:id="rId2"/>
          </a:graphicData>
        </a:graphic>
      </p:graphicFrame>
      <p:cxnSp>
        <p:nvCxnSpPr>
          <p:cNvPr id="226" name="Straight Connector 225"/>
          <p:cNvCxnSpPr/>
          <p:nvPr/>
        </p:nvCxnSpPr>
        <p:spPr>
          <a:xfrm flipV="1">
            <a:off x="6079152" y="1486541"/>
            <a:ext cx="0" cy="2557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Rounded Rectangle 230"/>
          <p:cNvSpPr/>
          <p:nvPr/>
        </p:nvSpPr>
        <p:spPr>
          <a:xfrm>
            <a:off x="1791820" y="2834487"/>
            <a:ext cx="1260000" cy="1260000"/>
          </a:xfrm>
          <a:prstGeom prst="roundRect">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p:cNvSpPr/>
          <p:nvPr/>
        </p:nvSpPr>
        <p:spPr>
          <a:xfrm>
            <a:off x="4879361" y="523709"/>
            <a:ext cx="2452465" cy="33546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rgbClr val="002060"/>
                </a:solidFill>
                <a:latin typeface="Arial" panose="020B0604020202020204" pitchFamily="34" charset="0"/>
                <a:cs typeface="Arial" panose="020B0604020202020204" pitchFamily="34" charset="0"/>
              </a:rPr>
              <a:t>Vaibhavkumar</a:t>
            </a:r>
            <a:r>
              <a:rPr lang="en-US" sz="1600" b="1" dirty="0">
                <a:solidFill>
                  <a:srgbClr val="002060"/>
                </a:solidFill>
                <a:latin typeface="Arial" panose="020B0604020202020204" pitchFamily="34" charset="0"/>
                <a:cs typeface="Arial" panose="020B0604020202020204" pitchFamily="34" charset="0"/>
              </a:rPr>
              <a:t> Gupta</a:t>
            </a:r>
          </a:p>
        </p:txBody>
      </p:sp>
      <p:sp>
        <p:nvSpPr>
          <p:cNvPr id="234" name="Rectangle 233"/>
          <p:cNvSpPr/>
          <p:nvPr/>
        </p:nvSpPr>
        <p:spPr>
          <a:xfrm>
            <a:off x="6378417" y="2878975"/>
            <a:ext cx="2452465" cy="33546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rPr>
              <a:t>Bhavik Verma</a:t>
            </a:r>
          </a:p>
        </p:txBody>
      </p:sp>
      <p:sp>
        <p:nvSpPr>
          <p:cNvPr id="235" name="Rectangle 234"/>
          <p:cNvSpPr/>
          <p:nvPr/>
        </p:nvSpPr>
        <p:spPr>
          <a:xfrm>
            <a:off x="3380297" y="2865119"/>
            <a:ext cx="2452465" cy="33546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latin typeface="Arial" panose="020B0604020202020204" pitchFamily="34" charset="0"/>
                <a:cs typeface="Arial" panose="020B0604020202020204" pitchFamily="34" charset="0"/>
              </a:rPr>
              <a:t>Priyanka Pal</a:t>
            </a:r>
          </a:p>
        </p:txBody>
      </p:sp>
      <p:sp>
        <p:nvSpPr>
          <p:cNvPr id="236" name="Rectangle 235"/>
          <p:cNvSpPr/>
          <p:nvPr/>
        </p:nvSpPr>
        <p:spPr>
          <a:xfrm>
            <a:off x="1130313" y="4106485"/>
            <a:ext cx="2452465" cy="33546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rPr>
              <a:t>  S</a:t>
            </a:r>
            <a:r>
              <a:rPr lang="en-IN" sz="1600" b="1" dirty="0">
                <a:solidFill>
                  <a:srgbClr val="002060"/>
                </a:solidFill>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rPr>
              <a:t>hayan  Somanna</a:t>
            </a:r>
            <a:endParaRPr lang="en-US" sz="1600" b="1" dirty="0">
              <a:solidFill>
                <a:srgbClr val="002060"/>
              </a:solidFill>
              <a:effectLst>
                <a:outerShdw blurRad="50800" dist="38100" dir="5400000" algn="t" rotWithShape="0">
                  <a:prstClr val="black">
                    <a:alpha val="40000"/>
                  </a:prstClr>
                </a:outerShdw>
              </a:effectLst>
              <a:latin typeface="Arial" panose="020B0604020202020204" pitchFamily="34" charset="0"/>
              <a:cs typeface="Arial" panose="020B0604020202020204" pitchFamily="34" charset="0"/>
            </a:endParaRPr>
          </a:p>
        </p:txBody>
      </p:sp>
      <p:sp>
        <p:nvSpPr>
          <p:cNvPr id="237" name="Rectangle 236"/>
          <p:cNvSpPr/>
          <p:nvPr/>
        </p:nvSpPr>
        <p:spPr>
          <a:xfrm>
            <a:off x="8586831" y="4123106"/>
            <a:ext cx="2452465" cy="33546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rgbClr val="002060"/>
                </a:solidFill>
                <a:latin typeface="Arial" panose="020B0604020202020204" pitchFamily="34" charset="0"/>
                <a:cs typeface="Arial" panose="020B0604020202020204" pitchFamily="34" charset="0"/>
              </a:rPr>
              <a:t>Dilkhush</a:t>
            </a:r>
            <a:r>
              <a:rPr lang="en-US" sz="1600" b="1" dirty="0">
                <a:solidFill>
                  <a:srgbClr val="002060"/>
                </a:solidFill>
                <a:latin typeface="Arial" panose="020B0604020202020204" pitchFamily="34" charset="0"/>
                <a:cs typeface="Arial" panose="020B0604020202020204" pitchFamily="34" charset="0"/>
              </a:rPr>
              <a:t> Sharma</a:t>
            </a:r>
          </a:p>
        </p:txBody>
      </p:sp>
      <p:sp>
        <p:nvSpPr>
          <p:cNvPr id="238" name="Rectangle 237"/>
          <p:cNvSpPr/>
          <p:nvPr/>
        </p:nvSpPr>
        <p:spPr>
          <a:xfrm>
            <a:off x="4638502" y="6076604"/>
            <a:ext cx="2992582" cy="22444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u="sng" dirty="0">
                <a:solidFill>
                  <a:schemeClr val="accent3">
                    <a:lumMod val="75000"/>
                  </a:schemeClr>
                </a:solidFill>
                <a:latin typeface="Aharoni" panose="02010803020104030203" pitchFamily="2" charset="-79"/>
                <a:cs typeface="Aharoni" panose="02010803020104030203" pitchFamily="2" charset="-79"/>
              </a:rPr>
              <a:t>DATA SURGEONS</a:t>
            </a:r>
          </a:p>
        </p:txBody>
      </p:sp>
      <p:pic>
        <p:nvPicPr>
          <p:cNvPr id="239" name="Picture 238"/>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25999" y="867911"/>
            <a:ext cx="924442" cy="126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0" name="Picture 239"/>
          <p:cNvPicPr>
            <a:picLocks noChangeAspect="1"/>
          </p:cNvPicPr>
          <p:nvPr/>
        </p:nvPicPr>
        <p:blipFill rotWithShape="1">
          <a:blip r:embed="rId4" cstate="print">
            <a:extLst>
              <a:ext uri="{28A0092B-C50C-407E-A947-70E740481C1C}">
                <a14:useLocalDpi xmlns:a14="http://schemas.microsoft.com/office/drawing/2010/main" val="0"/>
              </a:ext>
            </a:extLst>
          </a:blip>
          <a:srcRect l="15302" r="6174" b="26829"/>
          <a:stretch/>
        </p:blipFill>
        <p:spPr>
          <a:xfrm>
            <a:off x="4098177" y="1605117"/>
            <a:ext cx="1014154" cy="126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69559" y="2821853"/>
            <a:ext cx="901418" cy="126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p:cNvPicPr>
            <a:picLocks noChangeAspect="1"/>
          </p:cNvPicPr>
          <p:nvPr/>
        </p:nvPicPr>
        <p:blipFill rotWithShape="1">
          <a:blip r:embed="rId6">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78938" y="1598347"/>
            <a:ext cx="980000" cy="126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7613" y="2831671"/>
            <a:ext cx="1163077" cy="126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4173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2023059"/>
            <a:ext cx="4184375" cy="4093428"/>
          </a:xfrm>
          <a:prstGeom prst="rect">
            <a:avLst/>
          </a:prstGeom>
          <a:noFill/>
        </p:spPr>
        <p:txBody>
          <a:bodyPr wrap="square" numCol="1" rtlCol="0">
            <a:spAutoFit/>
          </a:bodyPr>
          <a:lstStyle/>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In the data we can clearly see that the neighbourhood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Bedford_Stuyvesant</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has highest number of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reviews_per_month</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and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number_of_reviews</a:t>
            </a:r>
            <a:r>
              <a:rPr lang="en-IN" sz="2000" b="1" dirty="0">
                <a:latin typeface="Aparajita" panose="020B0604020202020204" pitchFamily="34" charset="0"/>
                <a:cs typeface="Aparajita" panose="020B0604020202020204" pitchFamily="34" charset="0"/>
              </a:rPr>
              <a:t>’.</a:t>
            </a:r>
          </a:p>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With this data we can easily predict that as larger number the reviews as busiest the host. </a:t>
            </a:r>
          </a:p>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But this can not be always true as all guest do not submit the reviews, but this will help us in finding busiest host.</a:t>
            </a:r>
          </a:p>
          <a:p>
            <a:pPr marL="1028700" lvl="1" indent="-571500" algn="just">
              <a:buFont typeface="Wingdings" panose="05000000000000000000" pitchFamily="2" charset="2"/>
              <a:buChar char="§"/>
            </a:pPr>
            <a:endParaRPr lang="en-IN" sz="2000" b="1" dirty="0">
              <a:latin typeface="Aparajita" panose="020B0604020202020204" pitchFamily="34" charset="0"/>
              <a:cs typeface="Aparajita" panose="020B0604020202020204" pitchFamily="34" charset="0"/>
            </a:endParaRP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4.   </a:t>
            </a:r>
            <a:r>
              <a:rPr lang="en-IN" sz="2800" b="1" dirty="0">
                <a:solidFill>
                  <a:srgbClr val="002060"/>
                </a:solidFill>
              </a:rPr>
              <a:t>Relation between neighbourhood and reviews.</a:t>
            </a:r>
            <a:endParaRPr lang="en-IN" sz="1200" dirty="0">
              <a:solidFill>
                <a:srgbClr val="00206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9094" y="4219568"/>
            <a:ext cx="2971800" cy="1809750"/>
          </a:xfrm>
          <a:prstGeom prst="rect">
            <a:avLst/>
          </a:prstGeom>
        </p:spPr>
      </p:pic>
      <p:pic>
        <p:nvPicPr>
          <p:cNvPr id="10" name="Picture 9">
            <a:extLst>
              <a:ext uri="{FF2B5EF4-FFF2-40B4-BE49-F238E27FC236}">
                <a16:creationId xmlns:a16="http://schemas.microsoft.com/office/drawing/2014/main" id="{65660BD6-7831-4BAC-A7F3-1F9EBA605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5638" y="1792121"/>
            <a:ext cx="2918713" cy="1798476"/>
          </a:xfrm>
          <a:prstGeom prst="rect">
            <a:avLst/>
          </a:prstGeom>
        </p:spPr>
      </p:pic>
      <p:graphicFrame>
        <p:nvGraphicFramePr>
          <p:cNvPr id="8" name="Chart 7"/>
          <p:cNvGraphicFramePr/>
          <p:nvPr>
            <p:extLst>
              <p:ext uri="{D42A27DB-BD31-4B8C-83A1-F6EECF244321}">
                <p14:modId xmlns:p14="http://schemas.microsoft.com/office/powerpoint/2010/main" val="2581450767"/>
              </p:ext>
            </p:extLst>
          </p:nvPr>
        </p:nvGraphicFramePr>
        <p:xfrm>
          <a:off x="4185138" y="1330671"/>
          <a:ext cx="4668717" cy="272137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extLst>
              <p:ext uri="{D42A27DB-BD31-4B8C-83A1-F6EECF244321}">
                <p14:modId xmlns:p14="http://schemas.microsoft.com/office/powerpoint/2010/main" val="1967704105"/>
              </p:ext>
            </p:extLst>
          </p:nvPr>
        </p:nvGraphicFramePr>
        <p:xfrm>
          <a:off x="4185137" y="3895535"/>
          <a:ext cx="4668717" cy="272137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60585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1539476"/>
            <a:ext cx="6030648" cy="707886"/>
          </a:xfrm>
          <a:prstGeom prst="rect">
            <a:avLst/>
          </a:prstGeom>
          <a:noFill/>
        </p:spPr>
        <p:txBody>
          <a:bodyPr wrap="square" numCol="1" rtlCol="0">
            <a:spAutoFit/>
          </a:bodyPr>
          <a:lstStyle/>
          <a:p>
            <a:pPr marL="1028700" lvl="1" indent="-5715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Map shows the exact location of all the apartments</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with the help of </a:t>
            </a:r>
            <a:r>
              <a:rPr lang="en-IN" sz="2000" b="1" dirty="0">
                <a:latin typeface="Aparajita" panose="020B0604020202020204" pitchFamily="34" charset="0"/>
                <a:cs typeface="Aparajita" panose="020B0604020202020204" pitchFamily="34" charset="0"/>
              </a:rPr>
              <a:t>‘latitude’ </a:t>
            </a:r>
            <a:r>
              <a:rPr lang="en-IN" sz="2000" dirty="0">
                <a:latin typeface="Aparajita" panose="020B0604020202020204" pitchFamily="34" charset="0"/>
                <a:cs typeface="Aparajita" panose="020B0604020202020204" pitchFamily="34" charset="0"/>
              </a:rPr>
              <a:t>and </a:t>
            </a:r>
            <a:r>
              <a:rPr lang="en-IN" sz="2000" b="1" dirty="0">
                <a:latin typeface="Aparajita" panose="020B0604020202020204" pitchFamily="34" charset="0"/>
                <a:cs typeface="Aparajita" panose="020B0604020202020204" pitchFamily="34" charset="0"/>
              </a:rPr>
              <a:t>‘longitude’</a:t>
            </a:r>
            <a:r>
              <a:rPr lang="en-IN" sz="2000" dirty="0">
                <a:latin typeface="Aparajita" panose="020B0604020202020204" pitchFamily="34" charset="0"/>
                <a:cs typeface="Aparajita" panose="020B0604020202020204" pitchFamily="34" charset="0"/>
              </a:rPr>
              <a:t> co-ordinates.</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5.   </a:t>
            </a:r>
            <a:r>
              <a:rPr lang="en-IN" sz="2800" b="1" dirty="0">
                <a:solidFill>
                  <a:srgbClr val="002060"/>
                </a:solidFill>
              </a:rPr>
              <a:t>Learning from prediction(location).</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248" y="760585"/>
            <a:ext cx="5825080" cy="287948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247" y="3640070"/>
            <a:ext cx="5965752" cy="3217930"/>
          </a:xfrm>
          <a:prstGeom prst="rect">
            <a:avLst/>
          </a:prstGeom>
        </p:spPr>
      </p:pic>
      <p:sp>
        <p:nvSpPr>
          <p:cNvPr id="9" name="TextBox 8">
            <a:extLst>
              <a:ext uri="{FF2B5EF4-FFF2-40B4-BE49-F238E27FC236}">
                <a16:creationId xmlns:a16="http://schemas.microsoft.com/office/drawing/2014/main" id="{148D20E4-A123-2151-57A0-124D4554AE14}"/>
              </a:ext>
            </a:extLst>
          </p:cNvPr>
          <p:cNvSpPr txBox="1"/>
          <p:nvPr/>
        </p:nvSpPr>
        <p:spPr>
          <a:xfrm>
            <a:off x="12491" y="3749271"/>
            <a:ext cx="6030648" cy="2246769"/>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Scatterplot on Map shows the cluster of ‘</a:t>
            </a:r>
            <a:r>
              <a:rPr lang="en-IN" sz="2000" b="1" dirty="0" err="1">
                <a:latin typeface="Aparajita" panose="020B0604020202020204" pitchFamily="34" charset="0"/>
                <a:cs typeface="Aparajita" panose="020B0604020202020204" pitchFamily="34" charset="0"/>
              </a:rPr>
              <a:t>neighbourhood_group</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with the help of </a:t>
            </a:r>
            <a:r>
              <a:rPr lang="en-IN" sz="2000" b="1" dirty="0">
                <a:latin typeface="Aparajita" panose="020B0604020202020204" pitchFamily="34" charset="0"/>
                <a:cs typeface="Aparajita" panose="020B0604020202020204" pitchFamily="34" charset="0"/>
              </a:rPr>
              <a:t>‘latitude’ </a:t>
            </a:r>
            <a:r>
              <a:rPr lang="en-IN" sz="2000" dirty="0">
                <a:latin typeface="Aparajita" panose="020B0604020202020204" pitchFamily="34" charset="0"/>
                <a:cs typeface="Aparajita" panose="020B0604020202020204" pitchFamily="34" charset="0"/>
              </a:rPr>
              <a:t>and </a:t>
            </a:r>
            <a:r>
              <a:rPr lang="en-IN" sz="2000" b="1" dirty="0">
                <a:latin typeface="Aparajita" panose="020B0604020202020204" pitchFamily="34" charset="0"/>
                <a:cs typeface="Aparajita" panose="020B0604020202020204" pitchFamily="34" charset="0"/>
              </a:rPr>
              <a:t>‘longitude’</a:t>
            </a:r>
            <a:r>
              <a:rPr lang="en-IN" sz="2000" dirty="0">
                <a:latin typeface="Aparajita" panose="020B0604020202020204" pitchFamily="34" charset="0"/>
                <a:cs typeface="Aparajita" panose="020B0604020202020204" pitchFamily="34" charset="0"/>
              </a:rPr>
              <a:t> .</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We can easily see that </a:t>
            </a:r>
            <a:r>
              <a:rPr lang="en-IN" sz="2000" b="1" dirty="0">
                <a:latin typeface="Aparajita" panose="020B0604020202020204" pitchFamily="34" charset="0"/>
                <a:cs typeface="Aparajita" panose="020B0604020202020204" pitchFamily="34" charset="0"/>
              </a:rPr>
              <a:t>‘Manhattan’ </a:t>
            </a:r>
            <a:r>
              <a:rPr lang="en-IN" sz="2000" dirty="0">
                <a:latin typeface="Aparajita" panose="020B0604020202020204" pitchFamily="34" charset="0"/>
                <a:cs typeface="Aparajita" panose="020B0604020202020204" pitchFamily="34" charset="0"/>
              </a:rPr>
              <a:t>is most dense area which has maximum number of listings.</a:t>
            </a:r>
          </a:p>
          <a:p>
            <a:pPr marL="800100" lvl="1" indent="-342900" algn="just">
              <a:buFont typeface="Arial" panose="020B0604020202020204" pitchFamily="34" charset="0"/>
              <a:buChar char="•"/>
            </a:pPr>
            <a:endParaRPr lang="en-IN" sz="2000" dirty="0">
              <a:latin typeface="Aparajita" panose="020B0604020202020204" pitchFamily="34" charset="0"/>
              <a:cs typeface="Aparajita" panose="020B0604020202020204" pitchFamily="34" charset="0"/>
            </a:endParaRPr>
          </a:p>
          <a:p>
            <a:pPr marL="800100" lvl="1" indent="-342900" algn="just">
              <a:buFont typeface="Arial" panose="020B0604020202020204" pitchFamily="34" charset="0"/>
              <a:buChar char="•"/>
            </a:pPr>
            <a:endParaRPr lang="en-IN" sz="2000"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54122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2" y="1979095"/>
            <a:ext cx="6470375" cy="1938992"/>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Room type of most number of listing is </a:t>
            </a:r>
            <a:r>
              <a:rPr lang="en-IN" sz="2000" b="1" dirty="0">
                <a:latin typeface="Aparajita" panose="020B0604020202020204" pitchFamily="34" charset="0"/>
                <a:cs typeface="Aparajita" panose="020B0604020202020204" pitchFamily="34" charset="0"/>
              </a:rPr>
              <a:t>‘Entire home/apartment’, </a:t>
            </a:r>
            <a:r>
              <a:rPr lang="en-IN" sz="2000" dirty="0">
                <a:latin typeface="Aparajita" panose="020B0604020202020204" pitchFamily="34" charset="0"/>
                <a:cs typeface="Aparajita" panose="020B0604020202020204" pitchFamily="34" charset="0"/>
              </a:rPr>
              <a:t>but there is not big difference in</a:t>
            </a:r>
            <a:r>
              <a:rPr lang="en-IN" sz="2000" b="1" dirty="0">
                <a:latin typeface="Aparajita" panose="020B0604020202020204" pitchFamily="34" charset="0"/>
                <a:cs typeface="Aparajita" panose="020B0604020202020204" pitchFamily="34" charset="0"/>
              </a:rPr>
              <a:t> ‘private room and Entire home’.</a:t>
            </a:r>
            <a:r>
              <a:rPr lang="en-IN" sz="2000" dirty="0">
                <a:latin typeface="Aparajita" panose="020B0604020202020204" pitchFamily="34" charset="0"/>
                <a:cs typeface="Aparajita" panose="020B0604020202020204" pitchFamily="34" charset="0"/>
              </a:rPr>
              <a:t> </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But if we talk about </a:t>
            </a:r>
            <a:r>
              <a:rPr lang="en-IN" sz="2000" b="1" dirty="0">
                <a:latin typeface="Aparajita" panose="020B0604020202020204" pitchFamily="34" charset="0"/>
                <a:cs typeface="Aparajita" panose="020B0604020202020204" pitchFamily="34" charset="0"/>
              </a:rPr>
              <a:t>‘Shared room’ </a:t>
            </a:r>
            <a:r>
              <a:rPr lang="en-IN" sz="2000" dirty="0">
                <a:latin typeface="Aparajita" panose="020B0604020202020204" pitchFamily="34" charset="0"/>
                <a:cs typeface="Aparajita" panose="020B0604020202020204" pitchFamily="34" charset="0"/>
              </a:rPr>
              <a:t>we can see a huge difference here, and on the basis of this data we can say that </a:t>
            </a:r>
            <a:r>
              <a:rPr lang="en-IN" sz="2000" b="1" dirty="0">
                <a:latin typeface="Aparajita" panose="020B0604020202020204" pitchFamily="34" charset="0"/>
                <a:cs typeface="Aparajita" panose="020B0604020202020204" pitchFamily="34" charset="0"/>
              </a:rPr>
              <a:t>‘Shared rooms’ </a:t>
            </a:r>
            <a:r>
              <a:rPr lang="en-IN" sz="2000" dirty="0">
                <a:latin typeface="Aparajita" panose="020B0604020202020204" pitchFamily="34" charset="0"/>
                <a:cs typeface="Aparajita" panose="020B0604020202020204" pitchFamily="34" charset="0"/>
              </a:rPr>
              <a:t>are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not preferable .</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6.   </a:t>
            </a:r>
            <a:r>
              <a:rPr lang="en-IN" sz="2800" b="1" dirty="0" err="1">
                <a:solidFill>
                  <a:srgbClr val="002060"/>
                </a:solidFill>
              </a:rPr>
              <a:t>Room_type</a:t>
            </a:r>
            <a:r>
              <a:rPr lang="en-IN" sz="2800" b="1" dirty="0">
                <a:solidFill>
                  <a:srgbClr val="002060"/>
                </a:solidFill>
              </a:rPr>
              <a:t> distribution over the location.</a:t>
            </a:r>
            <a:endParaRPr lang="en-IN" sz="1200" dirty="0">
              <a:solidFill>
                <a:srgbClr val="00206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12491" y="4285609"/>
            <a:ext cx="4867240" cy="1938992"/>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Scatterplot on Map  show the cluster of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 .</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And we can easily predict that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is almost same in every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 which means the booking of room type is almost same in every ‘</a:t>
            </a:r>
            <a:r>
              <a:rPr lang="en-IN" sz="2000" b="1" dirty="0">
                <a:latin typeface="Aparajita" panose="020B0604020202020204" pitchFamily="34" charset="0"/>
                <a:cs typeface="Aparajita" panose="020B0604020202020204" pitchFamily="34" charset="0"/>
              </a:rPr>
              <a:t>neighbourhood</a:t>
            </a:r>
            <a:r>
              <a:rPr lang="en-IN" sz="2000" dirty="0">
                <a:latin typeface="Aparajita" panose="020B0604020202020204" pitchFamily="34" charset="0"/>
                <a:cs typeface="Aparajita" panose="020B0604020202020204" pitchFamily="34" charset="0"/>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114" y="661733"/>
            <a:ext cx="4911237" cy="29485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2705" y="3610311"/>
            <a:ext cx="6809295" cy="3247690"/>
          </a:xfrm>
          <a:prstGeom prst="rect">
            <a:avLst/>
          </a:prstGeom>
        </p:spPr>
      </p:pic>
    </p:spTree>
    <p:extLst>
      <p:ext uri="{BB962C8B-B14F-4D97-AF65-F5344CB8AC3E}">
        <p14:creationId xmlns:p14="http://schemas.microsoft.com/office/powerpoint/2010/main" val="4090881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8D20E4-A123-2151-57A0-124D4554AE14}"/>
              </a:ext>
            </a:extLst>
          </p:cNvPr>
          <p:cNvSpPr txBox="1"/>
          <p:nvPr/>
        </p:nvSpPr>
        <p:spPr>
          <a:xfrm>
            <a:off x="762" y="2278033"/>
            <a:ext cx="6470375" cy="3477875"/>
          </a:xfrm>
          <a:prstGeom prst="rect">
            <a:avLst/>
          </a:prstGeom>
          <a:noFill/>
        </p:spPr>
        <p:txBody>
          <a:bodyPr wrap="square" numCol="1" rtlCol="0">
            <a:spAutoFit/>
          </a:bodyPr>
          <a:lstStyle/>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With the help of this data we can understand the distribution of different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in different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neighbourhood_group</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According to data </a:t>
            </a:r>
            <a:r>
              <a:rPr lang="en-IN" sz="2000" b="1" dirty="0">
                <a:latin typeface="Aparajita" panose="020B0604020202020204" pitchFamily="34" charset="0"/>
                <a:cs typeface="Aparajita" panose="020B0604020202020204" pitchFamily="34" charset="0"/>
              </a:rPr>
              <a:t>‘private rooms’</a:t>
            </a:r>
            <a:r>
              <a:rPr lang="en-IN" sz="2000" dirty="0">
                <a:latin typeface="Aparajita" panose="020B0604020202020204" pitchFamily="34" charset="0"/>
                <a:cs typeface="Aparajita" panose="020B0604020202020204" pitchFamily="34" charset="0"/>
              </a:rPr>
              <a:t> are most located in </a:t>
            </a:r>
            <a:r>
              <a:rPr lang="en-IN" sz="2000" b="1" dirty="0">
                <a:latin typeface="Aparajita" panose="020B0604020202020204" pitchFamily="34" charset="0"/>
                <a:cs typeface="Aparajita" panose="020B0604020202020204" pitchFamily="34" charset="0"/>
              </a:rPr>
              <a:t>‘Brooklyn’</a:t>
            </a:r>
            <a:r>
              <a:rPr lang="en-IN" sz="2000" dirty="0">
                <a:latin typeface="Aparajita" panose="020B0604020202020204" pitchFamily="34" charset="0"/>
                <a:cs typeface="Aparajita" panose="020B0604020202020204" pitchFamily="34" charset="0"/>
              </a:rPr>
              <a:t> and </a:t>
            </a:r>
            <a:r>
              <a:rPr lang="en-IN" sz="2000" b="1" dirty="0">
                <a:latin typeface="Aparajita" panose="020B0604020202020204" pitchFamily="34" charset="0"/>
                <a:cs typeface="Aparajita" panose="020B0604020202020204" pitchFamily="34" charset="0"/>
              </a:rPr>
              <a:t>‘Entire home/apartment’</a:t>
            </a:r>
            <a:r>
              <a:rPr lang="en-IN" sz="2000" dirty="0">
                <a:latin typeface="Aparajita" panose="020B0604020202020204" pitchFamily="34" charset="0"/>
                <a:cs typeface="Aparajita" panose="020B0604020202020204" pitchFamily="34" charset="0"/>
              </a:rPr>
              <a:t> are most located in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and</a:t>
            </a:r>
            <a:r>
              <a:rPr lang="en-IN" sz="2000" b="1" dirty="0">
                <a:latin typeface="Aparajita" panose="020B0604020202020204" pitchFamily="34" charset="0"/>
                <a:cs typeface="Aparajita" panose="020B0604020202020204" pitchFamily="34" charset="0"/>
              </a:rPr>
              <a:t> ‘Shared rooms’</a:t>
            </a:r>
            <a:r>
              <a:rPr lang="en-IN" sz="2000" dirty="0">
                <a:latin typeface="Aparajita" panose="020B0604020202020204" pitchFamily="34" charset="0"/>
                <a:cs typeface="Aparajita" panose="020B0604020202020204" pitchFamily="34" charset="0"/>
              </a:rPr>
              <a:t> are most located in</a:t>
            </a:r>
            <a:r>
              <a:rPr lang="en-IN" sz="2000" b="1" dirty="0">
                <a:latin typeface="Aparajita" panose="020B0604020202020204" pitchFamily="34" charset="0"/>
                <a:cs typeface="Aparajita" panose="020B0604020202020204" pitchFamily="34" charset="0"/>
              </a:rPr>
              <a:t> ‘Manhattan’</a:t>
            </a:r>
            <a:r>
              <a:rPr lang="en-IN" sz="2000" dirty="0">
                <a:latin typeface="Aparajita" panose="020B0604020202020204" pitchFamily="34" charset="0"/>
                <a:cs typeface="Aparajita" panose="020B0604020202020204" pitchFamily="34" charset="0"/>
              </a:rPr>
              <a:t>.</a:t>
            </a:r>
          </a:p>
          <a:p>
            <a:pPr marL="800100" lvl="1" indent="-342900" algn="just">
              <a:buFont typeface="Arial" panose="020B0604020202020204" pitchFamily="34" charset="0"/>
              <a:buChar char="•"/>
            </a:pPr>
            <a:r>
              <a:rPr lang="en-IN" sz="2000" dirty="0">
                <a:latin typeface="Aparajita" panose="020B0604020202020204" pitchFamily="34" charset="0"/>
                <a:cs typeface="Aparajita" panose="020B0604020202020204" pitchFamily="34" charset="0"/>
              </a:rPr>
              <a:t>But if we talk about </a:t>
            </a:r>
            <a:r>
              <a:rPr lang="en-IN" sz="2000" b="1" dirty="0">
                <a:latin typeface="Aparajita" panose="020B0604020202020204" pitchFamily="34" charset="0"/>
                <a:cs typeface="Aparajita" panose="020B0604020202020204" pitchFamily="34" charset="0"/>
              </a:rPr>
              <a:t>‘Shared room’ </a:t>
            </a:r>
            <a:r>
              <a:rPr lang="en-IN" sz="2000" dirty="0">
                <a:latin typeface="Aparajita" panose="020B0604020202020204" pitchFamily="34" charset="0"/>
                <a:cs typeface="Aparajita" panose="020B0604020202020204" pitchFamily="34" charset="0"/>
              </a:rPr>
              <a:t>we can see a huge difference here, and on the basis of this data we can say that </a:t>
            </a:r>
            <a:r>
              <a:rPr lang="en-IN" sz="2000" b="1" dirty="0">
                <a:latin typeface="Aparajita" panose="020B0604020202020204" pitchFamily="34" charset="0"/>
                <a:cs typeface="Aparajita" panose="020B0604020202020204" pitchFamily="34" charset="0"/>
              </a:rPr>
              <a:t>‘Shared rooms’ </a:t>
            </a:r>
            <a:r>
              <a:rPr lang="en-IN" sz="2000" dirty="0">
                <a:latin typeface="Aparajita" panose="020B0604020202020204" pitchFamily="34" charset="0"/>
                <a:cs typeface="Aparajita" panose="020B0604020202020204" pitchFamily="34" charset="0"/>
              </a:rPr>
              <a:t>are</a:t>
            </a:r>
            <a:r>
              <a:rPr lang="en-IN" sz="2000" b="1" dirty="0">
                <a:latin typeface="Aparajita" panose="020B0604020202020204" pitchFamily="34" charset="0"/>
                <a:cs typeface="Aparajita" panose="020B0604020202020204" pitchFamily="34" charset="0"/>
              </a:rPr>
              <a:t> </a:t>
            </a:r>
            <a:r>
              <a:rPr lang="en-IN" sz="2000" dirty="0">
                <a:latin typeface="Aparajita" panose="020B0604020202020204" pitchFamily="34" charset="0"/>
                <a:cs typeface="Aparajita" panose="020B0604020202020204" pitchFamily="34" charset="0"/>
              </a:rPr>
              <a:t>almost not preferable .</a:t>
            </a:r>
          </a:p>
          <a:p>
            <a:pPr marL="800100" lvl="1" indent="-342900" algn="just">
              <a:buFont typeface="Arial" panose="020B0604020202020204" pitchFamily="34" charset="0"/>
              <a:buChar char="•"/>
            </a:pPr>
            <a:r>
              <a:rPr lang="en-IN" sz="2000" b="1" dirty="0">
                <a:latin typeface="Aparajita" panose="020B0604020202020204" pitchFamily="34" charset="0"/>
                <a:cs typeface="Aparajita" panose="020B0604020202020204" pitchFamily="34" charset="0"/>
              </a:rPr>
              <a:t>‘Brooklyn’ </a:t>
            </a:r>
            <a:r>
              <a:rPr lang="en-IN" sz="2000" dirty="0">
                <a:latin typeface="Aparajita" panose="020B0604020202020204" pitchFamily="34" charset="0"/>
                <a:cs typeface="Aparajita" panose="020B0604020202020204" pitchFamily="34" charset="0"/>
              </a:rPr>
              <a:t>and</a:t>
            </a:r>
            <a:r>
              <a:rPr lang="en-IN" sz="2000" b="1" dirty="0">
                <a:latin typeface="Aparajita" panose="020B0604020202020204" pitchFamily="34" charset="0"/>
                <a:cs typeface="Aparajita" panose="020B0604020202020204" pitchFamily="34" charset="0"/>
              </a:rPr>
              <a:t> ‘Manhattan’</a:t>
            </a:r>
            <a:r>
              <a:rPr lang="en-IN" sz="2000" dirty="0">
                <a:latin typeface="Aparajita" panose="020B0604020202020204" pitchFamily="34" charset="0"/>
                <a:cs typeface="Aparajita" panose="020B0604020202020204" pitchFamily="34" charset="0"/>
              </a:rPr>
              <a:t> are almost similar to each other but if we see other </a:t>
            </a:r>
            <a:r>
              <a:rPr lang="en-IN" sz="2000" b="1" dirty="0" err="1">
                <a:latin typeface="Aparajita" panose="020B0604020202020204" pitchFamily="34" charset="0"/>
                <a:cs typeface="Aparajita" panose="020B0604020202020204" pitchFamily="34" charset="0"/>
              </a:rPr>
              <a:t>neighbourhood_group</a:t>
            </a:r>
            <a:r>
              <a:rPr lang="en-IN" sz="2000" dirty="0">
                <a:latin typeface="Aparajita" panose="020B0604020202020204" pitchFamily="34" charset="0"/>
                <a:cs typeface="Aparajita" panose="020B0604020202020204" pitchFamily="34" charset="0"/>
              </a:rPr>
              <a:t> there is a huge different in</a:t>
            </a:r>
            <a:r>
              <a:rPr lang="en-IN" sz="2000" b="1" dirty="0">
                <a:latin typeface="Aparajita" panose="020B0604020202020204" pitchFamily="34" charset="0"/>
                <a:cs typeface="Aparajita" panose="020B0604020202020204" pitchFamily="34" charset="0"/>
              </a:rPr>
              <a:t> ‘</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and count of </a:t>
            </a:r>
            <a:r>
              <a:rPr lang="en-IN" sz="2000" dirty="0" err="1">
                <a:latin typeface="Aparajita" panose="020B0604020202020204" pitchFamily="34" charset="0"/>
                <a:cs typeface="Aparajita" panose="020B0604020202020204" pitchFamily="34" charset="0"/>
              </a:rPr>
              <a:t>room_type</a:t>
            </a:r>
            <a:r>
              <a:rPr lang="en-IN" sz="2000" dirty="0">
                <a:latin typeface="Aparajita" panose="020B0604020202020204" pitchFamily="34" charset="0"/>
                <a:cs typeface="Aparajita" panose="020B0604020202020204" pitchFamily="34" charset="0"/>
              </a:rPr>
              <a:t> listed.</a:t>
            </a:r>
          </a:p>
        </p:txBody>
      </p:sp>
      <p:sp>
        <p:nvSpPr>
          <p:cNvPr id="4" name="TextBox 3">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263" y="2205037"/>
            <a:ext cx="5175738" cy="4214370"/>
          </a:xfrm>
          <a:prstGeom prst="rect">
            <a:avLst/>
          </a:prstGeom>
        </p:spPr>
      </p:pic>
    </p:spTree>
    <p:extLst>
      <p:ext uri="{BB962C8B-B14F-4D97-AF65-F5344CB8AC3E}">
        <p14:creationId xmlns:p14="http://schemas.microsoft.com/office/powerpoint/2010/main" val="307775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0" y="1605322"/>
            <a:ext cx="6470375" cy="1323439"/>
          </a:xfrm>
          <a:prstGeom prst="rect">
            <a:avLst/>
          </a:prstGeom>
          <a:noFill/>
        </p:spPr>
        <p:txBody>
          <a:bodyPr wrap="square" numCol="1" rtlCol="0">
            <a:spAutoFit/>
          </a:bodyPr>
          <a:lstStyle/>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can notice that there are many outliers for price column for each of the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room_type</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category, so lets just check why there is so high price or what else we can conclude for hosts having highest price for the rooms.</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7.   </a:t>
            </a:r>
            <a:r>
              <a:rPr lang="en-IN" sz="2800" b="1" dirty="0">
                <a:solidFill>
                  <a:srgbClr val="002060"/>
                </a:solidFill>
              </a:rPr>
              <a:t>Price distribution across the </a:t>
            </a:r>
            <a:r>
              <a:rPr lang="en-IN" sz="2800" b="1" dirty="0" err="1">
                <a:solidFill>
                  <a:srgbClr val="002060"/>
                </a:solidFill>
              </a:rPr>
              <a:t>room_type</a:t>
            </a:r>
            <a:endParaRPr lang="en-IN" sz="1200" dirty="0">
              <a:solidFill>
                <a:srgbClr val="00206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11730" y="3010793"/>
            <a:ext cx="6458645" cy="3785652"/>
          </a:xfrm>
          <a:prstGeom prst="rect">
            <a:avLst/>
          </a:prstGeom>
          <a:noFill/>
        </p:spPr>
        <p:txBody>
          <a:bodyPr wrap="square" numCol="1" rtlCol="0">
            <a:spAutoFit/>
          </a:bodyPr>
          <a:lstStyle/>
          <a:p>
            <a:pPr algn="just"/>
            <a:r>
              <a:rPr lang="en-IN" sz="2000" b="1" i="1" dirty="0">
                <a:cs typeface="Aparajita" panose="020B0604020202020204" pitchFamily="34" charset="0"/>
              </a:rPr>
              <a:t>Some suggestion that can help the hosts as well as the guest</a:t>
            </a:r>
            <a:r>
              <a:rPr lang="en-IN" sz="2000" dirty="0">
                <a:latin typeface="Aparajita" panose="020B0604020202020204" pitchFamily="34" charset="0"/>
                <a:cs typeface="Aparajita" panose="020B0604020202020204" pitchFamily="34" charset="0"/>
              </a:rPr>
              <a:t>.</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Kathrine and Erin have so high price and having no availability then what is the benefit of keeping too high price.</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The last review is also 2-3 years back (as the data was collected in 2019) which is also bad</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The reviews may be low as there may be very few people who had stayed Kathrine's, Erin's and Jelena's apartment so they have very less reviews per month</a:t>
            </a:r>
          </a:p>
          <a:p>
            <a:pPr marL="342900" indent="-342900" algn="just">
              <a:buFont typeface="Wingdings" panose="05000000000000000000" pitchFamily="2" charset="2"/>
              <a:buChar char="Ø"/>
            </a:pPr>
            <a:r>
              <a:rPr lang="en-IN" sz="2000" dirty="0">
                <a:latin typeface="Aparajita" panose="020B0604020202020204" pitchFamily="34" charset="0"/>
                <a:cs typeface="Aparajita" panose="020B0604020202020204" pitchFamily="34" charset="0"/>
              </a:rPr>
              <a:t>I would have suggested to keep moderate(average) price so that more people would visit and stay in their apartment, it would also increase the reviews per month</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888" y="916604"/>
            <a:ext cx="5480288" cy="313986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1136" y="4503507"/>
            <a:ext cx="5720863" cy="1149947"/>
          </a:xfrm>
          <a:prstGeom prst="rect">
            <a:avLst/>
          </a:prstGeom>
        </p:spPr>
      </p:pic>
    </p:spTree>
    <p:extLst>
      <p:ext uri="{BB962C8B-B14F-4D97-AF65-F5344CB8AC3E}">
        <p14:creationId xmlns:p14="http://schemas.microsoft.com/office/powerpoint/2010/main" val="2441216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1979095"/>
            <a:ext cx="4990338" cy="2862322"/>
          </a:xfrm>
          <a:prstGeom prst="rect">
            <a:avLst/>
          </a:prstGeom>
          <a:noFill/>
        </p:spPr>
        <p:txBody>
          <a:bodyPr wrap="square" numCol="1" rtlCol="0">
            <a:spAutoFit/>
          </a:bodyPr>
          <a:lstStyle/>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can see in all top 5 hosts there is not a big difference.</a:t>
            </a:r>
          </a:p>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can assume with this data that all 5 host may be the busiest host according to review, but as we have already seen that some of the reviews are from past years that may infer that the homes are already closed or not preferable. </a:t>
            </a:r>
          </a:p>
          <a:p>
            <a:pPr marL="914400" lvl="1" indent="-4572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But if we could filter the data then reviews can be a source to find busiest host.</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8.   </a:t>
            </a:r>
            <a:r>
              <a:rPr lang="en-IN" sz="2800" b="1" dirty="0">
                <a:solidFill>
                  <a:srgbClr val="002060"/>
                </a:solidFill>
              </a:rPr>
              <a:t>Top 5 host who received highest number of reviews.</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100" y="1552459"/>
            <a:ext cx="7077075" cy="3276600"/>
          </a:xfrm>
          <a:prstGeom prst="rect">
            <a:avLst/>
          </a:prstGeom>
        </p:spPr>
      </p:pic>
    </p:spTree>
    <p:extLst>
      <p:ext uri="{BB962C8B-B14F-4D97-AF65-F5344CB8AC3E}">
        <p14:creationId xmlns:p14="http://schemas.microsoft.com/office/powerpoint/2010/main" val="2581303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3" y="1838418"/>
            <a:ext cx="4254714" cy="4708981"/>
          </a:xfrm>
          <a:prstGeom prst="rect">
            <a:avLst/>
          </a:prstGeom>
          <a:noFill/>
        </p:spPr>
        <p:txBody>
          <a:bodyPr wrap="square" numCol="1" rtlCol="0">
            <a:spAutoFit/>
          </a:bodyPr>
          <a:lstStyle/>
          <a:p>
            <a:pPr marL="800100" lvl="1" indent="-342900" algn="just">
              <a:buFont typeface="Wingdings" panose="05000000000000000000" pitchFamily="2" charset="2"/>
              <a:buChar char="§"/>
            </a:pP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Observations: </a:t>
            </a:r>
            <a:r>
              <a:rPr lang="en-IN" sz="2000" dirty="0">
                <a:latin typeface="Aparajita" panose="020B0604020202020204" pitchFamily="34" charset="0"/>
                <a:cs typeface="Aparajita" panose="020B0604020202020204" pitchFamily="34" charset="0"/>
              </a:rPr>
              <a:t>As we can see that </a:t>
            </a:r>
            <a:r>
              <a:rPr lang="en-IN" sz="2000" b="1" dirty="0">
                <a:latin typeface="Aparajita" panose="020B0604020202020204" pitchFamily="34" charset="0"/>
                <a:cs typeface="Aparajita" panose="020B0604020202020204" pitchFamily="34" charset="0"/>
              </a:rPr>
              <a:t>Manhattan</a:t>
            </a:r>
            <a:r>
              <a:rPr lang="en-IN" sz="2000" dirty="0">
                <a:latin typeface="Aparajita" panose="020B0604020202020204" pitchFamily="34" charset="0"/>
                <a:cs typeface="Aparajita" panose="020B0604020202020204" pitchFamily="34" charset="0"/>
              </a:rPr>
              <a:t> is most costly and </a:t>
            </a:r>
            <a:r>
              <a:rPr lang="en-IN" sz="2000" b="1" dirty="0" err="1">
                <a:latin typeface="Aparajita" panose="020B0604020202020204" pitchFamily="34" charset="0"/>
                <a:cs typeface="Aparajita" panose="020B0604020202020204" pitchFamily="34" charset="0"/>
              </a:rPr>
              <a:t>bronx</a:t>
            </a:r>
            <a:r>
              <a:rPr lang="en-IN" sz="2000" dirty="0">
                <a:latin typeface="Aparajita" panose="020B0604020202020204" pitchFamily="34" charset="0"/>
                <a:cs typeface="Aparajita" panose="020B0604020202020204" pitchFamily="34" charset="0"/>
              </a:rPr>
              <a:t> is cheap for each </a:t>
            </a:r>
            <a:r>
              <a:rPr lang="en-IN" sz="2000" b="1" dirty="0" err="1">
                <a:latin typeface="Aparajita" panose="020B0604020202020204" pitchFamily="34" charset="0"/>
                <a:cs typeface="Aparajita" panose="020B0604020202020204" pitchFamily="34" charset="0"/>
              </a:rPr>
              <a:t>room_type</a:t>
            </a:r>
            <a:r>
              <a:rPr lang="en-IN" sz="2000" dirty="0">
                <a:latin typeface="Aparajita" panose="020B0604020202020204" pitchFamily="34" charset="0"/>
                <a:cs typeface="Aparajita" panose="020B0604020202020204" pitchFamily="34" charset="0"/>
              </a:rPr>
              <a:t>.</a:t>
            </a:r>
          </a:p>
          <a:p>
            <a:pPr marL="800100" lvl="1" indent="-342900">
              <a:buFont typeface="Wingdings" panose="05000000000000000000" pitchFamily="2" charset="2"/>
              <a:buChar char="§"/>
            </a:pPr>
            <a:r>
              <a:rPr lang="en-IN" sz="2000" dirty="0">
                <a:latin typeface="Aparajita" panose="020B0604020202020204" pitchFamily="34" charset="0"/>
                <a:cs typeface="Aparajita" panose="020B0604020202020204" pitchFamily="34" charset="0"/>
              </a:rPr>
              <a:t>But I think we can make it more useful for business implementation if we do some analysis on successful hosts according to the highest no of reviews so that we can suggest that price to our hosts to get good business.</a:t>
            </a:r>
          </a:p>
          <a:p>
            <a:pPr marL="800100" lvl="1"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We seen before that shared rooms are not preferable here we can see one that reason, that is price, of shared room and private rooms are likely similar it may be one of the reason shared rooms are not preferable by guests.</a:t>
            </a: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9.   </a:t>
            </a:r>
            <a:r>
              <a:rPr lang="en-IN" sz="2800" b="1" dirty="0">
                <a:solidFill>
                  <a:srgbClr val="002060"/>
                </a:solidFill>
              </a:rPr>
              <a:t>Average price of each </a:t>
            </a:r>
            <a:r>
              <a:rPr lang="en-IN" sz="2800" b="1" dirty="0" err="1">
                <a:solidFill>
                  <a:srgbClr val="002060"/>
                </a:solidFill>
              </a:rPr>
              <a:t>room_type</a:t>
            </a:r>
            <a:r>
              <a:rPr lang="en-IN" sz="2800" b="1" dirty="0">
                <a:solidFill>
                  <a:srgbClr val="002060"/>
                </a:solidFill>
              </a:rPr>
              <a:t> in each </a:t>
            </a:r>
            <a:r>
              <a:rPr lang="en-IN" sz="2800" b="1" dirty="0" err="1">
                <a:solidFill>
                  <a:srgbClr val="002060"/>
                </a:solidFill>
              </a:rPr>
              <a:t>neighbourhood_group</a:t>
            </a:r>
            <a:r>
              <a:rPr lang="en-IN" sz="2800" b="1" dirty="0">
                <a:solidFill>
                  <a:srgbClr val="002060"/>
                </a:solidFill>
              </a:rPr>
              <a:t>.</a:t>
            </a:r>
            <a:endParaRPr lang="en-IN" sz="12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477" y="1979095"/>
            <a:ext cx="7936523" cy="3733800"/>
          </a:xfrm>
          <a:prstGeom prst="rect">
            <a:avLst/>
          </a:prstGeom>
        </p:spPr>
      </p:pic>
    </p:spTree>
    <p:extLst>
      <p:ext uri="{BB962C8B-B14F-4D97-AF65-F5344CB8AC3E}">
        <p14:creationId xmlns:p14="http://schemas.microsoft.com/office/powerpoint/2010/main" val="3198001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4" name="TextBox 3">
            <a:extLst>
              <a:ext uri="{FF2B5EF4-FFF2-40B4-BE49-F238E27FC236}">
                <a16:creationId xmlns:a16="http://schemas.microsoft.com/office/drawing/2014/main" id="{148D20E4-A123-2151-57A0-124D4554AE14}"/>
              </a:ext>
            </a:extLst>
          </p:cNvPr>
          <p:cNvSpPr txBox="1"/>
          <p:nvPr/>
        </p:nvSpPr>
        <p:spPr>
          <a:xfrm>
            <a:off x="762" y="2049433"/>
            <a:ext cx="4738292" cy="3785652"/>
          </a:xfrm>
          <a:prstGeom prst="rect">
            <a:avLst/>
          </a:prstGeom>
          <a:noFill/>
        </p:spPr>
        <p:txBody>
          <a:bodyPr wrap="square" numCol="1" rtlCol="0">
            <a:spAutoFit/>
          </a:bodyPr>
          <a:lstStyle/>
          <a:p>
            <a:pPr marL="800100" lvl="1" indent="-342900" algn="just">
              <a:buFont typeface="Wingdings" panose="05000000000000000000" pitchFamily="2" charset="2"/>
              <a:buChar char="§"/>
            </a:pP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Observations:</a:t>
            </a:r>
          </a:p>
          <a:p>
            <a:pPr marL="1257300" lvl="2" indent="-342900" algn="just">
              <a:buFont typeface="Wingdings" panose="05000000000000000000" pitchFamily="2" charset="2"/>
              <a:buChar char="§"/>
            </a:pPr>
            <a:r>
              <a:rPr lang="en-IN" b="1" dirty="0"/>
              <a:t> </a:t>
            </a:r>
            <a:r>
              <a:rPr lang="en-IN" sz="2000" dirty="0">
                <a:latin typeface="Aparajita" panose="020B0604020202020204" pitchFamily="34" charset="0"/>
                <a:cs typeface="Aparajita" panose="020B0604020202020204" pitchFamily="34" charset="0"/>
              </a:rPr>
              <a:t>Clearly if we compare the results with previous result </a:t>
            </a:r>
            <a:r>
              <a:rPr lang="en-IN" sz="2000" b="1" dirty="0">
                <a:latin typeface="Aparajita" panose="020B0604020202020204" pitchFamily="34" charset="0"/>
                <a:cs typeface="Aparajita" panose="020B0604020202020204" pitchFamily="34" charset="0"/>
              </a:rPr>
              <a:t>(</a:t>
            </a:r>
            <a:r>
              <a:rPr lang="en-IN" sz="2000" b="1" dirty="0" err="1">
                <a:latin typeface="Aparajita" panose="020B0604020202020204" pitchFamily="34" charset="0"/>
                <a:cs typeface="Aparajita" panose="020B0604020202020204" pitchFamily="34" charset="0"/>
              </a:rPr>
              <a:t>i.e</a:t>
            </a:r>
            <a:r>
              <a:rPr lang="en-IN" sz="2000" b="1" dirty="0">
                <a:latin typeface="Aparajita" panose="020B0604020202020204" pitchFamily="34" charset="0"/>
                <a:cs typeface="Aparajita" panose="020B0604020202020204" pitchFamily="34" charset="0"/>
              </a:rPr>
              <a:t> when we calculated average price preferred by people in each </a:t>
            </a:r>
            <a:r>
              <a:rPr lang="en-IN" sz="2000" b="1" dirty="0" err="1">
                <a:latin typeface="Aparajita" panose="020B0604020202020204" pitchFamily="34" charset="0"/>
                <a:cs typeface="Aparajita" panose="020B0604020202020204" pitchFamily="34" charset="0"/>
              </a:rPr>
              <a:t>neighbourhood_group</a:t>
            </a:r>
            <a:r>
              <a:rPr lang="en-IN" sz="2000" b="1" dirty="0">
                <a:latin typeface="Aparajita" panose="020B0604020202020204" pitchFamily="34" charset="0"/>
                <a:cs typeface="Aparajita" panose="020B0604020202020204" pitchFamily="34" charset="0"/>
              </a:rPr>
              <a:t> with different </a:t>
            </a:r>
            <a:r>
              <a:rPr lang="en-IN" sz="2000" b="1" dirty="0" err="1">
                <a:latin typeface="Aparajita" panose="020B0604020202020204" pitchFamily="34" charset="0"/>
                <a:cs typeface="Aparajita" panose="020B0604020202020204" pitchFamily="34" charset="0"/>
              </a:rPr>
              <a:t>room_types</a:t>
            </a:r>
            <a:r>
              <a:rPr lang="en-IN" sz="2000" b="1" dirty="0">
                <a:latin typeface="Aparajita" panose="020B0604020202020204" pitchFamily="34" charset="0"/>
                <a:cs typeface="Aparajita" panose="020B0604020202020204" pitchFamily="34" charset="0"/>
              </a:rPr>
              <a:t>)</a:t>
            </a:r>
            <a:r>
              <a:rPr lang="en-IN" sz="2000" dirty="0">
                <a:latin typeface="Aparajita" panose="020B0604020202020204" pitchFamily="34" charset="0"/>
                <a:cs typeface="Aparajita" panose="020B0604020202020204" pitchFamily="34" charset="0"/>
              </a:rPr>
              <a:t> we can see that this result is bit different and more useful. </a:t>
            </a:r>
          </a:p>
          <a:p>
            <a:pPr marL="1257300" lvl="2" indent="-342900" algn="just">
              <a:buFont typeface="Wingdings" panose="05000000000000000000" pitchFamily="2" charset="2"/>
              <a:buChar char="§"/>
            </a:pPr>
            <a:r>
              <a:rPr lang="en-IN" sz="2000" dirty="0">
                <a:latin typeface="Aparajita" panose="020B0604020202020204" pitchFamily="34" charset="0"/>
                <a:cs typeface="Aparajita" panose="020B0604020202020204" pitchFamily="34" charset="0"/>
              </a:rPr>
              <a:t>As an analyst we would suggest to keep price in this range to get more number of reviews in specific room type and at a particular place.</a:t>
            </a:r>
            <a:endParaRPr lang="en-IN" sz="2400" dirty="0">
              <a:latin typeface="Aparajita" panose="020B0604020202020204" pitchFamily="34" charset="0"/>
              <a:cs typeface="Aparajita" panose="020B0604020202020204" pitchFamily="34" charset="0"/>
            </a:endParaRPr>
          </a:p>
        </p:txBody>
      </p:sp>
      <p:sp>
        <p:nvSpPr>
          <p:cNvPr id="5" name="TextBox 4">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11724" y="916604"/>
            <a:ext cx="12056451" cy="584775"/>
          </a:xfrm>
          <a:prstGeom prst="rect">
            <a:avLst/>
          </a:prstGeom>
          <a:noFill/>
        </p:spPr>
        <p:txBody>
          <a:bodyPr wrap="square" rtlCol="0">
            <a:spAutoFit/>
          </a:bodyPr>
          <a:lstStyle/>
          <a:p>
            <a:r>
              <a:rPr lang="en-IN" sz="3200" b="1" dirty="0">
                <a:solidFill>
                  <a:srgbClr val="002060"/>
                </a:solidFill>
              </a:rPr>
              <a:t>10.   </a:t>
            </a:r>
            <a:r>
              <a:rPr lang="en-IN" sz="2800" b="1" dirty="0">
                <a:solidFill>
                  <a:srgbClr val="002060"/>
                </a:solidFill>
              </a:rPr>
              <a:t>Average price preferred to get good number of reviews.</a:t>
            </a:r>
            <a:endParaRPr lang="en-IN" sz="1200" dirty="0">
              <a:solidFill>
                <a:srgbClr val="00206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054" y="2027360"/>
            <a:ext cx="7452946" cy="3752850"/>
          </a:xfrm>
          <a:prstGeom prst="rect">
            <a:avLst/>
          </a:prstGeom>
        </p:spPr>
      </p:pic>
    </p:spTree>
    <p:extLst>
      <p:ext uri="{BB962C8B-B14F-4D97-AF65-F5344CB8AC3E}">
        <p14:creationId xmlns:p14="http://schemas.microsoft.com/office/powerpoint/2010/main" val="1258307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252"/>
          <a:stretch/>
        </p:blipFill>
        <p:spPr>
          <a:xfrm>
            <a:off x="5114165" y="1999061"/>
            <a:ext cx="7086600" cy="3245001"/>
          </a:xfrm>
          <a:prstGeom prst="rect">
            <a:avLst/>
          </a:prstGeom>
        </p:spPr>
      </p:pic>
      <p:sp>
        <p:nvSpPr>
          <p:cNvPr id="5" name="TextBox 4">
            <a:extLst>
              <a:ext uri="{FF2B5EF4-FFF2-40B4-BE49-F238E27FC236}">
                <a16:creationId xmlns:a16="http://schemas.microsoft.com/office/drawing/2014/main" id="{148D20E4-A123-2151-57A0-124D4554AE14}"/>
              </a:ext>
            </a:extLst>
          </p:cNvPr>
          <p:cNvSpPr txBox="1"/>
          <p:nvPr/>
        </p:nvSpPr>
        <p:spPr>
          <a:xfrm>
            <a:off x="9525" y="1228325"/>
            <a:ext cx="5095115" cy="5632311"/>
          </a:xfrm>
          <a:prstGeom prst="rect">
            <a:avLst/>
          </a:prstGeom>
          <a:noFill/>
        </p:spPr>
        <p:txBody>
          <a:bodyPr wrap="square" numCol="1" rtlCol="0">
            <a:spAutoFit/>
          </a:bodyPr>
          <a:lstStyle/>
          <a:p>
            <a:pPr lvl="1" algn="just"/>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Observations: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The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host_name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column as discussed before contains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repeating names, the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calculated_host_listings_count</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endPar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gives us a fair idea of how many properties in total a host</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owns. The use of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host_id</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as primary key for the </a:t>
            </a:r>
            <a:r>
              <a:rPr lang="en-IN" sz="20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groupby</a:t>
            </a:r>
            <a:endPar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function is the only way. Followed by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host_name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for</a:t>
            </a:r>
          </a:p>
          <a:p>
            <a:pPr algn="just"/>
            <a:r>
              <a:rPr lang="en-IN" sz="20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groupby</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since the names of the hosts is important in the</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analysis.</a:t>
            </a:r>
          </a:p>
          <a:p>
            <a:pPr algn="just"/>
            <a:endPar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The mean is used as the aggregating function for the</a:t>
            </a:r>
          </a:p>
          <a:p>
            <a:pPr algn="just"/>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occupancy_percentage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and price columns to get a fair</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idea about the general trend for each host, whereas for the</a:t>
            </a:r>
          </a:p>
          <a:p>
            <a:pPr algn="just"/>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neighbourhood_group</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and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`neighbourhood`</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columns,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the mode indicating the location where majority of host's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properties reside, is used. The mode is chosen for the</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location columns because, the mode i.e. most frequent</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location for property means the majority of contributions</a:t>
            </a:r>
          </a:p>
          <a:p>
            <a:pPr algn="just"/>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to the </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b="1"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occupancy_percentage</a:t>
            </a:r>
            <a:r>
              <a:rPr lang="en-IN" sz="2000" b="1"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r>
              <a:rPr lang="en-IN" sz="20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come from here.</a:t>
            </a:r>
            <a:endParaRPr lang="en-IN" sz="28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6" name="TextBox 5">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0" y="801062"/>
            <a:ext cx="12056451" cy="584775"/>
          </a:xfrm>
          <a:prstGeom prst="rect">
            <a:avLst/>
          </a:prstGeom>
          <a:noFill/>
        </p:spPr>
        <p:txBody>
          <a:bodyPr wrap="square" rtlCol="0">
            <a:spAutoFit/>
          </a:bodyPr>
          <a:lstStyle/>
          <a:p>
            <a:r>
              <a:rPr lang="en-IN" sz="3200" b="1" dirty="0">
                <a:solidFill>
                  <a:srgbClr val="002060"/>
                </a:solidFill>
              </a:rPr>
              <a:t>11.   </a:t>
            </a:r>
            <a:r>
              <a:rPr lang="en-IN" sz="2800" b="1" dirty="0">
                <a:solidFill>
                  <a:srgbClr val="002060"/>
                </a:solidFill>
              </a:rPr>
              <a:t>Top 10 busiest host.</a:t>
            </a:r>
            <a:endParaRPr lang="en-IN" sz="1200" dirty="0">
              <a:solidFill>
                <a:srgbClr val="002060"/>
              </a:solidFill>
            </a:endParaRPr>
          </a:p>
        </p:txBody>
      </p:sp>
    </p:spTree>
    <p:extLst>
      <p:ext uri="{BB962C8B-B14F-4D97-AF65-F5344CB8AC3E}">
        <p14:creationId xmlns:p14="http://schemas.microsoft.com/office/powerpoint/2010/main" val="3312592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6" name="TextBox 5">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EDA :</a:t>
            </a:r>
            <a:endParaRPr lang="en-IN" dirty="0">
              <a:solidFill>
                <a:srgbClr val="FF0000"/>
              </a:solidFill>
            </a:endParaRPr>
          </a:p>
        </p:txBody>
      </p:sp>
      <p:sp>
        <p:nvSpPr>
          <p:cNvPr id="7" name="TextBox 6">
            <a:extLst>
              <a:ext uri="{FF2B5EF4-FFF2-40B4-BE49-F238E27FC236}">
                <a16:creationId xmlns:a16="http://schemas.microsoft.com/office/drawing/2014/main" id="{148D20E4-A123-2151-57A0-124D4554AE14}"/>
              </a:ext>
            </a:extLst>
          </p:cNvPr>
          <p:cNvSpPr txBox="1"/>
          <p:nvPr/>
        </p:nvSpPr>
        <p:spPr>
          <a:xfrm>
            <a:off x="0" y="677974"/>
            <a:ext cx="12056451" cy="584775"/>
          </a:xfrm>
          <a:prstGeom prst="rect">
            <a:avLst/>
          </a:prstGeom>
          <a:noFill/>
        </p:spPr>
        <p:txBody>
          <a:bodyPr wrap="square" rtlCol="0">
            <a:spAutoFit/>
          </a:bodyPr>
          <a:lstStyle/>
          <a:p>
            <a:pPr algn="ctr"/>
            <a:r>
              <a:rPr lang="en-IN" sz="3200" b="1" dirty="0">
                <a:solidFill>
                  <a:srgbClr val="002060"/>
                </a:solidFill>
              </a:rPr>
              <a:t>Formula use to find </a:t>
            </a:r>
            <a:r>
              <a:rPr lang="en-IN" sz="2800" b="1" dirty="0">
                <a:solidFill>
                  <a:srgbClr val="002060"/>
                </a:solidFill>
              </a:rPr>
              <a:t>Top 10 busiest host.</a:t>
            </a:r>
            <a:endParaRPr lang="en-IN" sz="1200" dirty="0">
              <a:solidFill>
                <a:srgbClr val="002060"/>
              </a:solidFill>
            </a:endParaRPr>
          </a:p>
        </p:txBody>
      </p:sp>
      <p:sp>
        <p:nvSpPr>
          <p:cNvPr id="10" name="TextBox 9">
            <a:extLst>
              <a:ext uri="{FF2B5EF4-FFF2-40B4-BE49-F238E27FC236}">
                <a16:creationId xmlns:a16="http://schemas.microsoft.com/office/drawing/2014/main" id="{655092F7-5FE8-A8A4-7C9D-D705B11605A7}"/>
              </a:ext>
            </a:extLst>
          </p:cNvPr>
          <p:cNvSpPr txBox="1"/>
          <p:nvPr/>
        </p:nvSpPr>
        <p:spPr>
          <a:xfrm>
            <a:off x="0" y="1182349"/>
            <a:ext cx="12192000" cy="5678478"/>
          </a:xfrm>
          <a:prstGeom prst="rect">
            <a:avLst/>
          </a:prstGeom>
          <a:noFill/>
        </p:spPr>
        <p:txBody>
          <a:bodyPr wrap="square" rtlCol="0">
            <a:spAutoFit/>
          </a:bodyPr>
          <a:lstStyle/>
          <a:p>
            <a:pPr marL="285750" indent="-285750" algn="just">
              <a:buFont typeface="Wingdings" panose="05000000000000000000" pitchFamily="2" charset="2"/>
              <a:buChar char="§"/>
            </a:pPr>
            <a:r>
              <a:rPr lang="en-IN" sz="1650" dirty="0">
                <a:latin typeface="Aparajita" panose="020B0604020202020204" pitchFamily="34" charset="0"/>
                <a:cs typeface="Aparajita" panose="020B0604020202020204" pitchFamily="34" charset="0"/>
              </a:rPr>
              <a:t>A metric is a system of measurement in this case </a:t>
            </a:r>
            <a:r>
              <a:rPr lang="en-IN" sz="1650" b="1" dirty="0">
                <a:latin typeface="Aparajita" panose="020B0604020202020204" pitchFamily="34" charset="0"/>
                <a:cs typeface="Aparajita" panose="020B0604020202020204" pitchFamily="34" charset="0"/>
              </a:rPr>
              <a:t>'busiest</a:t>
            </a:r>
            <a:r>
              <a:rPr lang="en-IN" sz="1650" dirty="0">
                <a:latin typeface="Aparajita" panose="020B0604020202020204" pitchFamily="34" charset="0"/>
                <a:cs typeface="Aparajita" panose="020B0604020202020204" pitchFamily="34" charset="0"/>
              </a:rPr>
              <a:t>' which gives a relative comparison between the hosts. The metric defined below is a proxy to estimate the busyness of a host. The metric here using the fore-mentioned columns estimates the percentage of occupancy the property has seen in one period of business. The metric mean across various properties for a host gives the average occupancy rate/percentage the host. The higher the percentage, the busier a host is said to be.</a:t>
            </a:r>
          </a:p>
          <a:p>
            <a:pPr marL="285750" indent="-285750" algn="just">
              <a:buFont typeface="Wingdings" panose="05000000000000000000" pitchFamily="2" charset="2"/>
              <a:buChar char="§"/>
            </a:pPr>
            <a:r>
              <a:rPr lang="en-IN" sz="1650" dirty="0">
                <a:latin typeface="Aparajita" panose="020B0604020202020204" pitchFamily="34" charset="0"/>
                <a:cs typeface="Aparajita" panose="020B0604020202020204" pitchFamily="34" charset="0"/>
              </a:rPr>
              <a:t>The 3 columns afore-mentioned are taken into consideration for calculating this metric.</a:t>
            </a:r>
          </a:p>
          <a:p>
            <a:pPr marL="285750" indent="-285750" algn="just">
              <a:buFont typeface="Wingdings" panose="05000000000000000000" pitchFamily="2" charset="2"/>
              <a:buChar char="§"/>
            </a:pPr>
            <a:r>
              <a:rPr lang="en-IN" sz="1650" dirty="0">
                <a:latin typeface="Aparajita" panose="020B0604020202020204" pitchFamily="34" charset="0"/>
                <a:cs typeface="Aparajita" panose="020B0604020202020204" pitchFamily="34" charset="0"/>
              </a:rPr>
              <a:t>Firstly, the metric needs the available months (one period of business) the host is open for business/accepting bookings :-</a:t>
            </a:r>
          </a:p>
          <a:p>
            <a:pPr marL="3028950" lvl="6" indent="-285750" algn="just">
              <a:buFont typeface="Arial" panose="020B0604020202020204" pitchFamily="34" charset="0"/>
              <a:buChar char="•"/>
            </a:pPr>
            <a:r>
              <a:rPr lang="en-IN" sz="1650" b="1" u="sng" dirty="0">
                <a:solidFill>
                  <a:srgbClr val="FF0000"/>
                </a:solidFill>
                <a:latin typeface="Aparajita" panose="020B0604020202020204" pitchFamily="34" charset="0"/>
                <a:cs typeface="Aparajita" panose="020B0604020202020204" pitchFamily="34" charset="0"/>
              </a:rPr>
              <a:t>“available months = available days / (365/12)”</a:t>
            </a:r>
            <a:endParaRPr lang="en-IN" sz="1650" dirty="0">
              <a:solidFill>
                <a:srgbClr val="FF0000"/>
              </a:solidFill>
              <a:latin typeface="Aparajita" panose="020B0604020202020204" pitchFamily="34" charset="0"/>
              <a:cs typeface="Aparajita" panose="020B0604020202020204" pitchFamily="34" charset="0"/>
            </a:endParaRPr>
          </a:p>
          <a:p>
            <a:pPr marL="285750" indent="-285750" algn="just">
              <a:buFont typeface="Wingdings" panose="05000000000000000000" pitchFamily="2" charset="2"/>
              <a:buChar char="§"/>
            </a:pPr>
            <a:r>
              <a:rPr lang="en-IN" sz="1650" dirty="0">
                <a:latin typeface="Aparajita" panose="020B0604020202020204" pitchFamily="34" charset="0"/>
                <a:cs typeface="Aparajita" panose="020B0604020202020204" pitchFamily="34" charset="0"/>
              </a:rPr>
              <a:t>For the given months the property is open for business, next is to estimate the maximum possible bookings a property can have through the available days, here the assumption is that, every customer stays exactly equal to minimum nights required by the listing :-</a:t>
            </a:r>
          </a:p>
          <a:p>
            <a:pPr marL="3028950" lvl="6" indent="-285750" algn="just">
              <a:buFont typeface="Arial" panose="020B0604020202020204" pitchFamily="34" charset="0"/>
              <a:buChar char="•"/>
            </a:pPr>
            <a:r>
              <a:rPr lang="en-IN" sz="1650" b="1" dirty="0">
                <a:solidFill>
                  <a:srgbClr val="FF0000"/>
                </a:solidFill>
                <a:latin typeface="Aparajita" panose="020B0604020202020204" pitchFamily="34" charset="0"/>
                <a:cs typeface="Aparajita" panose="020B0604020202020204" pitchFamily="34" charset="0"/>
              </a:rPr>
              <a:t>“total possible bookings = available days / minimum nights”</a:t>
            </a:r>
            <a:endParaRPr lang="en-IN" sz="1650" dirty="0">
              <a:latin typeface="Aparajita" panose="020B0604020202020204" pitchFamily="34" charset="0"/>
              <a:cs typeface="Aparajita" panose="020B0604020202020204" pitchFamily="34" charset="0"/>
            </a:endParaRPr>
          </a:p>
          <a:p>
            <a:pPr marL="285750" indent="-285750" algn="just">
              <a:buFont typeface="Wingdings" panose="05000000000000000000" pitchFamily="2" charset="2"/>
              <a:buChar char="§"/>
            </a:pPr>
            <a:r>
              <a:rPr lang="en-IN" sz="1650" dirty="0">
                <a:latin typeface="Aparajita" panose="020B0604020202020204" pitchFamily="34" charset="0"/>
                <a:cs typeface="Aparajita" panose="020B0604020202020204" pitchFamily="34" charset="0"/>
              </a:rPr>
              <a:t>The next step is to estimate the actual number of bookings that occurred in the year. The assumption made here is that the number of reviews received per month is analogous to that many customers on average booked/stayed in this property. Hence we will estimate bookings as :-</a:t>
            </a:r>
          </a:p>
          <a:p>
            <a:pPr marL="3028950" lvl="6" indent="-285750" algn="just">
              <a:buFont typeface="Arial" panose="020B0604020202020204" pitchFamily="34" charset="0"/>
              <a:buChar char="•"/>
            </a:pPr>
            <a:r>
              <a:rPr lang="en-IN" sz="1650" b="1" dirty="0">
                <a:solidFill>
                  <a:srgbClr val="FF0000"/>
                </a:solidFill>
                <a:latin typeface="Aparajita" panose="020B0604020202020204" pitchFamily="34" charset="0"/>
                <a:cs typeface="Aparajita" panose="020B0604020202020204" pitchFamily="34" charset="0"/>
              </a:rPr>
              <a:t>“estimated bookings = reviews per month x available months”</a:t>
            </a:r>
            <a:endParaRPr lang="en-IN" sz="1650" dirty="0">
              <a:latin typeface="Aparajita" panose="020B0604020202020204" pitchFamily="34" charset="0"/>
              <a:cs typeface="Aparajita" panose="020B0604020202020204" pitchFamily="34" charset="0"/>
            </a:endParaRPr>
          </a:p>
          <a:p>
            <a:pPr marL="285750" indent="-285750" algn="just">
              <a:buFont typeface="Wingdings" panose="05000000000000000000" pitchFamily="2" charset="2"/>
              <a:buChar char="§"/>
            </a:pPr>
            <a:r>
              <a:rPr lang="en-IN" sz="1650" dirty="0">
                <a:latin typeface="Aparajita" panose="020B0604020202020204" pitchFamily="34" charset="0"/>
                <a:cs typeface="Aparajita" panose="020B0604020202020204" pitchFamily="34" charset="0"/>
              </a:rPr>
              <a:t>Using all the above calculations, the percentage of occupancy throughout the year is gives as :-</a:t>
            </a:r>
          </a:p>
          <a:p>
            <a:pPr marL="3028950" lvl="6" indent="-285750" algn="just">
              <a:buFont typeface="Arial" panose="020B0604020202020204" pitchFamily="34" charset="0"/>
              <a:buChar char="•"/>
            </a:pPr>
            <a:r>
              <a:rPr lang="en-IN" sz="1650" b="1" dirty="0">
                <a:solidFill>
                  <a:srgbClr val="FF0000"/>
                </a:solidFill>
                <a:latin typeface="Aparajita" panose="020B0604020202020204" pitchFamily="34" charset="0"/>
                <a:cs typeface="Aparajita" panose="020B0604020202020204" pitchFamily="34" charset="0"/>
              </a:rPr>
              <a:t>“Occupancy % = estimated bookings / total possible bookings x 100”</a:t>
            </a:r>
            <a:endParaRPr lang="en-IN" sz="1650" dirty="0">
              <a:latin typeface="Aparajita" panose="020B0604020202020204" pitchFamily="34" charset="0"/>
              <a:cs typeface="Aparajita" panose="020B0604020202020204" pitchFamily="34" charset="0"/>
            </a:endParaRPr>
          </a:p>
          <a:p>
            <a:pPr marL="285750" indent="-285750" algn="just">
              <a:buFont typeface="Wingdings" panose="05000000000000000000" pitchFamily="2" charset="2"/>
              <a:buChar char="§"/>
            </a:pPr>
            <a:r>
              <a:rPr lang="en-IN" sz="1650" b="1" u="sng"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POINT TO NOTE:- </a:t>
            </a:r>
            <a:r>
              <a:rPr lang="en-IN" sz="1650" dirty="0">
                <a:latin typeface="Aparajita" panose="020B0604020202020204" pitchFamily="34" charset="0"/>
                <a:cs typeface="Aparajita" panose="020B0604020202020204" pitchFamily="34" charset="0"/>
              </a:rPr>
              <a:t>According to the assumptions and calculations done above to calculate the metric, a property with 1 customer over the entire period of business as the property's total possible booking records a 100% when the estimated bookings is also 1. In simpler terms, if the expected booking count is calculated to be 1 and the property hosts 1 customer, then the property is said to be 100% busy.</a:t>
            </a:r>
          </a:p>
          <a:p>
            <a:pPr marL="285750" indent="-285750" algn="just">
              <a:buFont typeface="Wingdings" panose="05000000000000000000" pitchFamily="2" charset="2"/>
              <a:buChar char="q"/>
            </a:pPr>
            <a:r>
              <a:rPr lang="en-IN" sz="1650" b="1" dirty="0">
                <a:latin typeface="Aparajita" panose="020B0604020202020204" pitchFamily="34" charset="0"/>
                <a:cs typeface="Aparajita" panose="020B0604020202020204" pitchFamily="34" charset="0"/>
              </a:rPr>
              <a:t>“</a:t>
            </a:r>
            <a:r>
              <a:rPr lang="en-IN" sz="1650" dirty="0">
                <a:latin typeface="Aparajita" panose="020B0604020202020204" pitchFamily="34" charset="0"/>
                <a:cs typeface="Aparajita" panose="020B0604020202020204" pitchFamily="34" charset="0"/>
              </a:rPr>
              <a:t>The </a:t>
            </a:r>
            <a:r>
              <a:rPr lang="en-IN" sz="1650" b="1" dirty="0" err="1">
                <a:latin typeface="Aparajita" panose="020B0604020202020204" pitchFamily="34" charset="0"/>
                <a:cs typeface="Aparajita" panose="020B0604020202020204" pitchFamily="34" charset="0"/>
              </a:rPr>
              <a:t>host_name</a:t>
            </a:r>
            <a:r>
              <a:rPr lang="en-IN" sz="1650" dirty="0">
                <a:latin typeface="Aparajita" panose="020B0604020202020204" pitchFamily="34" charset="0"/>
                <a:cs typeface="Aparajita" panose="020B0604020202020204" pitchFamily="34" charset="0"/>
              </a:rPr>
              <a:t> column as discussed before contains repeating names, the </a:t>
            </a:r>
            <a:r>
              <a:rPr lang="en-IN" sz="1650" b="1" dirty="0" err="1">
                <a:latin typeface="Aparajita" panose="020B0604020202020204" pitchFamily="34" charset="0"/>
                <a:cs typeface="Aparajita" panose="020B0604020202020204" pitchFamily="34" charset="0"/>
              </a:rPr>
              <a:t>calculated_host_listings_count</a:t>
            </a:r>
            <a:r>
              <a:rPr lang="en-IN" sz="1650" dirty="0">
                <a:latin typeface="Aparajita" panose="020B0604020202020204" pitchFamily="34" charset="0"/>
                <a:cs typeface="Aparajita" panose="020B0604020202020204" pitchFamily="34" charset="0"/>
              </a:rPr>
              <a:t> gives us a fair idea of how many properties in total a host owns. The use of </a:t>
            </a:r>
            <a:r>
              <a:rPr lang="en-IN" sz="1650" b="1" dirty="0" err="1">
                <a:latin typeface="Aparajita" panose="020B0604020202020204" pitchFamily="34" charset="0"/>
                <a:cs typeface="Aparajita" panose="020B0604020202020204" pitchFamily="34" charset="0"/>
              </a:rPr>
              <a:t>host_id</a:t>
            </a:r>
            <a:r>
              <a:rPr lang="en-IN" sz="1650" dirty="0">
                <a:latin typeface="Aparajita" panose="020B0604020202020204" pitchFamily="34" charset="0"/>
                <a:cs typeface="Aparajita" panose="020B0604020202020204" pitchFamily="34" charset="0"/>
              </a:rPr>
              <a:t> as primary for the </a:t>
            </a:r>
            <a:r>
              <a:rPr lang="en-IN" sz="1650" dirty="0" err="1">
                <a:latin typeface="Aparajita" panose="020B0604020202020204" pitchFamily="34" charset="0"/>
                <a:cs typeface="Aparajita" panose="020B0604020202020204" pitchFamily="34" charset="0"/>
              </a:rPr>
              <a:t>groupby</a:t>
            </a:r>
            <a:r>
              <a:rPr lang="en-IN" sz="1650" dirty="0">
                <a:latin typeface="Aparajita" panose="020B0604020202020204" pitchFamily="34" charset="0"/>
                <a:cs typeface="Aparajita" panose="020B0604020202020204" pitchFamily="34" charset="0"/>
              </a:rPr>
              <a:t> function is the only way. Followed by </a:t>
            </a:r>
            <a:r>
              <a:rPr lang="en-IN" sz="1650" b="1" dirty="0" err="1">
                <a:latin typeface="Aparajita" panose="020B0604020202020204" pitchFamily="34" charset="0"/>
                <a:cs typeface="Aparajita" panose="020B0604020202020204" pitchFamily="34" charset="0"/>
              </a:rPr>
              <a:t>host_name</a:t>
            </a:r>
            <a:r>
              <a:rPr lang="en-IN" sz="1650" dirty="0">
                <a:latin typeface="Aparajita" panose="020B0604020202020204" pitchFamily="34" charset="0"/>
                <a:cs typeface="Aparajita" panose="020B0604020202020204" pitchFamily="34" charset="0"/>
              </a:rPr>
              <a:t> for </a:t>
            </a:r>
            <a:r>
              <a:rPr lang="en-IN" sz="1650" dirty="0" err="1">
                <a:latin typeface="Aparajita" panose="020B0604020202020204" pitchFamily="34" charset="0"/>
                <a:cs typeface="Aparajita" panose="020B0604020202020204" pitchFamily="34" charset="0"/>
              </a:rPr>
              <a:t>groupby</a:t>
            </a:r>
            <a:r>
              <a:rPr lang="en-IN" sz="1650" dirty="0">
                <a:latin typeface="Aparajita" panose="020B0604020202020204" pitchFamily="34" charset="0"/>
                <a:cs typeface="Aparajita" panose="020B0604020202020204" pitchFamily="34" charset="0"/>
              </a:rPr>
              <a:t> since the names of the hosts is important in the analysis. The mean is used as the aggregating function for the </a:t>
            </a:r>
            <a:r>
              <a:rPr lang="en-IN" sz="1650" b="1" dirty="0" err="1">
                <a:latin typeface="Aparajita" panose="020B0604020202020204" pitchFamily="34" charset="0"/>
                <a:cs typeface="Aparajita" panose="020B0604020202020204" pitchFamily="34" charset="0"/>
              </a:rPr>
              <a:t>occupancy_percentage</a:t>
            </a:r>
            <a:r>
              <a:rPr lang="en-IN" sz="1650" dirty="0">
                <a:latin typeface="Aparajita" panose="020B0604020202020204" pitchFamily="34" charset="0"/>
                <a:cs typeface="Aparajita" panose="020B0604020202020204" pitchFamily="34" charset="0"/>
              </a:rPr>
              <a:t> and price columns to get a fair idea about the general trend for each host, whereas for the </a:t>
            </a:r>
            <a:r>
              <a:rPr lang="en-IN" sz="1650" b="1" dirty="0" err="1">
                <a:latin typeface="Aparajita" panose="020B0604020202020204" pitchFamily="34" charset="0"/>
                <a:cs typeface="Aparajita" panose="020B0604020202020204" pitchFamily="34" charset="0"/>
              </a:rPr>
              <a:t>neighbourhood_group</a:t>
            </a:r>
            <a:r>
              <a:rPr lang="en-IN" sz="1650" dirty="0">
                <a:latin typeface="Aparajita" panose="020B0604020202020204" pitchFamily="34" charset="0"/>
                <a:cs typeface="Aparajita" panose="020B0604020202020204" pitchFamily="34" charset="0"/>
              </a:rPr>
              <a:t> and neighbourhood columns, the mode indicating the location where majority of host's properties reside, is used. The mode is chosen for the location columns because, the mode i.e. most frequent location for the property means the majority of contributions to the </a:t>
            </a:r>
            <a:r>
              <a:rPr lang="en-IN" sz="1650" b="1" dirty="0" err="1">
                <a:latin typeface="Aparajita" panose="020B0604020202020204" pitchFamily="34" charset="0"/>
                <a:cs typeface="Aparajita" panose="020B0604020202020204" pitchFamily="34" charset="0"/>
              </a:rPr>
              <a:t>occupancy_percentage</a:t>
            </a:r>
            <a:r>
              <a:rPr lang="en-IN" sz="1650" dirty="0">
                <a:latin typeface="Aparajita" panose="020B0604020202020204" pitchFamily="34" charset="0"/>
                <a:cs typeface="Aparajita" panose="020B0604020202020204" pitchFamily="34" charset="0"/>
              </a:rPr>
              <a:t> come from here.</a:t>
            </a:r>
            <a:r>
              <a:rPr lang="en-IN" sz="1650" b="1" dirty="0">
                <a:latin typeface="Aparajita" panose="020B0604020202020204" pitchFamily="34" charset="0"/>
                <a:cs typeface="Aparajita" panose="020B0604020202020204" pitchFamily="34" charset="0"/>
              </a:rPr>
              <a:t>”</a:t>
            </a:r>
            <a:endParaRPr lang="en-IN" sz="1650" b="1" u="sng"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301944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45000"/>
                <a:lumOff val="55000"/>
              </a:schemeClr>
            </a:gs>
          </a:gsLst>
          <a:lin ang="5400000" scaled="1"/>
          <a:tileRect/>
        </a:gradFill>
        <a:effectLst/>
      </p:bgPr>
    </p:bg>
    <p:spTree>
      <p:nvGrpSpPr>
        <p:cNvPr id="1" name=""/>
        <p:cNvGrpSpPr/>
        <p:nvPr/>
      </p:nvGrpSpPr>
      <p:grpSpPr>
        <a:xfrm>
          <a:off x="0" y="0"/>
          <a:ext cx="0" cy="0"/>
          <a:chOff x="0" y="0"/>
          <a:chExt cx="0" cy="0"/>
        </a:xfrm>
      </p:grpSpPr>
      <p:sp>
        <p:nvSpPr>
          <p:cNvPr id="93" name="Title 1"/>
          <p:cNvSpPr txBox="1">
            <a:spLocks/>
          </p:cNvSpPr>
          <p:nvPr/>
        </p:nvSpPr>
        <p:spPr>
          <a:xfrm>
            <a:off x="609600" y="274641"/>
            <a:ext cx="10972801" cy="7159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r>
              <a:rPr lang="en-US" b="1" u="sng" dirty="0">
                <a:solidFill>
                  <a:srgbClr val="7030A0"/>
                </a:solidFill>
                <a:latin typeface="AR JULIAN" panose="02000000000000000000" pitchFamily="2" charset="0"/>
              </a:rPr>
              <a:t>Table of Content</a:t>
            </a:r>
          </a:p>
        </p:txBody>
      </p:sp>
      <p:sp>
        <p:nvSpPr>
          <p:cNvPr id="94" name="Oval 93"/>
          <p:cNvSpPr/>
          <p:nvPr/>
        </p:nvSpPr>
        <p:spPr>
          <a:xfrm>
            <a:off x="715635" y="2438659"/>
            <a:ext cx="2561558" cy="2561558"/>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95" name="Group 94"/>
          <p:cNvGrpSpPr/>
          <p:nvPr/>
        </p:nvGrpSpPr>
        <p:grpSpPr>
          <a:xfrm>
            <a:off x="1172715" y="2438662"/>
            <a:ext cx="2085297" cy="2479187"/>
            <a:chOff x="1437138" y="2438661"/>
            <a:chExt cx="2085297" cy="2479187"/>
          </a:xfrm>
        </p:grpSpPr>
        <p:sp>
          <p:nvSpPr>
            <p:cNvPr id="96"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7"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8"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99"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0"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1"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2"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3"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4"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5"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6"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7"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8"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09"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0"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1"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2"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3"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4"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5"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6"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7"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8"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19"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0"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1"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2"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3"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4"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5"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6"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7"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8"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9"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0"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1"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2"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3"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4"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5"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6"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7"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8"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39"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0"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1"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2"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3"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4"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5"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6"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7"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8"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49"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0"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1"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2"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3"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4"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5"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6"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7"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8"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59"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0"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1"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2"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3"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4"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5"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66"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grpSp>
      <p:sp>
        <p:nvSpPr>
          <p:cNvPr id="167" name="Donut 166"/>
          <p:cNvSpPr/>
          <p:nvPr/>
        </p:nvSpPr>
        <p:spPr>
          <a:xfrm>
            <a:off x="245623" y="1980695"/>
            <a:ext cx="3519523" cy="3519523"/>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sp>
        <p:nvSpPr>
          <p:cNvPr id="168" name="Donut 167"/>
          <p:cNvSpPr/>
          <p:nvPr/>
        </p:nvSpPr>
        <p:spPr>
          <a:xfrm>
            <a:off x="54008" y="1805601"/>
            <a:ext cx="3871476" cy="3871476"/>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grpSp>
        <p:nvGrpSpPr>
          <p:cNvPr id="198" name="Group 197"/>
          <p:cNvGrpSpPr/>
          <p:nvPr/>
        </p:nvGrpSpPr>
        <p:grpSpPr>
          <a:xfrm>
            <a:off x="3826930" y="2557626"/>
            <a:ext cx="7141183" cy="456798"/>
            <a:chOff x="3258036" y="1704520"/>
            <a:chExt cx="7141183" cy="456798"/>
          </a:xfrm>
        </p:grpSpPr>
        <p:sp>
          <p:nvSpPr>
            <p:cNvPr id="199" name="Rectangle 198"/>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0" name="TextBox 199"/>
            <p:cNvSpPr txBox="1"/>
            <p:nvPr/>
          </p:nvSpPr>
          <p:spPr>
            <a:xfrm>
              <a:off x="4371905" y="1741586"/>
              <a:ext cx="6027314" cy="400110"/>
            </a:xfrm>
            <a:prstGeom prst="rect">
              <a:avLst/>
            </a:prstGeom>
            <a:noFill/>
          </p:spPr>
          <p:txBody>
            <a:bodyPr wrap="square" rtlCol="0" anchor="ctr">
              <a:spAutoFit/>
            </a:bodyPr>
            <a:lstStyle/>
            <a:p>
              <a:r>
                <a:rPr lang="en-US" sz="2000" b="1" dirty="0"/>
                <a:t>Introduction of ‘Airbnb’</a:t>
              </a:r>
            </a:p>
          </p:txBody>
        </p:sp>
        <p:sp>
          <p:nvSpPr>
            <p:cNvPr id="201" name="Oval 200"/>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1</a:t>
              </a:r>
            </a:p>
          </p:txBody>
        </p:sp>
      </p:grpSp>
      <p:grpSp>
        <p:nvGrpSpPr>
          <p:cNvPr id="202" name="Group 201"/>
          <p:cNvGrpSpPr/>
          <p:nvPr/>
        </p:nvGrpSpPr>
        <p:grpSpPr>
          <a:xfrm>
            <a:off x="3949831" y="3084095"/>
            <a:ext cx="7141183" cy="456798"/>
            <a:chOff x="3258036" y="1704520"/>
            <a:chExt cx="7141183" cy="456798"/>
          </a:xfrm>
        </p:grpSpPr>
        <p:sp>
          <p:nvSpPr>
            <p:cNvPr id="203" name="Rectangle 202"/>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4" name="TextBox 203"/>
            <p:cNvSpPr txBox="1"/>
            <p:nvPr/>
          </p:nvSpPr>
          <p:spPr>
            <a:xfrm>
              <a:off x="4371905" y="1741586"/>
              <a:ext cx="6027314" cy="400110"/>
            </a:xfrm>
            <a:prstGeom prst="rect">
              <a:avLst/>
            </a:prstGeom>
            <a:noFill/>
          </p:spPr>
          <p:txBody>
            <a:bodyPr wrap="square" rtlCol="0" anchor="ctr">
              <a:spAutoFit/>
            </a:bodyPr>
            <a:lstStyle/>
            <a:p>
              <a:r>
                <a:rPr lang="en-US" sz="2000" b="1" dirty="0"/>
                <a:t>Data Summary &amp; Variables</a:t>
              </a:r>
            </a:p>
          </p:txBody>
        </p:sp>
        <p:sp>
          <p:nvSpPr>
            <p:cNvPr id="205" name="Oval 204"/>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2</a:t>
              </a:r>
            </a:p>
          </p:txBody>
        </p:sp>
      </p:grpSp>
      <p:grpSp>
        <p:nvGrpSpPr>
          <p:cNvPr id="206" name="Group 205"/>
          <p:cNvGrpSpPr/>
          <p:nvPr/>
        </p:nvGrpSpPr>
        <p:grpSpPr>
          <a:xfrm>
            <a:off x="3987641" y="3618882"/>
            <a:ext cx="7141183" cy="456798"/>
            <a:chOff x="3258036" y="1704520"/>
            <a:chExt cx="7141183" cy="456798"/>
          </a:xfrm>
        </p:grpSpPr>
        <p:sp>
          <p:nvSpPr>
            <p:cNvPr id="207" name="Rectangle 206"/>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8" name="TextBox 207"/>
            <p:cNvSpPr txBox="1"/>
            <p:nvPr/>
          </p:nvSpPr>
          <p:spPr>
            <a:xfrm>
              <a:off x="4371905" y="1741586"/>
              <a:ext cx="6027314" cy="400110"/>
            </a:xfrm>
            <a:prstGeom prst="rect">
              <a:avLst/>
            </a:prstGeom>
            <a:noFill/>
          </p:spPr>
          <p:txBody>
            <a:bodyPr wrap="square" rtlCol="0" anchor="ctr">
              <a:spAutoFit/>
            </a:bodyPr>
            <a:lstStyle/>
            <a:p>
              <a:r>
                <a:rPr lang="en-US" sz="2000" b="1" dirty="0"/>
                <a:t>Exploratory Data Analysis</a:t>
              </a:r>
            </a:p>
          </p:txBody>
        </p:sp>
        <p:sp>
          <p:nvSpPr>
            <p:cNvPr id="209" name="Oval 208"/>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3</a:t>
              </a:r>
            </a:p>
          </p:txBody>
        </p:sp>
      </p:grpSp>
      <p:grpSp>
        <p:nvGrpSpPr>
          <p:cNvPr id="210" name="Group 209"/>
          <p:cNvGrpSpPr/>
          <p:nvPr/>
        </p:nvGrpSpPr>
        <p:grpSpPr>
          <a:xfrm>
            <a:off x="3902154" y="4163220"/>
            <a:ext cx="7141183" cy="456798"/>
            <a:chOff x="3258036" y="1704520"/>
            <a:chExt cx="7141183" cy="456798"/>
          </a:xfrm>
        </p:grpSpPr>
        <p:sp>
          <p:nvSpPr>
            <p:cNvPr id="211" name="Rectangle 210"/>
            <p:cNvSpPr/>
            <p:nvPr/>
          </p:nvSpPr>
          <p:spPr>
            <a:xfrm>
              <a:off x="3536042" y="1708131"/>
              <a:ext cx="6793901" cy="453187"/>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2" name="TextBox 211"/>
            <p:cNvSpPr txBox="1"/>
            <p:nvPr/>
          </p:nvSpPr>
          <p:spPr>
            <a:xfrm>
              <a:off x="4371905" y="1741586"/>
              <a:ext cx="6027314" cy="400110"/>
            </a:xfrm>
            <a:prstGeom prst="rect">
              <a:avLst/>
            </a:prstGeom>
            <a:noFill/>
          </p:spPr>
          <p:txBody>
            <a:bodyPr wrap="square" rtlCol="0" anchor="ctr">
              <a:spAutoFit/>
            </a:bodyPr>
            <a:lstStyle/>
            <a:p>
              <a:r>
                <a:rPr lang="en-US" sz="2000" b="1" dirty="0"/>
                <a:t>Challenges Faced and Conclusion</a:t>
              </a:r>
            </a:p>
          </p:txBody>
        </p:sp>
        <p:sp>
          <p:nvSpPr>
            <p:cNvPr id="213" name="Oval 212"/>
            <p:cNvSpPr>
              <a:spLocks noChangeAspect="1"/>
            </p:cNvSpPr>
            <p:nvPr/>
          </p:nvSpPr>
          <p:spPr>
            <a:xfrm>
              <a:off x="3258036" y="1704520"/>
              <a:ext cx="482689" cy="45679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2400" b="1" kern="0" dirty="0">
                  <a:solidFill>
                    <a:schemeClr val="bg1"/>
                  </a:solidFill>
                  <a:latin typeface="Arial" pitchFamily="34" charset="0"/>
                  <a:cs typeface="Arial" pitchFamily="34" charset="0"/>
                </a:rPr>
                <a:t>4</a:t>
              </a:r>
            </a:p>
          </p:txBody>
        </p:sp>
      </p:grpSp>
      <p:pic>
        <p:nvPicPr>
          <p:cNvPr id="171" name="Picture 170"/>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30314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1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bg1">
                <a:lumMod val="75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48D20E4-A123-2151-57A0-124D4554AE14}"/>
              </a:ext>
            </a:extLst>
          </p:cNvPr>
          <p:cNvSpPr txBox="1"/>
          <p:nvPr/>
        </p:nvSpPr>
        <p:spPr>
          <a:xfrm>
            <a:off x="165426" y="169120"/>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Challenges faced :</a:t>
            </a:r>
            <a:endParaRPr lang="en-IN" dirty="0">
              <a:solidFill>
                <a:srgbClr val="FF0000"/>
              </a:solidFill>
            </a:endParaRPr>
          </a:p>
        </p:txBody>
      </p:sp>
      <p:sp>
        <p:nvSpPr>
          <p:cNvPr id="9" name="TextBox 8">
            <a:extLst>
              <a:ext uri="{FF2B5EF4-FFF2-40B4-BE49-F238E27FC236}">
                <a16:creationId xmlns:a16="http://schemas.microsoft.com/office/drawing/2014/main" id="{148D20E4-A123-2151-57A0-124D4554AE14}"/>
              </a:ext>
            </a:extLst>
          </p:cNvPr>
          <p:cNvSpPr txBox="1"/>
          <p:nvPr/>
        </p:nvSpPr>
        <p:spPr>
          <a:xfrm>
            <a:off x="290014" y="815937"/>
            <a:ext cx="11466557" cy="5768246"/>
          </a:xfrm>
          <a:prstGeom prst="rect">
            <a:avLst/>
          </a:prstGeom>
          <a:noFill/>
        </p:spPr>
        <p:txBody>
          <a:bodyPr wrap="square" numCol="1" rtlCol="0">
            <a:spAutoFit/>
          </a:bodyPr>
          <a:lstStyle/>
          <a:p>
            <a:pPr marL="285750" indent="-285750" algn="just" rtl="0" fontAlgn="base">
              <a:spcBef>
                <a:spcPts val="600"/>
              </a:spcBef>
              <a:spcAft>
                <a:spcPts val="450"/>
              </a:spcAft>
              <a:buFont typeface="Wingdings" panose="05000000000000000000" pitchFamily="2" charset="2"/>
              <a:buChar char="ü"/>
            </a:pPr>
            <a:r>
              <a:rPr lang="en-US" sz="1700" b="0" i="0" u="none" strike="noStrike" dirty="0">
                <a:effectLst>
                  <a:outerShdw blurRad="38100" dist="38100" dir="2700000" algn="tl">
                    <a:srgbClr val="000000">
                      <a:alpha val="43137"/>
                    </a:srgbClr>
                  </a:outerShdw>
                </a:effectLst>
                <a:latin typeface="Roboto" panose="02000000000000000000" pitchFamily="2" charset="0"/>
              </a:rPr>
              <a:t>While doing the analysis we found out that 36% of the data has 0 availability in the availability_365 column, which is an extreme case. But we didn’t have other relevant required data so we couldn’t alter this column.</a:t>
            </a:r>
          </a:p>
          <a:p>
            <a:pPr marL="285750" indent="-285750" algn="just" rtl="0" fontAlgn="base">
              <a:spcBef>
                <a:spcPts val="600"/>
              </a:spcBef>
              <a:spcAft>
                <a:spcPts val="450"/>
              </a:spcAft>
              <a:buFont typeface="Wingdings" panose="05000000000000000000" pitchFamily="2" charset="2"/>
              <a:buChar char="ü"/>
            </a:pPr>
            <a:r>
              <a:rPr lang="en-US" sz="1700" b="0" i="0" u="none" strike="noStrike" dirty="0">
                <a:effectLst>
                  <a:outerShdw blurRad="38100" dist="38100" dir="2700000" algn="tl">
                    <a:srgbClr val="000000">
                      <a:alpha val="43137"/>
                    </a:srgbClr>
                  </a:outerShdw>
                </a:effectLst>
                <a:latin typeface="Roboto" panose="02000000000000000000" pitchFamily="2" charset="0"/>
              </a:rPr>
              <a:t>Further, we found out that there were many listings whose price was 0, which is not normal. So, we filled these values by the respective median price and updated the price column.</a:t>
            </a:r>
          </a:p>
          <a:p>
            <a:pPr marL="285750" indent="-285750" algn="just" rtl="0" fontAlgn="base">
              <a:spcBef>
                <a:spcPts val="600"/>
              </a:spcBef>
              <a:spcAft>
                <a:spcPts val="450"/>
              </a:spcAft>
              <a:buFont typeface="Wingdings" panose="05000000000000000000" pitchFamily="2" charset="2"/>
              <a:buChar char="ü"/>
            </a:pPr>
            <a:r>
              <a:rPr lang="en-US" sz="1700" b="0" i="0" u="none" strike="noStrike" dirty="0">
                <a:effectLst>
                  <a:outerShdw blurRad="38100" dist="38100" dir="2700000" algn="tl">
                    <a:srgbClr val="000000">
                      <a:alpha val="43137"/>
                    </a:srgbClr>
                  </a:outerShdw>
                </a:effectLst>
                <a:latin typeface="Roboto" panose="02000000000000000000" pitchFamily="2" charset="0"/>
              </a:rPr>
              <a:t>While getting </a:t>
            </a:r>
            <a:r>
              <a:rPr lang="en-US" sz="1700" b="0" i="0" u="none" strike="noStrike" dirty="0" err="1">
                <a:effectLst>
                  <a:outerShdw blurRad="38100" dist="38100" dir="2700000" algn="tl">
                    <a:srgbClr val="000000">
                      <a:alpha val="43137"/>
                    </a:srgbClr>
                  </a:outerShdw>
                </a:effectLst>
                <a:latin typeface="Roboto" panose="02000000000000000000" pitchFamily="2" charset="0"/>
              </a:rPr>
              <a:t>host_name</a:t>
            </a:r>
            <a:r>
              <a:rPr lang="en-US" sz="1700" b="0" i="0" u="none" strike="noStrike" dirty="0">
                <a:effectLst>
                  <a:outerShdw blurRad="38100" dist="38100" dir="2700000" algn="tl">
                    <a:srgbClr val="000000">
                      <a:alpha val="43137"/>
                    </a:srgbClr>
                  </a:outerShdw>
                </a:effectLst>
                <a:latin typeface="Roboto" panose="02000000000000000000" pitchFamily="2" charset="0"/>
              </a:rPr>
              <a:t> with the highest listings we found out that there are many hosts whose names are the same so we went by </a:t>
            </a:r>
            <a:r>
              <a:rPr lang="en-US" sz="1700" b="0" i="0" u="none" strike="noStrike" dirty="0" err="1">
                <a:effectLst>
                  <a:outerShdw blurRad="38100" dist="38100" dir="2700000" algn="tl">
                    <a:srgbClr val="000000">
                      <a:alpha val="43137"/>
                    </a:srgbClr>
                  </a:outerShdw>
                </a:effectLst>
                <a:latin typeface="Roboto" panose="02000000000000000000" pitchFamily="2" charset="0"/>
              </a:rPr>
              <a:t>host_id</a:t>
            </a:r>
            <a:r>
              <a:rPr lang="en-US" sz="1700" b="0" i="0" u="none" strike="noStrike" dirty="0">
                <a:effectLst>
                  <a:outerShdw blurRad="38100" dist="38100" dir="2700000" algn="tl">
                    <a:srgbClr val="000000">
                      <a:alpha val="43137"/>
                    </a:srgbClr>
                  </a:outerShdw>
                </a:effectLst>
                <a:latin typeface="Roboto" panose="02000000000000000000" pitchFamily="2" charset="0"/>
              </a:rPr>
              <a:t> as this is unique, </a:t>
            </a:r>
            <a:r>
              <a:rPr lang="en-US" sz="1700" b="0" i="0" u="none" strike="noStrike" dirty="0" err="1">
                <a:effectLst>
                  <a:outerShdw blurRad="38100" dist="38100" dir="2700000" algn="tl">
                    <a:srgbClr val="000000">
                      <a:alpha val="43137"/>
                    </a:srgbClr>
                  </a:outerShdw>
                </a:effectLst>
                <a:latin typeface="Roboto" panose="02000000000000000000" pitchFamily="2" charset="0"/>
              </a:rPr>
              <a:t>host_name</a:t>
            </a:r>
            <a:r>
              <a:rPr lang="en-US" sz="1700" b="0" i="0" u="none" strike="noStrike" dirty="0">
                <a:effectLst>
                  <a:outerShdw blurRad="38100" dist="38100" dir="2700000" algn="tl">
                    <a:srgbClr val="000000">
                      <a:alpha val="43137"/>
                    </a:srgbClr>
                  </a:outerShdw>
                </a:effectLst>
                <a:latin typeface="Roboto" panose="02000000000000000000" pitchFamily="2" charset="0"/>
              </a:rPr>
              <a:t> is not unique.</a:t>
            </a:r>
          </a:p>
          <a:p>
            <a:pPr marL="285750" indent="-285750" algn="just" rtl="0" fontAlgn="base">
              <a:spcBef>
                <a:spcPts val="600"/>
              </a:spcBef>
              <a:spcAft>
                <a:spcPts val="450"/>
              </a:spcAft>
              <a:buFont typeface="Wingdings" panose="05000000000000000000" pitchFamily="2" charset="2"/>
              <a:buChar char="ü"/>
            </a:pPr>
            <a:r>
              <a:rPr lang="en-US" sz="1700" b="0" i="0" u="none" strike="noStrike" dirty="0">
                <a:effectLst>
                  <a:outerShdw blurRad="38100" dist="38100" dir="2700000" algn="tl">
                    <a:srgbClr val="000000">
                      <a:alpha val="43137"/>
                    </a:srgbClr>
                  </a:outerShdw>
                </a:effectLst>
                <a:latin typeface="Roboto" panose="02000000000000000000" pitchFamily="2" charset="0"/>
              </a:rPr>
              <a:t>There are many listings whose date of the last review is very old this can mean that they must’ve stopped their business then those listings are of no use to us for doing analysis at present. But this assumption can also be wrong so we didn’t alter this column.</a:t>
            </a:r>
          </a:p>
          <a:p>
            <a:pPr marL="285750" indent="-285750" algn="just" rtl="0" fontAlgn="base">
              <a:spcBef>
                <a:spcPts val="600"/>
              </a:spcBef>
              <a:spcAft>
                <a:spcPts val="450"/>
              </a:spcAft>
              <a:buFont typeface="Wingdings" panose="05000000000000000000" pitchFamily="2" charset="2"/>
              <a:buChar char="ü"/>
            </a:pPr>
            <a:r>
              <a:rPr lang="en-US" sz="1700" b="0" i="0" u="none" strike="noStrike" dirty="0">
                <a:effectLst>
                  <a:outerShdw blurRad="38100" dist="38100" dir="2700000" algn="tl">
                    <a:srgbClr val="000000">
                      <a:alpha val="43137"/>
                    </a:srgbClr>
                  </a:outerShdw>
                </a:effectLst>
                <a:latin typeface="Roboto" panose="02000000000000000000" pitchFamily="2" charset="0"/>
              </a:rPr>
              <a:t>There were many outliers in the price column of some hosts which weren’t benefitting the host as well as the customer.</a:t>
            </a:r>
          </a:p>
          <a:p>
            <a:pPr marL="285750" indent="-285750" algn="just" rtl="0" fontAlgn="base">
              <a:spcBef>
                <a:spcPts val="600"/>
              </a:spcBef>
              <a:spcAft>
                <a:spcPts val="450"/>
              </a:spcAft>
              <a:buFont typeface="Wingdings" panose="05000000000000000000" pitchFamily="2" charset="2"/>
              <a:buChar char="ü"/>
            </a:pPr>
            <a:r>
              <a:rPr lang="en-US" sz="1700" b="0" i="0" u="none" strike="noStrike" dirty="0">
                <a:effectLst>
                  <a:outerShdw blurRad="38100" dist="38100" dir="2700000" algn="tl">
                    <a:srgbClr val="000000">
                      <a:alpha val="43137"/>
                    </a:srgbClr>
                  </a:outerShdw>
                </a:effectLst>
                <a:latin typeface="Roboto" panose="02000000000000000000" pitchFamily="2" charset="0"/>
              </a:rPr>
              <a:t>The biggest challenge that we faced is finding the busiest hosts. If we try to find the busiest hosts by an only number of reviews then this may be not the correct metric, because we don’t the current status of the host having the highest number of reviews. For example, if we check that one host has x number of reviews which is highest but when we check the date of </a:t>
            </a:r>
            <a:r>
              <a:rPr lang="en-US" sz="1700" b="0" i="0" u="none" strike="noStrike" dirty="0" err="1">
                <a:effectLst>
                  <a:outerShdw blurRad="38100" dist="38100" dir="2700000" algn="tl">
                    <a:srgbClr val="000000">
                      <a:alpha val="43137"/>
                    </a:srgbClr>
                  </a:outerShdw>
                </a:effectLst>
                <a:latin typeface="Roboto" panose="02000000000000000000" pitchFamily="2" charset="0"/>
              </a:rPr>
              <a:t>last_review</a:t>
            </a:r>
            <a:r>
              <a:rPr lang="en-US" sz="1700" b="0" i="0" u="none" strike="noStrike" dirty="0">
                <a:effectLst>
                  <a:outerShdw blurRad="38100" dist="38100" dir="2700000" algn="tl">
                    <a:srgbClr val="000000">
                      <a:alpha val="43137"/>
                    </a:srgbClr>
                  </a:outerShdw>
                </a:effectLst>
                <a:latin typeface="Roboto" panose="02000000000000000000" pitchFamily="2" charset="0"/>
              </a:rPr>
              <a:t> and find out that the reviews are very old than the current date, then we can infer that business is currently shutdown so how can we take such hosts into consideration for knowing</a:t>
            </a:r>
            <a:r>
              <a:rPr lang="en-US" sz="1700" dirty="0">
                <a:effectLst>
                  <a:outerShdw blurRad="38100" dist="38100" dir="2700000" algn="tl">
                    <a:srgbClr val="000000">
                      <a:alpha val="43137"/>
                    </a:srgbClr>
                  </a:outerShdw>
                </a:effectLst>
                <a:latin typeface="Roboto" panose="02000000000000000000" pitchFamily="2" charset="0"/>
              </a:rPr>
              <a:t> </a:t>
            </a:r>
            <a:r>
              <a:rPr lang="en-US" sz="1700" b="0" i="0" u="none" strike="noStrike" dirty="0">
                <a:effectLst>
                  <a:outerShdw blurRad="38100" dist="38100" dir="2700000" algn="tl">
                    <a:srgbClr val="000000">
                      <a:alpha val="43137"/>
                    </a:srgbClr>
                  </a:outerShdw>
                </a:effectLst>
                <a:latin typeface="Roboto" panose="02000000000000000000" pitchFamily="2" charset="0"/>
              </a:rPr>
              <a:t>the busiest hosts. Ideally, the busiest host should be that one whose occupancy is almost full or full.</a:t>
            </a:r>
            <a:r>
              <a:rPr lang="en-US" sz="1700" b="0" i="0" u="none" strike="noStrike" dirty="0">
                <a:solidFill>
                  <a:srgbClr val="FFFF00"/>
                </a:solidFill>
                <a:effectLst>
                  <a:outerShdw blurRad="38100" dist="38100" dir="2700000" algn="tl">
                    <a:srgbClr val="000000">
                      <a:alpha val="43137"/>
                    </a:srgbClr>
                  </a:outerShdw>
                </a:effectLst>
                <a:latin typeface="Roboto" panose="02000000000000000000" pitchFamily="2" charset="0"/>
              </a:rPr>
              <a:t>.</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3802516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bg1">
                <a:lumMod val="75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48D20E4-A123-2151-57A0-124D4554AE14}"/>
              </a:ext>
            </a:extLst>
          </p:cNvPr>
          <p:cNvSpPr txBox="1"/>
          <p:nvPr/>
        </p:nvSpPr>
        <p:spPr>
          <a:xfrm>
            <a:off x="165426" y="169120"/>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Conclusions :</a:t>
            </a:r>
            <a:endParaRPr lang="en-IN" dirty="0">
              <a:solidFill>
                <a:srgbClr val="FF0000"/>
              </a:solidFill>
            </a:endParaRPr>
          </a:p>
        </p:txBody>
      </p:sp>
      <p:sp>
        <p:nvSpPr>
          <p:cNvPr id="9" name="TextBox 8">
            <a:extLst>
              <a:ext uri="{FF2B5EF4-FFF2-40B4-BE49-F238E27FC236}">
                <a16:creationId xmlns:a16="http://schemas.microsoft.com/office/drawing/2014/main" id="{148D20E4-A123-2151-57A0-124D4554AE14}"/>
              </a:ext>
            </a:extLst>
          </p:cNvPr>
          <p:cNvSpPr txBox="1"/>
          <p:nvPr/>
        </p:nvSpPr>
        <p:spPr>
          <a:xfrm>
            <a:off x="290014" y="815937"/>
            <a:ext cx="11466557" cy="5847755"/>
          </a:xfrm>
          <a:prstGeom prst="rect">
            <a:avLst/>
          </a:prstGeom>
          <a:noFill/>
        </p:spPr>
        <p:txBody>
          <a:bodyPr wrap="square" numCol="1" rtlCol="0">
            <a:spAutoFit/>
          </a:bodyPr>
          <a:lstStyle/>
          <a:p>
            <a:pPr marL="457200" indent="-457200" algn="just">
              <a:buFont typeface="Wingdings" panose="05000000000000000000" pitchFamily="2" charset="2"/>
              <a:buChar char="ü"/>
            </a:pP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Sonder</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(NYC) host is having most number of listings on Airbnb in NYC.</a:t>
            </a:r>
          </a:p>
          <a:p>
            <a:pPr marL="457200" indent="-457200" algn="just">
              <a:buFont typeface="Wingdings" panose="05000000000000000000" pitchFamily="2" charset="2"/>
              <a:buChar char="ü"/>
            </a:pP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Williamsburg neighbourhood has most number of listings.</a:t>
            </a:r>
          </a:p>
          <a:p>
            <a:pPr marL="457200" indent="-457200" algn="just">
              <a:buFont typeface="Wingdings" panose="05000000000000000000" pitchFamily="2" charset="2"/>
              <a:buChar char="ü"/>
            </a:pP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Upper West Side, Astoria and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Greenpoint</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neighbourhoods have costliest listing in NYC.</a:t>
            </a:r>
          </a:p>
          <a:p>
            <a:pPr marL="457200" indent="-457200" algn="just">
              <a:buFont typeface="Wingdings" panose="05000000000000000000" pitchFamily="2" charset="2"/>
              <a:buChar char="ü"/>
            </a:pP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Bedford-Stuyvesant neighbourhood has highest number of total reviews and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Theater</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District neighbourhood has highest number of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reviews_per_month</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p>
          <a:p>
            <a:pPr marL="457200" indent="-457200" algn="just">
              <a:buFont typeface="Wingdings" panose="05000000000000000000" pitchFamily="2" charset="2"/>
              <a:buChar char="ü"/>
            </a:pP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Maximum listings are listed on Manhattan and Brooklyn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neighbourhood_groups</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Staten Island and Bronx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neighbourhood_group</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have very less numbers of listings.</a:t>
            </a:r>
          </a:p>
          <a:p>
            <a:pPr marL="457200" indent="-457200" algn="just">
              <a:buFont typeface="Wingdings" panose="05000000000000000000" pitchFamily="2" charset="2"/>
              <a:buChar char="ü"/>
            </a:pP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Most of the listings on Airbnb in NYC are either Entire Home/Apartment or Private Room. The people who prefer to stay in entire home/apartment are likely going to stay longer, whereas people who prefer to stay in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private_room</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are likely to stay for a shorter period of time than the people who prefer to stay in entire home/apartment.</a:t>
            </a:r>
          </a:p>
          <a:p>
            <a:pPr marL="457200" indent="-457200" algn="just">
              <a:buFont typeface="Wingdings" panose="05000000000000000000" pitchFamily="2" charset="2"/>
              <a:buChar char="ü"/>
            </a:pP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Many rows are having values as 0 in price column, so this seems like an error which must be rectified by Airbnb.</a:t>
            </a:r>
          </a:p>
          <a:p>
            <a:pPr marL="457200" indent="-457200" algn="just">
              <a:buFont typeface="Wingdings" panose="05000000000000000000" pitchFamily="2" charset="2"/>
              <a:buChar char="ü"/>
            </a:pP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Keeping high price of the listing and have 0 availability isn't benefitting the host as the consumer is ready to pay the price but even after that there are no available rooms then what's the benefit of paying such a premium.</a:t>
            </a:r>
          </a:p>
          <a:p>
            <a:pPr marL="457200" indent="-457200" algn="just">
              <a:buFont typeface="Wingdings" panose="05000000000000000000" pitchFamily="2" charset="2"/>
              <a:buChar char="ü"/>
            </a:pP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Maya (host) has the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heighest</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total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number_of_reviews</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p>
          <a:p>
            <a:pPr marL="457200" indent="-457200" algn="just">
              <a:buFont typeface="Wingdings" panose="05000000000000000000" pitchFamily="2" charset="2"/>
              <a:buChar char="ü"/>
            </a:pP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Average prices of all the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room_types</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in Manhattan are more than the average price of each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room_type</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in other neighbourhood	 _group. Average prices of all the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room_type</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in Bronx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neighbourhood_group</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is less than all the other </a:t>
            </a:r>
            <a:r>
              <a:rPr lang="en-IN" sz="2200" dirty="0" err="1">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neighbourhood_groups</a:t>
            </a:r>
            <a:r>
              <a:rPr lang="en-IN" sz="2200" dirty="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3479250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752475" y="3286125"/>
            <a:ext cx="3981450" cy="628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04850" y="3286125"/>
            <a:ext cx="3981450" cy="628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i="1" dirty="0">
                <a:solidFill>
                  <a:srgbClr val="00B050"/>
                </a:solidFill>
              </a:rPr>
              <a:t>"There is no great genius without some touch of madness."</a:t>
            </a:r>
            <a:r>
              <a:rPr lang="en-IN" b="1" dirty="0">
                <a:solidFill>
                  <a:srgbClr val="00B050"/>
                </a:solidFill>
              </a:rPr>
              <a:t> – Seneca</a:t>
            </a:r>
            <a:endParaRPr lang="en-IN" dirty="0">
              <a:solidFill>
                <a:srgbClr val="00B050"/>
              </a:solidFill>
            </a:endParaRPr>
          </a:p>
        </p:txBody>
      </p:sp>
    </p:spTree>
    <p:extLst>
      <p:ext uri="{BB962C8B-B14F-4D97-AF65-F5344CB8AC3E}">
        <p14:creationId xmlns:p14="http://schemas.microsoft.com/office/powerpoint/2010/main" val="428151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2">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67" name="Title 66"/>
          <p:cNvSpPr>
            <a:spLocks noGrp="1"/>
          </p:cNvSpPr>
          <p:nvPr>
            <p:ph type="title"/>
          </p:nvPr>
        </p:nvSpPr>
        <p:spPr>
          <a:xfrm>
            <a:off x="0" y="0"/>
            <a:ext cx="12192000" cy="1092178"/>
          </a:xfrm>
        </p:spPr>
        <p:txBody>
          <a:bodyPr>
            <a:normAutofit/>
          </a:bodyPr>
          <a:lstStyle/>
          <a:p>
            <a:pPr marL="457200" indent="-457200">
              <a:buFont typeface="Wingdings" panose="05000000000000000000" pitchFamily="2" charset="2"/>
              <a:buChar char="v"/>
            </a:pPr>
            <a:r>
              <a:rPr lang="en-IN" sz="4000" b="1" u="sng" dirty="0">
                <a:solidFill>
                  <a:srgbClr val="FF0000"/>
                </a:solidFill>
                <a:latin typeface="Aharoni" panose="02010803020104030203" pitchFamily="2" charset="-79"/>
                <a:cs typeface="Aharoni" panose="02010803020104030203" pitchFamily="2" charset="-79"/>
              </a:rPr>
              <a:t>Introduction</a:t>
            </a:r>
            <a:endParaRPr lang="en-IN" sz="3200" b="1" u="sng" dirty="0">
              <a:solidFill>
                <a:srgbClr val="FF0000"/>
              </a:solidFill>
              <a:latin typeface="Aharoni" panose="02010803020104030203" pitchFamily="2" charset="-79"/>
              <a:cs typeface="Aharoni" panose="02010803020104030203" pitchFamily="2" charset="-79"/>
            </a:endParaRPr>
          </a:p>
        </p:txBody>
      </p:sp>
      <p:sp>
        <p:nvSpPr>
          <p:cNvPr id="68" name="Content Placeholder 67"/>
          <p:cNvSpPr>
            <a:spLocks noGrp="1"/>
          </p:cNvSpPr>
          <p:nvPr>
            <p:ph idx="1"/>
          </p:nvPr>
        </p:nvSpPr>
        <p:spPr>
          <a:xfrm>
            <a:off x="257174" y="1600200"/>
            <a:ext cx="11934826" cy="5257800"/>
          </a:xfrm>
        </p:spPr>
        <p:txBody>
          <a:bodyPr>
            <a:normAutofit/>
          </a:bodyPr>
          <a:lstStyle/>
          <a:p>
            <a:pPr algn="just"/>
            <a:r>
              <a:rPr lang="en-US" b="1" dirty="0"/>
              <a:t>Airbnb was founded in 2008 by Brain </a:t>
            </a:r>
            <a:r>
              <a:rPr lang="en-US" b="1" dirty="0" err="1"/>
              <a:t>Chesky</a:t>
            </a:r>
            <a:r>
              <a:rPr lang="en-US" b="1" dirty="0"/>
              <a:t> , Nathan </a:t>
            </a:r>
            <a:r>
              <a:rPr lang="en-US" b="1" dirty="0" err="1"/>
              <a:t>Blecharczyk</a:t>
            </a:r>
            <a:r>
              <a:rPr lang="en-US" b="1" dirty="0"/>
              <a:t> and </a:t>
            </a:r>
            <a:r>
              <a:rPr lang="en-US" b="1" dirty="0" err="1"/>
              <a:t>Jeo</a:t>
            </a:r>
            <a:r>
              <a:rPr lang="en-US" b="1" dirty="0"/>
              <a:t> </a:t>
            </a:r>
            <a:r>
              <a:rPr lang="en-US" b="1" dirty="0" err="1"/>
              <a:t>Gebia</a:t>
            </a:r>
            <a:r>
              <a:rPr lang="en-US" b="1" dirty="0"/>
              <a:t>.</a:t>
            </a:r>
            <a:endParaRPr lang="en-IN" b="1" dirty="0"/>
          </a:p>
          <a:p>
            <a:pPr algn="just"/>
            <a:r>
              <a:rPr lang="en-US" b="1" dirty="0"/>
              <a:t>Airbnb is an online marketplace connecting travelers with local hosts. On one side, the platform enables people to list their available space and earn extra income in the form of rent. On the other, Airbnb enables travelers to book unique homestays from local hosts, saving them money and giving them a chance to interact with locals. Catering to the on-demand travel industry, Airbnb is present in over 190 countries across the world . Airbnb does not own any of the listed properties .</a:t>
            </a:r>
          </a:p>
          <a:p>
            <a:pPr algn="just"/>
            <a:r>
              <a:rPr lang="en-IN" b="1" dirty="0"/>
              <a:t>Airbnb offers around 6 million places to stay in throughout the world. At any given time, guests book 1.9 million listings in Airbnb.</a:t>
            </a:r>
            <a:endParaRPr lang="en-US" b="1" dirty="0"/>
          </a:p>
          <a:p>
            <a:endParaRPr lang="en-IN"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229017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2">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CC566D-93ED-CCFE-8F31-5C18ECF6CA8C}"/>
              </a:ext>
            </a:extLst>
          </p:cNvPr>
          <p:cNvSpPr txBox="1"/>
          <p:nvPr/>
        </p:nvSpPr>
        <p:spPr>
          <a:xfrm>
            <a:off x="276225" y="1767869"/>
            <a:ext cx="11915775" cy="2677656"/>
          </a:xfrm>
          <a:prstGeom prst="rect">
            <a:avLst/>
          </a:prstGeom>
          <a:noFill/>
        </p:spPr>
        <p:txBody>
          <a:bodyPr wrap="square" rtlCol="0">
            <a:spAutoFit/>
          </a:bodyPr>
          <a:lstStyle/>
          <a:p>
            <a:pPr marL="342900" indent="-342900" algn="just">
              <a:buFont typeface="Arial" panose="020B0604020202020204" pitchFamily="34" charset="0"/>
              <a:buChar char="•"/>
            </a:pPr>
            <a:r>
              <a:rPr lang="en-IN" sz="2400" b="1" dirty="0"/>
              <a:t>Here we are going to do an Exploratory Data Analysis on the data set of Airbnb NYC (2019).</a:t>
            </a:r>
            <a:endParaRPr lang="en-IN" sz="2400" b="1" dirty="0">
              <a:latin typeface="Roboto" panose="02000000000000000000" pitchFamily="2" charset="0"/>
            </a:endParaRPr>
          </a:p>
          <a:p>
            <a:pPr marL="342900" indent="-342900" algn="just">
              <a:buFont typeface="Arial" panose="020B0604020202020204" pitchFamily="34" charset="0"/>
              <a:buChar char="•"/>
            </a:pPr>
            <a:r>
              <a:rPr lang="en-US" sz="2400" b="1" i="0" dirty="0">
                <a:effectLst/>
                <a:latin typeface="Roboto" panose="02000000000000000000" pitchFamily="2" charset="0"/>
              </a:rPr>
              <a:t>This dataset has around 49,000 observations in it with 16 columns and it  is a mix between categorical and numeric values.</a:t>
            </a:r>
            <a:r>
              <a:rPr lang="en-US" sz="2400" b="0" i="0" dirty="0">
                <a:effectLst/>
                <a:latin typeface="Roboto" panose="02000000000000000000" pitchFamily="2" charset="0"/>
              </a:rPr>
              <a:t> </a:t>
            </a:r>
          </a:p>
          <a:p>
            <a:pPr marL="342900" indent="-342900" algn="just">
              <a:buFont typeface="Arial" panose="020B0604020202020204" pitchFamily="34" charset="0"/>
              <a:buChar char="•"/>
            </a:pPr>
            <a:r>
              <a:rPr lang="en-US" sz="2400" b="1" i="0" dirty="0">
                <a:effectLst/>
                <a:latin typeface="Roboto" panose="02000000000000000000" pitchFamily="2" charset="0"/>
              </a:rPr>
              <a:t>Our main objectives of analysis will be the some of statements given to us which can be briefed as learnings from hosts, areas, price, reviews, locations etc. But we are not limited to it , we will also try to explore some more insights.</a:t>
            </a:r>
            <a:endParaRPr lang="en-IN" sz="24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264752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2700000" scaled="0"/>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342A8-BE60-A77E-4299-22EBEEA142E0}"/>
              </a:ext>
            </a:extLst>
          </p:cNvPr>
          <p:cNvSpPr txBox="1"/>
          <p:nvPr/>
        </p:nvSpPr>
        <p:spPr>
          <a:xfrm>
            <a:off x="0" y="83727"/>
            <a:ext cx="12192000"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Data</a:t>
            </a:r>
            <a:r>
              <a:rPr lang="en-IN" sz="3600" b="1" dirty="0">
                <a:solidFill>
                  <a:srgbClr val="FF0000"/>
                </a:solidFill>
              </a:rPr>
              <a:t> Summary</a:t>
            </a:r>
          </a:p>
        </p:txBody>
      </p:sp>
      <p:sp>
        <p:nvSpPr>
          <p:cNvPr id="7" name="TextBox 6">
            <a:extLst>
              <a:ext uri="{FF2B5EF4-FFF2-40B4-BE49-F238E27FC236}">
                <a16:creationId xmlns:a16="http://schemas.microsoft.com/office/drawing/2014/main" id="{D1425EBD-45A4-AF72-47B0-1C37477FA034}"/>
              </a:ext>
            </a:extLst>
          </p:cNvPr>
          <p:cNvSpPr txBox="1"/>
          <p:nvPr/>
        </p:nvSpPr>
        <p:spPr>
          <a:xfrm>
            <a:off x="209550" y="1689238"/>
            <a:ext cx="11982449"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1" i="0" dirty="0">
                <a:effectLst/>
              </a:rPr>
              <a:t>In this session, we will have the overview of the basic understanding of our dataset variables. What does particular features means and how its distributed, what type of data is it. Airbnb dataset is having 16 columns in total. We can get this by basic inspection of our dataset. Some columns are not significant for our analysis which can also be kept off.</a:t>
            </a:r>
          </a:p>
          <a:p>
            <a:pPr marL="457200" indent="-457200" algn="just">
              <a:buFont typeface="Wingdings" panose="05000000000000000000" pitchFamily="2" charset="2"/>
              <a:buChar char="Ø"/>
            </a:pPr>
            <a:r>
              <a:rPr lang="en-US" sz="2800" b="1" i="0" dirty="0">
                <a:effectLst/>
              </a:rPr>
              <a:t>Now let’s look at some of the useful columns in our data set.</a:t>
            </a:r>
            <a:endParaRPr lang="en-IN" sz="2800" b="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Tree>
    <p:extLst>
      <p:ext uri="{BB962C8B-B14F-4D97-AF65-F5344CB8AC3E}">
        <p14:creationId xmlns:p14="http://schemas.microsoft.com/office/powerpoint/2010/main" val="304640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2700000" scaled="0"/>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342A8-BE60-A77E-4299-22EBEEA142E0}"/>
              </a:ext>
            </a:extLst>
          </p:cNvPr>
          <p:cNvSpPr txBox="1"/>
          <p:nvPr/>
        </p:nvSpPr>
        <p:spPr>
          <a:xfrm>
            <a:off x="0" y="83727"/>
            <a:ext cx="12192000"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Data</a:t>
            </a:r>
            <a:r>
              <a:rPr lang="en-IN" sz="3600" b="1" dirty="0">
                <a:solidFill>
                  <a:srgbClr val="FF0000"/>
                </a:solidFill>
              </a:rPr>
              <a:t> Summary continued….</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grpSp>
        <p:nvGrpSpPr>
          <p:cNvPr id="195" name="Group 194"/>
          <p:cNvGrpSpPr/>
          <p:nvPr/>
        </p:nvGrpSpPr>
        <p:grpSpPr>
          <a:xfrm>
            <a:off x="-116749" y="1824436"/>
            <a:ext cx="12499249" cy="3842699"/>
            <a:chOff x="-116749" y="2434036"/>
            <a:chExt cx="12499249" cy="3842699"/>
          </a:xfrm>
        </p:grpSpPr>
        <p:grpSp>
          <p:nvGrpSpPr>
            <p:cNvPr id="194" name="Group 193"/>
            <p:cNvGrpSpPr/>
            <p:nvPr/>
          </p:nvGrpSpPr>
          <p:grpSpPr>
            <a:xfrm>
              <a:off x="-116749" y="3826459"/>
              <a:ext cx="5307390" cy="1867964"/>
              <a:chOff x="-116749" y="3914379"/>
              <a:chExt cx="5307390" cy="1867964"/>
            </a:xfrm>
          </p:grpSpPr>
          <p:sp>
            <p:nvSpPr>
              <p:cNvPr id="153" name="Rectangle 152"/>
              <p:cNvSpPr/>
              <p:nvPr/>
            </p:nvSpPr>
            <p:spPr>
              <a:xfrm flipV="1">
                <a:off x="3373563" y="4826062"/>
                <a:ext cx="181707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Rectangle 159"/>
              <p:cNvSpPr/>
              <p:nvPr/>
            </p:nvSpPr>
            <p:spPr>
              <a:xfrm>
                <a:off x="3006414" y="4587911"/>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Categorical</a:t>
                </a:r>
              </a:p>
            </p:txBody>
          </p:sp>
          <p:grpSp>
            <p:nvGrpSpPr>
              <p:cNvPr id="193" name="Group 192"/>
              <p:cNvGrpSpPr/>
              <p:nvPr/>
            </p:nvGrpSpPr>
            <p:grpSpPr>
              <a:xfrm>
                <a:off x="-116749" y="3914379"/>
                <a:ext cx="3535422" cy="1867964"/>
                <a:chOff x="-123099" y="3716736"/>
                <a:chExt cx="3535422" cy="1867964"/>
              </a:xfrm>
            </p:grpSpPr>
            <p:grpSp>
              <p:nvGrpSpPr>
                <p:cNvPr id="192" name="Group 191"/>
                <p:cNvGrpSpPr/>
                <p:nvPr/>
              </p:nvGrpSpPr>
              <p:grpSpPr>
                <a:xfrm>
                  <a:off x="2588479" y="3754048"/>
                  <a:ext cx="823844" cy="1786194"/>
                  <a:chOff x="2588479" y="3754048"/>
                  <a:chExt cx="823844" cy="1786194"/>
                </a:xfrm>
              </p:grpSpPr>
              <p:sp>
                <p:nvSpPr>
                  <p:cNvPr id="127" name="Oval 126"/>
                  <p:cNvSpPr/>
                  <p:nvPr/>
                </p:nvSpPr>
                <p:spPr>
                  <a:xfrm rot="10800000">
                    <a:off x="2594267" y="5420096"/>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Rectangle 127"/>
                  <p:cNvSpPr/>
                  <p:nvPr/>
                </p:nvSpPr>
                <p:spPr>
                  <a:xfrm rot="10800000">
                    <a:off x="2651050" y="5458546"/>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Oval 124"/>
                  <p:cNvSpPr/>
                  <p:nvPr/>
                </p:nvSpPr>
                <p:spPr>
                  <a:xfrm rot="10800000">
                    <a:off x="2594271" y="5009592"/>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Rectangle 125"/>
                  <p:cNvSpPr/>
                  <p:nvPr/>
                </p:nvSpPr>
                <p:spPr>
                  <a:xfrm rot="10800000">
                    <a:off x="2651054" y="5048042"/>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Oval 122"/>
                  <p:cNvSpPr/>
                  <p:nvPr/>
                </p:nvSpPr>
                <p:spPr>
                  <a:xfrm rot="10800000">
                    <a:off x="2588484" y="4591085"/>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Rectangle 123"/>
                  <p:cNvSpPr/>
                  <p:nvPr/>
                </p:nvSpPr>
                <p:spPr>
                  <a:xfrm rot="10800000">
                    <a:off x="2645267" y="4629535"/>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p:cNvSpPr/>
                  <p:nvPr/>
                </p:nvSpPr>
                <p:spPr>
                  <a:xfrm rot="10800000">
                    <a:off x="3366604" y="3792497"/>
                    <a:ext cx="45719" cy="17076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Oval 120"/>
                  <p:cNvSpPr/>
                  <p:nvPr/>
                </p:nvSpPr>
                <p:spPr>
                  <a:xfrm rot="10800000">
                    <a:off x="2588479" y="4169630"/>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ectangle 121"/>
                  <p:cNvSpPr/>
                  <p:nvPr/>
                </p:nvSpPr>
                <p:spPr>
                  <a:xfrm rot="10800000">
                    <a:off x="2645262" y="4208080"/>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1" name="Group 190"/>
                  <p:cNvGrpSpPr/>
                  <p:nvPr/>
                </p:nvGrpSpPr>
                <p:grpSpPr>
                  <a:xfrm>
                    <a:off x="2588480" y="3754048"/>
                    <a:ext cx="817683" cy="120146"/>
                    <a:chOff x="2588480" y="3754048"/>
                    <a:chExt cx="817683" cy="120146"/>
                  </a:xfrm>
                </p:grpSpPr>
                <p:sp>
                  <p:nvSpPr>
                    <p:cNvPr id="119" name="Oval 118"/>
                    <p:cNvSpPr/>
                    <p:nvPr/>
                  </p:nvSpPr>
                  <p:spPr>
                    <a:xfrm rot="10800000">
                      <a:off x="2588480" y="3754048"/>
                      <a:ext cx="85176" cy="1201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ectangle 119"/>
                    <p:cNvSpPr/>
                    <p:nvPr/>
                  </p:nvSpPr>
                  <p:spPr>
                    <a:xfrm rot="10800000">
                      <a:off x="2645263" y="3792498"/>
                      <a:ext cx="760900" cy="41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66" name="Rectangle 165"/>
                <p:cNvSpPr/>
                <p:nvPr/>
              </p:nvSpPr>
              <p:spPr>
                <a:xfrm>
                  <a:off x="486989" y="371673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0070C0"/>
                      </a:solidFill>
                    </a:rPr>
                    <a:t>Name</a:t>
                  </a:r>
                </a:p>
              </p:txBody>
            </p:sp>
            <p:sp>
              <p:nvSpPr>
                <p:cNvPr id="170" name="Rectangle 169"/>
                <p:cNvSpPr/>
                <p:nvPr/>
              </p:nvSpPr>
              <p:spPr>
                <a:xfrm>
                  <a:off x="493339" y="5377994"/>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err="1">
                      <a:solidFill>
                        <a:srgbClr val="0070C0"/>
                      </a:solidFill>
                    </a:rPr>
                    <a:t>Room_type</a:t>
                  </a:r>
                  <a:endParaRPr lang="en-IN" sz="2000" b="1" dirty="0">
                    <a:solidFill>
                      <a:srgbClr val="0070C0"/>
                    </a:solidFill>
                  </a:endParaRPr>
                </a:p>
              </p:txBody>
            </p:sp>
            <p:sp>
              <p:nvSpPr>
                <p:cNvPr id="174" name="Rectangle 173"/>
                <p:cNvSpPr/>
                <p:nvPr/>
              </p:nvSpPr>
              <p:spPr>
                <a:xfrm>
                  <a:off x="493339" y="4552494"/>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0070C0"/>
                      </a:solidFill>
                    </a:rPr>
                    <a:t>Neighbourhood</a:t>
                  </a:r>
                </a:p>
              </p:txBody>
            </p:sp>
            <p:sp>
              <p:nvSpPr>
                <p:cNvPr id="175" name="Rectangle 174"/>
                <p:cNvSpPr/>
                <p:nvPr/>
              </p:nvSpPr>
              <p:spPr>
                <a:xfrm>
                  <a:off x="-123099" y="4967686"/>
                  <a:ext cx="2709007"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err="1">
                      <a:solidFill>
                        <a:srgbClr val="0070C0"/>
                      </a:solidFill>
                    </a:rPr>
                    <a:t>Neighbourhood_Group</a:t>
                  </a:r>
                  <a:endParaRPr lang="en-IN" sz="2000" b="1" dirty="0">
                    <a:solidFill>
                      <a:srgbClr val="0070C0"/>
                    </a:solidFill>
                  </a:endParaRPr>
                </a:p>
              </p:txBody>
            </p:sp>
            <p:sp>
              <p:nvSpPr>
                <p:cNvPr id="176" name="Rectangle 175"/>
                <p:cNvSpPr/>
                <p:nvPr/>
              </p:nvSpPr>
              <p:spPr>
                <a:xfrm>
                  <a:off x="486989" y="412948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err="1">
                      <a:solidFill>
                        <a:srgbClr val="0070C0"/>
                      </a:solidFill>
                    </a:rPr>
                    <a:t>Host_name</a:t>
                  </a:r>
                  <a:endParaRPr lang="en-IN" sz="2000" b="1" dirty="0">
                    <a:solidFill>
                      <a:srgbClr val="0070C0"/>
                    </a:solidFill>
                  </a:endParaRPr>
                </a:p>
              </p:txBody>
            </p:sp>
          </p:grpSp>
        </p:grpSp>
        <p:grpSp>
          <p:nvGrpSpPr>
            <p:cNvPr id="165" name="Group 164"/>
            <p:cNvGrpSpPr/>
            <p:nvPr/>
          </p:nvGrpSpPr>
          <p:grpSpPr>
            <a:xfrm>
              <a:off x="4508688" y="2471691"/>
              <a:ext cx="1229632" cy="2361444"/>
              <a:chOff x="4508688" y="2278267"/>
              <a:chExt cx="1229632" cy="2361444"/>
            </a:xfrm>
          </p:grpSpPr>
          <p:sp>
            <p:nvSpPr>
              <p:cNvPr id="142" name="Rectangle 141"/>
              <p:cNvSpPr/>
              <p:nvPr/>
            </p:nvSpPr>
            <p:spPr>
              <a:xfrm rot="10800000">
                <a:off x="5692601" y="2524049"/>
                <a:ext cx="45719" cy="211566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3" name="Group 162"/>
              <p:cNvGrpSpPr/>
              <p:nvPr/>
            </p:nvGrpSpPr>
            <p:grpSpPr>
              <a:xfrm>
                <a:off x="4508688" y="2278267"/>
                <a:ext cx="817684" cy="535728"/>
                <a:chOff x="3415875" y="2485600"/>
                <a:chExt cx="817684" cy="535728"/>
              </a:xfrm>
            </p:grpSpPr>
            <p:grpSp>
              <p:nvGrpSpPr>
                <p:cNvPr id="161" name="Group 160"/>
                <p:cNvGrpSpPr/>
                <p:nvPr/>
              </p:nvGrpSpPr>
              <p:grpSpPr>
                <a:xfrm>
                  <a:off x="3415875" y="2485600"/>
                  <a:ext cx="817684" cy="535728"/>
                  <a:chOff x="4914475" y="2485600"/>
                  <a:chExt cx="817684" cy="535728"/>
                </a:xfrm>
              </p:grpSpPr>
              <p:grpSp>
                <p:nvGrpSpPr>
                  <p:cNvPr id="143" name="Group 142"/>
                  <p:cNvGrpSpPr/>
                  <p:nvPr/>
                </p:nvGrpSpPr>
                <p:grpSpPr>
                  <a:xfrm rot="10800000">
                    <a:off x="4914475" y="2901182"/>
                    <a:ext cx="817683" cy="120146"/>
                    <a:chOff x="7763608" y="2136531"/>
                    <a:chExt cx="1266092" cy="131884"/>
                  </a:xfrm>
                  <a:solidFill>
                    <a:srgbClr val="7030A0"/>
                  </a:solidFill>
                </p:grpSpPr>
                <p:sp>
                  <p:nvSpPr>
                    <p:cNvPr id="147" name="Oval 146"/>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4" name="Group 143"/>
                  <p:cNvGrpSpPr/>
                  <p:nvPr/>
                </p:nvGrpSpPr>
                <p:grpSpPr>
                  <a:xfrm rot="10800000">
                    <a:off x="4914476" y="2485600"/>
                    <a:ext cx="817683" cy="120146"/>
                    <a:chOff x="7763608" y="2136531"/>
                    <a:chExt cx="1266092" cy="131884"/>
                  </a:xfrm>
                  <a:solidFill>
                    <a:srgbClr val="7030A0"/>
                  </a:solidFill>
                </p:grpSpPr>
                <p:sp>
                  <p:nvSpPr>
                    <p:cNvPr id="145" name="Oval 144"/>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62" name="Rectangle 161"/>
                <p:cNvSpPr/>
                <p:nvPr/>
              </p:nvSpPr>
              <p:spPr>
                <a:xfrm rot="5400000">
                  <a:off x="3983711" y="2731460"/>
                  <a:ext cx="45393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4" name="Rectangle 163"/>
              <p:cNvSpPr/>
              <p:nvPr/>
            </p:nvSpPr>
            <p:spPr>
              <a:xfrm>
                <a:off x="5284390" y="2523272"/>
                <a:ext cx="45393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5" name="Group 154"/>
            <p:cNvGrpSpPr/>
            <p:nvPr/>
          </p:nvGrpSpPr>
          <p:grpSpPr>
            <a:xfrm>
              <a:off x="5090873" y="3206558"/>
              <a:ext cx="4076622" cy="3026498"/>
              <a:chOff x="5284176" y="3338446"/>
              <a:chExt cx="4485103" cy="3026498"/>
            </a:xfrm>
          </p:grpSpPr>
          <p:sp>
            <p:nvSpPr>
              <p:cNvPr id="136" name="Rectangle 135"/>
              <p:cNvSpPr/>
              <p:nvPr/>
            </p:nvSpPr>
            <p:spPr>
              <a:xfrm>
                <a:off x="5284176" y="4823176"/>
                <a:ext cx="370742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8" name="Group 107"/>
              <p:cNvGrpSpPr/>
              <p:nvPr/>
            </p:nvGrpSpPr>
            <p:grpSpPr>
              <a:xfrm>
                <a:off x="8947930" y="3338446"/>
                <a:ext cx="821349" cy="3026498"/>
                <a:chOff x="9303530" y="1971734"/>
                <a:chExt cx="821349" cy="3026498"/>
              </a:xfrm>
              <a:solidFill>
                <a:srgbClr val="00B0F0"/>
              </a:solidFill>
            </p:grpSpPr>
            <p:sp>
              <p:nvSpPr>
                <p:cNvPr id="67" name="Rectangle 66"/>
                <p:cNvSpPr/>
                <p:nvPr/>
              </p:nvSpPr>
              <p:spPr>
                <a:xfrm>
                  <a:off x="9304992" y="2011300"/>
                  <a:ext cx="45719" cy="29484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9307196" y="1971734"/>
                  <a:ext cx="817683" cy="120146"/>
                  <a:chOff x="7763608" y="2136531"/>
                  <a:chExt cx="1266092" cy="131884"/>
                </a:xfrm>
                <a:grpFill/>
              </p:grpSpPr>
              <p:sp>
                <p:nvSpPr>
                  <p:cNvPr id="84" name="Oval 83"/>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9" name="Group 68"/>
                <p:cNvGrpSpPr/>
                <p:nvPr/>
              </p:nvGrpSpPr>
              <p:grpSpPr>
                <a:xfrm>
                  <a:off x="9306662" y="2391610"/>
                  <a:ext cx="817683" cy="120146"/>
                  <a:chOff x="7763608" y="2136531"/>
                  <a:chExt cx="1266092" cy="131884"/>
                </a:xfrm>
                <a:grpFill/>
              </p:grpSpPr>
              <p:sp>
                <p:nvSpPr>
                  <p:cNvPr id="82" name="Oval 81"/>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82"/>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0" name="Group 69"/>
                <p:cNvGrpSpPr/>
                <p:nvPr/>
              </p:nvGrpSpPr>
              <p:grpSpPr>
                <a:xfrm>
                  <a:off x="9305368" y="2804076"/>
                  <a:ext cx="817683" cy="120146"/>
                  <a:chOff x="7763608" y="2136531"/>
                  <a:chExt cx="1266092" cy="131884"/>
                </a:xfrm>
                <a:grpFill/>
              </p:grpSpPr>
              <p:sp>
                <p:nvSpPr>
                  <p:cNvPr id="80" name="Oval 79"/>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1" name="Group 70"/>
                <p:cNvGrpSpPr/>
                <p:nvPr/>
              </p:nvGrpSpPr>
              <p:grpSpPr>
                <a:xfrm>
                  <a:off x="9305367" y="3212038"/>
                  <a:ext cx="817683" cy="120146"/>
                  <a:chOff x="7763608" y="2136531"/>
                  <a:chExt cx="1266092" cy="131884"/>
                </a:xfrm>
                <a:grpFill/>
              </p:grpSpPr>
              <p:sp>
                <p:nvSpPr>
                  <p:cNvPr id="78" name="Oval 77"/>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6" name="Group 95"/>
                <p:cNvGrpSpPr/>
                <p:nvPr/>
              </p:nvGrpSpPr>
              <p:grpSpPr>
                <a:xfrm>
                  <a:off x="9305363" y="3622542"/>
                  <a:ext cx="817683" cy="120146"/>
                  <a:chOff x="7763608" y="2136531"/>
                  <a:chExt cx="1266092" cy="131884"/>
                </a:xfrm>
                <a:grpFill/>
              </p:grpSpPr>
              <p:sp>
                <p:nvSpPr>
                  <p:cNvPr id="106" name="Oval 105"/>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Rectangle 106"/>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7" name="Group 96"/>
                <p:cNvGrpSpPr/>
                <p:nvPr/>
              </p:nvGrpSpPr>
              <p:grpSpPr>
                <a:xfrm>
                  <a:off x="9303530" y="4041049"/>
                  <a:ext cx="817683" cy="120146"/>
                  <a:chOff x="7763608" y="2136531"/>
                  <a:chExt cx="1266092" cy="131884"/>
                </a:xfrm>
                <a:grpFill/>
              </p:grpSpPr>
              <p:sp>
                <p:nvSpPr>
                  <p:cNvPr id="104" name="Oval 103"/>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Rectangle 104"/>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8" name="Group 97"/>
                <p:cNvGrpSpPr/>
                <p:nvPr/>
              </p:nvGrpSpPr>
              <p:grpSpPr>
                <a:xfrm>
                  <a:off x="9303535" y="4462504"/>
                  <a:ext cx="817683" cy="120146"/>
                  <a:chOff x="7763608" y="2136531"/>
                  <a:chExt cx="1266092" cy="131884"/>
                </a:xfrm>
                <a:grpFill/>
              </p:grpSpPr>
              <p:sp>
                <p:nvSpPr>
                  <p:cNvPr id="102" name="Oval 101"/>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Rectangle 102"/>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9" name="Group 98"/>
                <p:cNvGrpSpPr/>
                <p:nvPr/>
              </p:nvGrpSpPr>
              <p:grpSpPr>
                <a:xfrm>
                  <a:off x="9303534" y="4878086"/>
                  <a:ext cx="817683" cy="120146"/>
                  <a:chOff x="7763608" y="2136531"/>
                  <a:chExt cx="1266092" cy="131884"/>
                </a:xfrm>
                <a:grpFill/>
              </p:grpSpPr>
              <p:sp>
                <p:nvSpPr>
                  <p:cNvPr id="100" name="Oval 99"/>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ectangle 100"/>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52" name="Group 151"/>
            <p:cNvGrpSpPr/>
            <p:nvPr/>
          </p:nvGrpSpPr>
          <p:grpSpPr>
            <a:xfrm>
              <a:off x="6464681" y="2937820"/>
              <a:ext cx="705095" cy="1780081"/>
              <a:chOff x="6464681" y="2742006"/>
              <a:chExt cx="705095" cy="1780081"/>
            </a:xfrm>
            <a:solidFill>
              <a:srgbClr val="002060"/>
            </a:solidFill>
          </p:grpSpPr>
          <p:sp>
            <p:nvSpPr>
              <p:cNvPr id="149" name="Rectangle 148"/>
              <p:cNvSpPr/>
              <p:nvPr/>
            </p:nvSpPr>
            <p:spPr>
              <a:xfrm rot="5400000" flipV="1">
                <a:off x="5622843" y="3634529"/>
                <a:ext cx="172939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grpSp>
            <p:nvGrpSpPr>
              <p:cNvPr id="137" name="Group 136"/>
              <p:cNvGrpSpPr/>
              <p:nvPr/>
            </p:nvGrpSpPr>
            <p:grpSpPr>
              <a:xfrm>
                <a:off x="6464681" y="2742006"/>
                <a:ext cx="705095" cy="151534"/>
                <a:chOff x="7763608" y="2136531"/>
                <a:chExt cx="1266092" cy="131884"/>
              </a:xfrm>
              <a:grpFill/>
            </p:grpSpPr>
            <p:sp>
              <p:nvSpPr>
                <p:cNvPr id="138" name="Oval 137"/>
                <p:cNvSpPr/>
                <p:nvPr/>
              </p:nvSpPr>
              <p:spPr>
                <a:xfrm>
                  <a:off x="8897815" y="2136531"/>
                  <a:ext cx="131885" cy="13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sp>
              <p:nvSpPr>
                <p:cNvPr id="139" name="Rectangle 138"/>
                <p:cNvSpPr/>
                <p:nvPr/>
              </p:nvSpPr>
              <p:spPr>
                <a:xfrm>
                  <a:off x="7763608" y="2180490"/>
                  <a:ext cx="117817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2060"/>
                    </a:solidFill>
                  </a:endParaRPr>
                </a:p>
              </p:txBody>
            </p:sp>
          </p:grpSp>
        </p:grpSp>
        <p:sp>
          <p:nvSpPr>
            <p:cNvPr id="2" name="Cloud 1"/>
            <p:cNvSpPr/>
            <p:nvPr/>
          </p:nvSpPr>
          <p:spPr>
            <a:xfrm>
              <a:off x="4674575" y="4250592"/>
              <a:ext cx="2666026" cy="1274886"/>
            </a:xfrm>
            <a:prstGeom prst="cloud">
              <a:avLst/>
            </a:prstGeom>
            <a:solidFill>
              <a:schemeClr val="accent5">
                <a:lumMod val="40000"/>
                <a:lumOff val="6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Inflate">
                <a:avLst/>
              </a:prstTxWarp>
            </a:bodyPr>
            <a:lstStyle/>
            <a:p>
              <a:pPr algn="ctr"/>
              <a:r>
                <a:rPr lang="en-IN" b="1" u="sng" dirty="0">
                  <a:solidFill>
                    <a:schemeClr val="tx1"/>
                  </a:solidFill>
                </a:rPr>
                <a:t>Airbnb Data</a:t>
              </a:r>
            </a:p>
          </p:txBody>
        </p:sp>
        <p:sp>
          <p:nvSpPr>
            <p:cNvPr id="157" name="Rectangle 156"/>
            <p:cNvSpPr/>
            <p:nvPr/>
          </p:nvSpPr>
          <p:spPr>
            <a:xfrm rot="5400000">
              <a:off x="4823826" y="3445111"/>
              <a:ext cx="2092569" cy="290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Unique</a:t>
              </a:r>
            </a:p>
          </p:txBody>
        </p:sp>
        <p:sp>
          <p:nvSpPr>
            <p:cNvPr id="158" name="Rectangle 157"/>
            <p:cNvSpPr/>
            <p:nvPr/>
          </p:nvSpPr>
          <p:spPr>
            <a:xfrm>
              <a:off x="6787839" y="4499802"/>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Numeric</a:t>
              </a:r>
            </a:p>
          </p:txBody>
        </p:sp>
        <p:sp>
          <p:nvSpPr>
            <p:cNvPr id="159" name="Rectangle 158"/>
            <p:cNvSpPr/>
            <p:nvPr/>
          </p:nvSpPr>
          <p:spPr>
            <a:xfrm rot="5400000">
              <a:off x="5331826" y="3582088"/>
              <a:ext cx="2092569" cy="290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Date </a:t>
              </a:r>
            </a:p>
          </p:txBody>
        </p:sp>
        <p:sp>
          <p:nvSpPr>
            <p:cNvPr id="177" name="Rectangle 176"/>
            <p:cNvSpPr/>
            <p:nvPr/>
          </p:nvSpPr>
          <p:spPr>
            <a:xfrm>
              <a:off x="2413487" y="243403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7030A0"/>
                  </a:solidFill>
                </a:rPr>
                <a:t>Id</a:t>
              </a:r>
            </a:p>
          </p:txBody>
        </p:sp>
        <p:sp>
          <p:nvSpPr>
            <p:cNvPr id="178" name="Rectangle 177"/>
            <p:cNvSpPr/>
            <p:nvPr/>
          </p:nvSpPr>
          <p:spPr>
            <a:xfrm>
              <a:off x="2413487" y="2846786"/>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b="1" dirty="0">
                  <a:solidFill>
                    <a:srgbClr val="7030A0"/>
                  </a:solidFill>
                </a:rPr>
                <a:t>Host_id</a:t>
              </a:r>
            </a:p>
          </p:txBody>
        </p:sp>
        <p:sp>
          <p:nvSpPr>
            <p:cNvPr id="179" name="Rectangle 178"/>
            <p:cNvSpPr/>
            <p:nvPr/>
          </p:nvSpPr>
          <p:spPr>
            <a:xfrm>
              <a:off x="7176657" y="2913950"/>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2060"/>
                  </a:solidFill>
                </a:rPr>
                <a:t>Last_review</a:t>
              </a:r>
              <a:endParaRPr lang="en-IN" sz="2000" b="1" dirty="0">
                <a:solidFill>
                  <a:srgbClr val="002060"/>
                </a:solidFill>
              </a:endParaRPr>
            </a:p>
          </p:txBody>
        </p:sp>
        <p:sp>
          <p:nvSpPr>
            <p:cNvPr id="182" name="Rectangle 181"/>
            <p:cNvSpPr/>
            <p:nvPr/>
          </p:nvSpPr>
          <p:spPr>
            <a:xfrm>
              <a:off x="9173060" y="3161718"/>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Latitude</a:t>
              </a:r>
            </a:p>
          </p:txBody>
        </p:sp>
        <p:sp>
          <p:nvSpPr>
            <p:cNvPr id="187" name="Rectangle 186"/>
            <p:cNvSpPr/>
            <p:nvPr/>
          </p:nvSpPr>
          <p:spPr>
            <a:xfrm>
              <a:off x="9169884" y="4812716"/>
              <a:ext cx="2583966"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B0F0"/>
                  </a:solidFill>
                </a:rPr>
                <a:t>Number_of_reviews</a:t>
              </a:r>
              <a:endParaRPr lang="en-IN" sz="2000" b="1" dirty="0">
                <a:solidFill>
                  <a:srgbClr val="00B0F0"/>
                </a:solidFill>
              </a:endParaRPr>
            </a:p>
          </p:txBody>
        </p:sp>
        <p:sp>
          <p:nvSpPr>
            <p:cNvPr id="188" name="Rectangle 187"/>
            <p:cNvSpPr/>
            <p:nvPr/>
          </p:nvSpPr>
          <p:spPr>
            <a:xfrm>
              <a:off x="9169884" y="5231818"/>
              <a:ext cx="2731604"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B0F0"/>
                  </a:solidFill>
                </a:rPr>
                <a:t>Reviews_per_month</a:t>
              </a:r>
              <a:endParaRPr lang="en-IN" sz="2000" b="1" dirty="0">
                <a:solidFill>
                  <a:srgbClr val="00B0F0"/>
                </a:solidFill>
              </a:endParaRPr>
            </a:p>
          </p:txBody>
        </p:sp>
        <p:sp>
          <p:nvSpPr>
            <p:cNvPr id="184" name="Rectangle 183"/>
            <p:cNvSpPr/>
            <p:nvPr/>
          </p:nvSpPr>
          <p:spPr>
            <a:xfrm>
              <a:off x="9169884" y="3996742"/>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Price</a:t>
              </a:r>
            </a:p>
          </p:txBody>
        </p:sp>
        <p:sp>
          <p:nvSpPr>
            <p:cNvPr id="185" name="Rectangle 184"/>
            <p:cNvSpPr/>
            <p:nvPr/>
          </p:nvSpPr>
          <p:spPr>
            <a:xfrm>
              <a:off x="9169884" y="4403142"/>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solidFill>
                    <a:srgbClr val="00B0F0"/>
                  </a:solidFill>
                </a:rPr>
                <a:t>Minimum_night</a:t>
              </a:r>
              <a:endParaRPr lang="en-IN" sz="2000" b="1" dirty="0">
                <a:solidFill>
                  <a:srgbClr val="00B0F0"/>
                </a:solidFill>
              </a:endParaRPr>
            </a:p>
          </p:txBody>
        </p:sp>
        <p:sp>
          <p:nvSpPr>
            <p:cNvPr id="186" name="Rectangle 185"/>
            <p:cNvSpPr/>
            <p:nvPr/>
          </p:nvSpPr>
          <p:spPr>
            <a:xfrm>
              <a:off x="9173060" y="3583994"/>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Longitude</a:t>
              </a:r>
            </a:p>
          </p:txBody>
        </p:sp>
        <p:sp>
          <p:nvSpPr>
            <p:cNvPr id="189" name="Rectangle 188"/>
            <p:cNvSpPr/>
            <p:nvPr/>
          </p:nvSpPr>
          <p:spPr>
            <a:xfrm>
              <a:off x="9169881" y="5655690"/>
              <a:ext cx="321261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err="1">
                  <a:solidFill>
                    <a:srgbClr val="00B0F0"/>
                  </a:solidFill>
                </a:rPr>
                <a:t>Calculated_host_listing_count</a:t>
              </a:r>
              <a:endParaRPr lang="en-IN" b="1" dirty="0">
                <a:solidFill>
                  <a:srgbClr val="00B0F0"/>
                </a:solidFill>
              </a:endParaRPr>
            </a:p>
          </p:txBody>
        </p:sp>
        <p:sp>
          <p:nvSpPr>
            <p:cNvPr id="190" name="Rectangle 189"/>
            <p:cNvSpPr/>
            <p:nvPr/>
          </p:nvSpPr>
          <p:spPr>
            <a:xfrm>
              <a:off x="9169881" y="6070029"/>
              <a:ext cx="2092569" cy="20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B0F0"/>
                  </a:solidFill>
                </a:rPr>
                <a:t>Availability_365</a:t>
              </a:r>
            </a:p>
          </p:txBody>
        </p:sp>
      </p:grpSp>
    </p:spTree>
    <p:extLst>
      <p:ext uri="{BB962C8B-B14F-4D97-AF65-F5344CB8AC3E}">
        <p14:creationId xmlns:p14="http://schemas.microsoft.com/office/powerpoint/2010/main" val="1307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2700000" scaled="0"/>
          <a:tileRect/>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8" name="TextBox 7">
            <a:extLst>
              <a:ext uri="{FF2B5EF4-FFF2-40B4-BE49-F238E27FC236}">
                <a16:creationId xmlns:a16="http://schemas.microsoft.com/office/drawing/2014/main" id="{CD23D2F8-DB15-BE4B-EA5D-E05C9CCF036B}"/>
              </a:ext>
            </a:extLst>
          </p:cNvPr>
          <p:cNvSpPr txBox="1"/>
          <p:nvPr/>
        </p:nvSpPr>
        <p:spPr>
          <a:xfrm>
            <a:off x="0" y="945058"/>
            <a:ext cx="12191025" cy="5847755"/>
          </a:xfrm>
          <a:prstGeom prst="rect">
            <a:avLst/>
          </a:prstGeom>
          <a:noFill/>
        </p:spPr>
        <p:txBody>
          <a:bodyPr wrap="square" rtlCol="0">
            <a:spAutoFit/>
          </a:bodyPr>
          <a:lstStyle/>
          <a:p>
            <a:pPr marL="342900" indent="-342900" algn="just">
              <a:buFont typeface="Wingdings" panose="05000000000000000000" pitchFamily="2" charset="2"/>
              <a:buChar char="q"/>
            </a:pPr>
            <a:r>
              <a:rPr lang="en-US" b="1" u="sng" dirty="0">
                <a:solidFill>
                  <a:srgbClr val="002060"/>
                </a:solidFill>
                <a:latin typeface="Roboto" panose="02000000000000000000" pitchFamily="2" charset="0"/>
              </a:rPr>
              <a:t>ID:</a:t>
            </a:r>
          </a:p>
          <a:p>
            <a:pPr marL="800100" lvl="1" indent="-342900" algn="just">
              <a:buFont typeface="Arial" panose="020B0604020202020204" pitchFamily="34" charset="0"/>
              <a:buChar char="•"/>
            </a:pPr>
            <a:r>
              <a:rPr lang="en-US" dirty="0">
                <a:latin typeface="Roboto" panose="02000000000000000000" pitchFamily="2" charset="0"/>
              </a:rPr>
              <a:t>It’s a unique id for House/apartment.</a:t>
            </a:r>
            <a:endParaRPr lang="en-US" b="1" u="sng" dirty="0">
              <a:latin typeface="Roboto" panose="02000000000000000000" pitchFamily="2" charset="0"/>
            </a:endParaRPr>
          </a:p>
          <a:p>
            <a:pPr marL="342900" indent="-342900" algn="just">
              <a:buFont typeface="Wingdings" panose="05000000000000000000" pitchFamily="2" charset="2"/>
              <a:buChar char="q"/>
            </a:pPr>
            <a:r>
              <a:rPr lang="en-US" b="1" u="sng" dirty="0">
                <a:solidFill>
                  <a:srgbClr val="002060"/>
                </a:solidFill>
                <a:latin typeface="Roboto" panose="02000000000000000000" pitchFamily="2" charset="0"/>
              </a:rPr>
              <a:t>Name:</a:t>
            </a:r>
          </a:p>
          <a:p>
            <a:pPr marL="800100" lvl="1" indent="-342900" algn="just">
              <a:buFont typeface="Arial" panose="020B0604020202020204" pitchFamily="34" charset="0"/>
              <a:buChar char="•"/>
            </a:pPr>
            <a:r>
              <a:rPr lang="en-US" dirty="0">
                <a:latin typeface="Roboto" panose="02000000000000000000" pitchFamily="2" charset="0"/>
              </a:rPr>
              <a:t>Name of the listing House/apartment.</a:t>
            </a:r>
            <a:endParaRPr lang="en-US" b="1" u="sng"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b="1" u="sng" dirty="0">
                <a:solidFill>
                  <a:srgbClr val="002060"/>
                </a:solidFill>
                <a:latin typeface="Roboto" panose="02000000000000000000" pitchFamily="2" charset="0"/>
              </a:rPr>
              <a:t>Host Id:</a:t>
            </a:r>
          </a:p>
          <a:p>
            <a:pPr marL="800100" lvl="1" indent="-342900" algn="just">
              <a:buFont typeface="Arial" panose="020B0604020202020204" pitchFamily="34" charset="0"/>
              <a:buChar char="•"/>
            </a:pPr>
            <a:r>
              <a:rPr lang="en-US" dirty="0">
                <a:latin typeface="Roboto" panose="02000000000000000000" pitchFamily="2" charset="0"/>
              </a:rPr>
              <a:t>Host Id is the government approved id for each individuals Who rent their properties on Airbnb.</a:t>
            </a:r>
          </a:p>
          <a:p>
            <a:pPr marL="457200" indent="-457200" algn="just">
              <a:buFont typeface="Wingdings" panose="05000000000000000000" pitchFamily="2" charset="2"/>
              <a:buChar char="q"/>
            </a:pPr>
            <a:r>
              <a:rPr lang="en-US" b="1" u="sng" dirty="0">
                <a:solidFill>
                  <a:srgbClr val="002060"/>
                </a:solidFill>
                <a:latin typeface="Roboto" panose="02000000000000000000" pitchFamily="2" charset="0"/>
              </a:rPr>
              <a:t>Host Name:</a:t>
            </a:r>
          </a:p>
          <a:p>
            <a:pPr marL="800100" lvl="1" indent="-342900" algn="just">
              <a:buFont typeface="Arial" panose="020B0604020202020204" pitchFamily="34" charset="0"/>
              <a:buChar char="•"/>
            </a:pPr>
            <a:r>
              <a:rPr lang="en-US" dirty="0">
                <a:latin typeface="Roboto" panose="02000000000000000000" pitchFamily="2" charset="0"/>
              </a:rPr>
              <a:t>Host names are basically the name of the individual or organization Who own a room/apartment on Airbnb website.</a:t>
            </a:r>
            <a:endParaRPr lang="en-US" b="1" u="sng"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b="1" u="sng" dirty="0" err="1">
                <a:solidFill>
                  <a:srgbClr val="002060"/>
                </a:solidFill>
                <a:latin typeface="Roboto" panose="02000000000000000000" pitchFamily="2" charset="0"/>
              </a:rPr>
              <a:t>Neighbourhood</a:t>
            </a:r>
            <a:r>
              <a:rPr lang="en-US" b="1" u="sng" dirty="0">
                <a:solidFill>
                  <a:srgbClr val="002060"/>
                </a:solidFill>
                <a:latin typeface="Roboto" panose="02000000000000000000" pitchFamily="2" charset="0"/>
              </a:rPr>
              <a:t> groups:</a:t>
            </a:r>
            <a:endParaRPr lang="en-US" b="1" dirty="0">
              <a:solidFill>
                <a:srgbClr val="002060"/>
              </a:solidFill>
              <a:latin typeface="Roboto" panose="02000000000000000000" pitchFamily="2" charset="0"/>
            </a:endParaRPr>
          </a:p>
          <a:p>
            <a:pPr marL="800100" lvl="1" indent="-342900" algn="just">
              <a:buFont typeface="Arial" panose="020B0604020202020204" pitchFamily="34" charset="0"/>
              <a:buChar char="•"/>
            </a:pPr>
            <a:r>
              <a:rPr lang="en-US" dirty="0" err="1">
                <a:latin typeface="Roboto" panose="02000000000000000000" pitchFamily="2" charset="0"/>
              </a:rPr>
              <a:t>Neighbourhood</a:t>
            </a:r>
            <a:r>
              <a:rPr lang="en-US" dirty="0">
                <a:latin typeface="Roboto" panose="02000000000000000000" pitchFamily="2" charset="0"/>
              </a:rPr>
              <a:t> groups are the cluster of neighborhoods in the area.</a:t>
            </a:r>
          </a:p>
          <a:p>
            <a:pPr marL="800100" lvl="1" indent="-342900" algn="just">
              <a:buFont typeface="Arial" panose="020B0604020202020204" pitchFamily="34" charset="0"/>
              <a:buChar char="•"/>
            </a:pPr>
            <a:r>
              <a:rPr lang="en-US" dirty="0">
                <a:latin typeface="Roboto" panose="02000000000000000000" pitchFamily="2" charset="0"/>
              </a:rPr>
              <a:t>There are about 5 boroughs in the state.</a:t>
            </a:r>
          </a:p>
          <a:p>
            <a:pPr marL="342900" indent="-342900" algn="just">
              <a:buFont typeface="Wingdings" panose="05000000000000000000" pitchFamily="2" charset="2"/>
              <a:buChar char="q"/>
            </a:pPr>
            <a:r>
              <a:rPr lang="en-US" b="1" u="sng" dirty="0" err="1">
                <a:solidFill>
                  <a:srgbClr val="002060"/>
                </a:solidFill>
                <a:latin typeface="Roboto" panose="02000000000000000000" pitchFamily="2" charset="0"/>
              </a:rPr>
              <a:t>Neighbourhood</a:t>
            </a:r>
            <a:r>
              <a:rPr lang="en-US" b="1" u="sng" dirty="0">
                <a:solidFill>
                  <a:srgbClr val="002060"/>
                </a:solidFill>
                <a:latin typeface="Roboto" panose="02000000000000000000" pitchFamily="2" charset="0"/>
              </a:rPr>
              <a:t>:</a:t>
            </a:r>
            <a:endParaRPr lang="en-US" b="1" dirty="0">
              <a:solidFill>
                <a:srgbClr val="002060"/>
              </a:solidFill>
              <a:latin typeface="Roboto" panose="02000000000000000000" pitchFamily="2" charset="0"/>
            </a:endParaRPr>
          </a:p>
          <a:p>
            <a:pPr marL="800100" lvl="1" indent="-342900" algn="just">
              <a:buFont typeface="Arial" panose="020B0604020202020204" pitchFamily="34" charset="0"/>
              <a:buChar char="•"/>
            </a:pPr>
            <a:r>
              <a:rPr lang="en-US" dirty="0">
                <a:latin typeface="Roboto" panose="02000000000000000000" pitchFamily="2" charset="0"/>
              </a:rPr>
              <a:t>When searching for accommodations in a city, guests are able to filter by </a:t>
            </a:r>
            <a:r>
              <a:rPr lang="en-US" dirty="0" err="1">
                <a:latin typeface="Roboto" panose="02000000000000000000" pitchFamily="2" charset="0"/>
              </a:rPr>
              <a:t>neighbourhood</a:t>
            </a:r>
            <a:r>
              <a:rPr lang="en-US" dirty="0">
                <a:latin typeface="Roboto" panose="02000000000000000000" pitchFamily="2" charset="0"/>
              </a:rPr>
              <a:t> attributes and explore layers of professional-quality content, including </a:t>
            </a:r>
            <a:r>
              <a:rPr lang="en-US" dirty="0" err="1">
                <a:latin typeface="Roboto" panose="02000000000000000000" pitchFamily="2" charset="0"/>
              </a:rPr>
              <a:t>neighbourhood</a:t>
            </a:r>
            <a:r>
              <a:rPr lang="en-US" dirty="0">
                <a:latin typeface="Roboto" panose="02000000000000000000" pitchFamily="2" charset="0"/>
              </a:rPr>
              <a:t> maps, custom local photography and localized editorial, details on public transportation and parking, and tips from Airbnb’s host community.</a:t>
            </a:r>
          </a:p>
          <a:p>
            <a:pPr marL="342900" indent="-342900" algn="just">
              <a:buFont typeface="Wingdings" panose="05000000000000000000" pitchFamily="2" charset="2"/>
              <a:buChar char="q"/>
            </a:pPr>
            <a:r>
              <a:rPr lang="en-US" sz="1700" b="1" u="sng" dirty="0">
                <a:solidFill>
                  <a:srgbClr val="002060"/>
                </a:solidFill>
                <a:latin typeface="Roboto" panose="02000000000000000000" pitchFamily="2" charset="0"/>
              </a:rPr>
              <a:t>Latitude:</a:t>
            </a:r>
          </a:p>
          <a:p>
            <a:pPr marL="800100" lvl="1" indent="-342900" algn="just">
              <a:buFont typeface="Arial" panose="020B0604020202020204" pitchFamily="34" charset="0"/>
              <a:buChar char="•"/>
            </a:pPr>
            <a:r>
              <a:rPr lang="en-IN" sz="1700" dirty="0">
                <a:latin typeface="Roboto" panose="02000000000000000000"/>
              </a:rPr>
              <a:t>Latitude is the measurement of distance north or south of the Equator.</a:t>
            </a:r>
            <a:endParaRPr lang="en-US" sz="1700" b="1" u="sng"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sz="1700" b="1" u="sng" dirty="0">
                <a:solidFill>
                  <a:srgbClr val="002060"/>
                </a:solidFill>
                <a:latin typeface="Roboto" panose="02000000000000000000" pitchFamily="2" charset="0"/>
              </a:rPr>
              <a:t>Longitude:</a:t>
            </a:r>
          </a:p>
          <a:p>
            <a:pPr marL="800100" lvl="1" indent="-342900" algn="just">
              <a:buFont typeface="Arial" panose="020B0604020202020204" pitchFamily="34" charset="0"/>
              <a:buChar char="•"/>
            </a:pPr>
            <a:r>
              <a:rPr lang="en-IN" sz="1700" dirty="0">
                <a:latin typeface="Roboto" panose="02000000000000000000"/>
              </a:rPr>
              <a:t>Longitude is the measurement east or west of the prime meridian.</a:t>
            </a:r>
            <a:endParaRPr lang="en-US" sz="1700" u="sng" dirty="0">
              <a:solidFill>
                <a:srgbClr val="002060"/>
              </a:solidFill>
              <a:latin typeface="Roboto" panose="02000000000000000000" pitchFamily="2" charset="0"/>
            </a:endParaRPr>
          </a:p>
        </p:txBody>
      </p:sp>
      <p:sp>
        <p:nvSpPr>
          <p:cNvPr id="9" name="TextBox 8">
            <a:extLst>
              <a:ext uri="{FF2B5EF4-FFF2-40B4-BE49-F238E27FC236}">
                <a16:creationId xmlns:a16="http://schemas.microsoft.com/office/drawing/2014/main" id="{148D20E4-A123-2151-57A0-124D4554AE14}"/>
              </a:ext>
            </a:extLst>
          </p:cNvPr>
          <p:cNvSpPr txBox="1"/>
          <p:nvPr/>
        </p:nvSpPr>
        <p:spPr>
          <a:xfrm>
            <a:off x="0" y="104775"/>
            <a:ext cx="11062251"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solidFill>
                  <a:srgbClr val="FF0000"/>
                </a:solidFill>
              </a:rPr>
              <a:t>Understand the variables</a:t>
            </a:r>
            <a:endParaRPr lang="en-IN" dirty="0">
              <a:solidFill>
                <a:srgbClr val="FF0000"/>
              </a:solidFill>
            </a:endParaRPr>
          </a:p>
        </p:txBody>
      </p:sp>
    </p:spTree>
    <p:extLst>
      <p:ext uri="{BB962C8B-B14F-4D97-AF65-F5344CB8AC3E}">
        <p14:creationId xmlns:p14="http://schemas.microsoft.com/office/powerpoint/2010/main" val="323213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2700000" scaled="0"/>
          <a:tileRect/>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175" r="30360" b="4487"/>
          <a:stretch/>
        </p:blipFill>
        <p:spPr>
          <a:xfrm>
            <a:off x="11471275" y="88901"/>
            <a:ext cx="473076" cy="473075"/>
          </a:xfrm>
          <a:prstGeom prst="rect">
            <a:avLst/>
          </a:prstGeom>
        </p:spPr>
      </p:pic>
      <p:sp>
        <p:nvSpPr>
          <p:cNvPr id="11" name="TextBox 10">
            <a:extLst>
              <a:ext uri="{FF2B5EF4-FFF2-40B4-BE49-F238E27FC236}">
                <a16:creationId xmlns:a16="http://schemas.microsoft.com/office/drawing/2014/main" id="{CD23D2F8-DB15-BE4B-EA5D-E05C9CCF036B}"/>
              </a:ext>
            </a:extLst>
          </p:cNvPr>
          <p:cNvSpPr txBox="1"/>
          <p:nvPr/>
        </p:nvSpPr>
        <p:spPr>
          <a:xfrm>
            <a:off x="0" y="945058"/>
            <a:ext cx="12191025" cy="5678478"/>
          </a:xfrm>
          <a:prstGeom prst="rect">
            <a:avLst/>
          </a:prstGeom>
          <a:noFill/>
        </p:spPr>
        <p:txBody>
          <a:bodyPr wrap="square" rtlCol="0">
            <a:spAutoFit/>
          </a:bodyPr>
          <a:lstStyle/>
          <a:p>
            <a:pPr marL="285750" indent="-285750" algn="just">
              <a:buFont typeface="Wingdings" panose="05000000000000000000" pitchFamily="2" charset="2"/>
              <a:buChar char="q"/>
            </a:pPr>
            <a:r>
              <a:rPr lang="en-US" b="1" u="sng" dirty="0">
                <a:solidFill>
                  <a:srgbClr val="002060"/>
                </a:solidFill>
                <a:latin typeface="Roboto" panose="02000000000000000000" pitchFamily="2" charset="0"/>
              </a:rPr>
              <a:t>Room type</a:t>
            </a:r>
            <a:r>
              <a:rPr lang="en-US" b="1" dirty="0">
                <a:solidFill>
                  <a:srgbClr val="002060"/>
                </a:solidFill>
                <a:latin typeface="Roboto" panose="02000000000000000000" pitchFamily="2" charset="0"/>
              </a:rPr>
              <a:t>:</a:t>
            </a:r>
            <a:endParaRPr lang="en-US" b="1" u="sng" dirty="0">
              <a:solidFill>
                <a:srgbClr val="002060"/>
              </a:solidFill>
              <a:latin typeface="Roboto" panose="02000000000000000000" pitchFamily="2" charset="0"/>
            </a:endParaRPr>
          </a:p>
          <a:p>
            <a:pPr marL="800100" lvl="1" indent="-342900" algn="just">
              <a:buFont typeface="Arial" panose="020B0604020202020204" pitchFamily="34" charset="0"/>
              <a:buChar char="•"/>
            </a:pPr>
            <a:r>
              <a:rPr lang="en-US" dirty="0">
                <a:latin typeface="Roboto" panose="02000000000000000000" pitchFamily="2" charset="0"/>
              </a:rPr>
              <a:t>Airbnb has 3 categories for types of space :</a:t>
            </a:r>
          </a:p>
          <a:p>
            <a:pPr marL="1257300" lvl="2" indent="-342900" algn="just">
              <a:buFont typeface="Wingdings" panose="05000000000000000000" pitchFamily="2" charset="2"/>
              <a:buChar char="Ø"/>
            </a:pPr>
            <a:r>
              <a:rPr lang="en-US" b="1" dirty="0">
                <a:solidFill>
                  <a:srgbClr val="7030A0"/>
                </a:solidFill>
                <a:latin typeface="Roboto" panose="02000000000000000000" pitchFamily="2" charset="0"/>
              </a:rPr>
              <a:t>Entire House/Apartment</a:t>
            </a:r>
          </a:p>
          <a:p>
            <a:pPr marL="1257300" lvl="2" indent="-342900" algn="just">
              <a:buFont typeface="Wingdings" panose="05000000000000000000" pitchFamily="2" charset="2"/>
              <a:buChar char="Ø"/>
            </a:pPr>
            <a:r>
              <a:rPr lang="en-US" b="1" dirty="0">
                <a:solidFill>
                  <a:srgbClr val="7030A0"/>
                </a:solidFill>
                <a:latin typeface="Roboto" panose="02000000000000000000" pitchFamily="2" charset="0"/>
              </a:rPr>
              <a:t>Private room</a:t>
            </a:r>
          </a:p>
          <a:p>
            <a:pPr marL="1257300" lvl="2" indent="-342900" algn="just">
              <a:buFont typeface="Wingdings" panose="05000000000000000000" pitchFamily="2" charset="2"/>
              <a:buChar char="Ø"/>
            </a:pPr>
            <a:r>
              <a:rPr lang="en-US" b="1" dirty="0">
                <a:solidFill>
                  <a:srgbClr val="7030A0"/>
                </a:solidFill>
                <a:latin typeface="Roboto" panose="02000000000000000000" pitchFamily="2" charset="0"/>
              </a:rPr>
              <a:t>Shared room</a:t>
            </a:r>
          </a:p>
          <a:p>
            <a:pPr marL="285750" indent="-285750" algn="just">
              <a:buFont typeface="Wingdings" panose="05000000000000000000" pitchFamily="2" charset="2"/>
              <a:buChar char="q"/>
            </a:pPr>
            <a:r>
              <a:rPr lang="en-US" sz="1700" b="1" u="sng" dirty="0">
                <a:solidFill>
                  <a:srgbClr val="002060"/>
                </a:solidFill>
                <a:latin typeface="Roboto" panose="02000000000000000000" pitchFamily="2" charset="0"/>
              </a:rPr>
              <a:t>Price ($):</a:t>
            </a:r>
            <a:endParaRPr lang="en-US" sz="1700" dirty="0">
              <a:latin typeface="Roboto" panose="02000000000000000000" pitchFamily="2" charset="0"/>
            </a:endParaRPr>
          </a:p>
          <a:p>
            <a:pPr lvl="1" algn="just">
              <a:buFont typeface="Arial" panose="020B0604020202020204" pitchFamily="34" charset="0"/>
              <a:buChar char="•"/>
            </a:pPr>
            <a:r>
              <a:rPr lang="en-US" sz="1700" dirty="0">
                <a:latin typeface="Roboto" panose="02000000000000000000" pitchFamily="2" charset="0"/>
              </a:rPr>
              <a:t>The total price ($) of Airbnb reservation is based on the rate set by the Host, plus fee or costs determined by either the Host or Airbnb.</a:t>
            </a:r>
            <a:endParaRPr lang="en-US" sz="1700" b="1" dirty="0">
              <a:latin typeface="Roboto" panose="02000000000000000000" pitchFamily="2" charset="0"/>
            </a:endParaRPr>
          </a:p>
          <a:p>
            <a:pPr marL="342900" indent="-342900" algn="just">
              <a:buFont typeface="Wingdings" panose="05000000000000000000" pitchFamily="2" charset="2"/>
              <a:buChar char="q"/>
            </a:pPr>
            <a:r>
              <a:rPr lang="en-US" sz="1700" b="1" dirty="0" err="1">
                <a:solidFill>
                  <a:srgbClr val="002060"/>
                </a:solidFill>
                <a:latin typeface="Roboto" panose="02000000000000000000" pitchFamily="2" charset="0"/>
              </a:rPr>
              <a:t>Minimum_nights</a:t>
            </a:r>
            <a:r>
              <a:rPr lang="en-US" sz="17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US" sz="1700" dirty="0">
                <a:latin typeface="Roboto" panose="02000000000000000000" pitchFamily="2" charset="0"/>
              </a:rPr>
              <a:t>Minimum night is criteria for booking that guest have to pay for book that House/room or apartment</a:t>
            </a:r>
            <a:r>
              <a:rPr lang="en-US" sz="1700" b="1" dirty="0">
                <a:latin typeface="Roboto" panose="02000000000000000000" pitchFamily="2" charset="0"/>
              </a:rPr>
              <a:t>.</a:t>
            </a:r>
          </a:p>
          <a:p>
            <a:pPr marL="342900" indent="-342900" algn="just">
              <a:buFont typeface="Wingdings" panose="05000000000000000000" pitchFamily="2" charset="2"/>
              <a:buChar char="q"/>
            </a:pPr>
            <a:r>
              <a:rPr lang="en-US" sz="1700" b="1" dirty="0" err="1">
                <a:solidFill>
                  <a:srgbClr val="002060"/>
                </a:solidFill>
                <a:latin typeface="Roboto" panose="02000000000000000000" pitchFamily="2" charset="0"/>
              </a:rPr>
              <a:t>Number_of_reviews</a:t>
            </a:r>
            <a:r>
              <a:rPr lang="en-US" sz="17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US" sz="1700" dirty="0">
                <a:latin typeface="Roboto" panose="02000000000000000000" pitchFamily="2" charset="0"/>
              </a:rPr>
              <a:t>Number of review of each host submitted by guest.</a:t>
            </a:r>
          </a:p>
          <a:p>
            <a:pPr marL="342900" indent="-342900" algn="just">
              <a:buFont typeface="Wingdings" panose="05000000000000000000" pitchFamily="2" charset="2"/>
              <a:buChar char="q"/>
            </a:pPr>
            <a:r>
              <a:rPr lang="en-US" sz="1700" b="1" dirty="0" err="1">
                <a:solidFill>
                  <a:srgbClr val="002060"/>
                </a:solidFill>
                <a:latin typeface="Roboto" panose="02000000000000000000" pitchFamily="2" charset="0"/>
              </a:rPr>
              <a:t>Last_review</a:t>
            </a:r>
            <a:r>
              <a:rPr lang="en-US" sz="17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US" sz="1700" dirty="0">
                <a:latin typeface="Roboto" panose="02000000000000000000" pitchFamily="2" charset="0"/>
              </a:rPr>
              <a:t>Latest review submitted by guest as a feedback.</a:t>
            </a:r>
          </a:p>
          <a:p>
            <a:pPr marL="342900" indent="-342900" algn="just">
              <a:buFont typeface="Wingdings" panose="05000000000000000000" pitchFamily="2" charset="2"/>
              <a:buChar char="q"/>
            </a:pPr>
            <a:r>
              <a:rPr lang="en-US" sz="2000" b="1" dirty="0">
                <a:solidFill>
                  <a:srgbClr val="002060"/>
                </a:solidFill>
                <a:latin typeface="Roboto" panose="02000000000000000000" pitchFamily="2" charset="0"/>
              </a:rPr>
              <a:t>Reviews per month:</a:t>
            </a:r>
          </a:p>
          <a:p>
            <a:pPr marL="800100" lvl="1" indent="-342900" algn="just">
              <a:buFont typeface="Arial" panose="020B0604020202020204" pitchFamily="34" charset="0"/>
              <a:buChar char="•"/>
            </a:pPr>
            <a:r>
              <a:rPr lang="en-US" sz="1700" dirty="0">
                <a:latin typeface="Roboto" panose="02000000000000000000" pitchFamily="2" charset="0"/>
              </a:rPr>
              <a:t>Number of review Host get per month</a:t>
            </a:r>
            <a:r>
              <a:rPr lang="en-US" sz="1700" b="1" dirty="0">
                <a:latin typeface="Roboto" panose="02000000000000000000" pitchFamily="2" charset="0"/>
              </a:rPr>
              <a:t>.</a:t>
            </a:r>
            <a:endParaRPr lang="en-US" sz="1700" b="1"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sz="2000" b="1" dirty="0" err="1">
                <a:solidFill>
                  <a:srgbClr val="002060"/>
                </a:solidFill>
                <a:latin typeface="Roboto" panose="02000000000000000000" pitchFamily="2" charset="0"/>
              </a:rPr>
              <a:t>calculated_host_listings_count</a:t>
            </a:r>
            <a:r>
              <a:rPr lang="en-US" sz="2000" b="1" dirty="0">
                <a:solidFill>
                  <a:srgbClr val="002060"/>
                </a:solidFill>
                <a:latin typeface="Roboto" panose="02000000000000000000" pitchFamily="2" charset="0"/>
              </a:rPr>
              <a:t>:</a:t>
            </a:r>
          </a:p>
          <a:p>
            <a:pPr marL="800100" lvl="1" indent="-342900" algn="just">
              <a:buFont typeface="Arial" panose="020B0604020202020204" pitchFamily="34" charset="0"/>
              <a:buChar char="•"/>
            </a:pPr>
            <a:r>
              <a:rPr lang="en-IN" sz="1700" dirty="0">
                <a:latin typeface="Roboto" panose="02000000000000000000" pitchFamily="2" charset="0"/>
              </a:rPr>
              <a:t>Amount of listing per host</a:t>
            </a:r>
            <a:r>
              <a:rPr lang="en-US" sz="1700" dirty="0">
                <a:latin typeface="Roboto" panose="02000000000000000000" pitchFamily="2" charset="0"/>
              </a:rPr>
              <a:t>.</a:t>
            </a:r>
            <a:endParaRPr lang="en-US" sz="1700" b="1" dirty="0">
              <a:solidFill>
                <a:srgbClr val="002060"/>
              </a:solidFill>
              <a:latin typeface="Roboto" panose="02000000000000000000" pitchFamily="2" charset="0"/>
            </a:endParaRPr>
          </a:p>
          <a:p>
            <a:pPr marL="342900" indent="-342900" algn="just">
              <a:buFont typeface="Wingdings" panose="05000000000000000000" pitchFamily="2" charset="2"/>
              <a:buChar char="q"/>
            </a:pPr>
            <a:r>
              <a:rPr lang="en-US" sz="2000" b="1" dirty="0">
                <a:solidFill>
                  <a:srgbClr val="002060"/>
                </a:solidFill>
                <a:latin typeface="Roboto" panose="02000000000000000000" pitchFamily="2" charset="0"/>
              </a:rPr>
              <a:t>Availability 365:</a:t>
            </a:r>
          </a:p>
          <a:p>
            <a:pPr marL="800100" lvl="1" indent="-342900" algn="just">
              <a:buFont typeface="Arial" panose="020B0604020202020204" pitchFamily="34" charset="0"/>
              <a:buChar char="•"/>
            </a:pPr>
            <a:r>
              <a:rPr lang="en-US" sz="1700" dirty="0">
                <a:latin typeface="Roboto" panose="02000000000000000000" pitchFamily="2" charset="0"/>
              </a:rPr>
              <a:t>It is an indicator of the total number of days the listing is available for during the year.</a:t>
            </a:r>
          </a:p>
        </p:txBody>
      </p:sp>
    </p:spTree>
    <p:extLst>
      <p:ext uri="{BB962C8B-B14F-4D97-AF65-F5344CB8AC3E}">
        <p14:creationId xmlns:p14="http://schemas.microsoft.com/office/powerpoint/2010/main" val="2217832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2479</TotalTime>
  <Words>4087</Words>
  <Application>Microsoft Office PowerPoint</Application>
  <PresentationFormat>Widescreen</PresentationFormat>
  <Paragraphs>285</Paragraphs>
  <Slides>32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Aharoni</vt:lpstr>
      <vt:lpstr>Aparajita</vt:lpstr>
      <vt:lpstr>AR JULIAN</vt:lpstr>
      <vt:lpstr>Arial</vt:lpstr>
      <vt:lpstr>Calibri</vt:lpstr>
      <vt:lpstr>Calibri Light</vt:lpstr>
      <vt:lpstr>Roboto</vt:lpstr>
      <vt:lpstr>Segoe UI Variable Small Semibol</vt:lpstr>
      <vt:lpstr>Times New Roman</vt:lpstr>
      <vt:lpstr>Wingdings</vt:lpstr>
      <vt:lpstr>Office Theme</vt:lpstr>
      <vt:lpstr> </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Sharma</dc:creator>
  <cp:lastModifiedBy>Bhavik Verma</cp:lastModifiedBy>
  <cp:revision>171</cp:revision>
  <dcterms:created xsi:type="dcterms:W3CDTF">2022-08-25T05:45:47Z</dcterms:created>
  <dcterms:modified xsi:type="dcterms:W3CDTF">2022-08-29T10:42:02Z</dcterms:modified>
</cp:coreProperties>
</file>