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0" r:id="rId1"/>
  </p:sldMasterIdLst>
  <p:notesMasterIdLst>
    <p:notesMasterId r:id="rId32"/>
  </p:notesMasterIdLst>
  <p:sldIdLst>
    <p:sldId id="256" r:id="rId2"/>
    <p:sldId id="282" r:id="rId3"/>
    <p:sldId id="257" r:id="rId4"/>
    <p:sldId id="258" r:id="rId5"/>
    <p:sldId id="259" r:id="rId6"/>
    <p:sldId id="283" r:id="rId7"/>
    <p:sldId id="260" r:id="rId8"/>
    <p:sldId id="261" r:id="rId9"/>
    <p:sldId id="262" r:id="rId10"/>
    <p:sldId id="291" r:id="rId11"/>
    <p:sldId id="285" r:id="rId12"/>
    <p:sldId id="284" r:id="rId13"/>
    <p:sldId id="286" r:id="rId14"/>
    <p:sldId id="288" r:id="rId15"/>
    <p:sldId id="287" r:id="rId16"/>
    <p:sldId id="289" r:id="rId17"/>
    <p:sldId id="302" r:id="rId18"/>
    <p:sldId id="303" r:id="rId19"/>
    <p:sldId id="304" r:id="rId20"/>
    <p:sldId id="305" r:id="rId21"/>
    <p:sldId id="306" r:id="rId22"/>
    <p:sldId id="307" r:id="rId23"/>
    <p:sldId id="308" r:id="rId24"/>
    <p:sldId id="309" r:id="rId25"/>
    <p:sldId id="290" r:id="rId26"/>
    <p:sldId id="300" r:id="rId27"/>
    <p:sldId id="301" r:id="rId28"/>
    <p:sldId id="310" r:id="rId29"/>
    <p:sldId id="312" r:id="rId30"/>
    <p:sldId id="280" r:id="rId31"/>
  </p:sldIdLst>
  <p:sldSz cx="9144000" cy="5143500" type="screen16x9"/>
  <p:notesSz cx="6858000" cy="9144000"/>
  <p:embeddedFontLst>
    <p:embeddedFont>
      <p:font typeface="Calibri" panose="020F0502020204030204" pitchFamily="34" charset="0"/>
      <p:regular r:id="rId33"/>
      <p:bold r:id="rId34"/>
      <p:italic r:id="rId35"/>
      <p:boldItalic r:id="rId36"/>
    </p:embeddedFont>
    <p:embeddedFont>
      <p:font typeface="Roboto" panose="020B0604020202020204" charset="0"/>
      <p:regular r:id="rId37"/>
      <p:bold r:id="rId38"/>
      <p:italic r:id="rId39"/>
      <p:boldItalic r:id="rId40"/>
    </p:embeddedFont>
    <p:embeddedFont>
      <p:font typeface="Century Gothic" panose="020B0502020202020204" pitchFamily="34" charset="0"/>
      <p:regular r:id="rId41"/>
      <p:bold r:id="rId42"/>
      <p:italic r:id="rId43"/>
      <p:boldItalic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4D43EA26-7210-4966-A3CA-BC2A2553EE34}">
          <p14:sldIdLst>
            <p14:sldId id="256"/>
            <p14:sldId id="282"/>
            <p14:sldId id="257"/>
            <p14:sldId id="258"/>
            <p14:sldId id="259"/>
            <p14:sldId id="283"/>
            <p14:sldId id="260"/>
            <p14:sldId id="261"/>
            <p14:sldId id="262"/>
            <p14:sldId id="291"/>
            <p14:sldId id="285"/>
            <p14:sldId id="284"/>
            <p14:sldId id="286"/>
            <p14:sldId id="288"/>
            <p14:sldId id="287"/>
            <p14:sldId id="289"/>
            <p14:sldId id="302"/>
            <p14:sldId id="303"/>
            <p14:sldId id="304"/>
            <p14:sldId id="305"/>
            <p14:sldId id="306"/>
            <p14:sldId id="307"/>
            <p14:sldId id="308"/>
            <p14:sldId id="309"/>
            <p14:sldId id="290"/>
            <p14:sldId id="300"/>
            <p14:sldId id="301"/>
            <p14:sldId id="310"/>
            <p14:sldId id="312"/>
            <p14:sldId id="280"/>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BD3E7535-AA95-46BA-BA27-62F616EA3A00}">
  <a:tblStyle styleId="{BD3E7535-AA95-46BA-BA27-62F616EA3A00}" styleName="Table_0">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623" autoAdjust="0"/>
    <p:restoredTop sz="94660"/>
  </p:normalViewPr>
  <p:slideViewPr>
    <p:cSldViewPr>
      <p:cViewPr varScale="1">
        <p:scale>
          <a:sx n="85" d="100"/>
          <a:sy n="85" d="100"/>
        </p:scale>
        <p:origin x="678" y="84"/>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font" Target="fonts/font10.fntdata"/><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49"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font" Target="fonts/font11.fntdata"/><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A3ED9EA-39B0-4082-B71C-50B705580C21}" type="doc">
      <dgm:prSet loTypeId="urn:microsoft.com/office/officeart/2005/8/layout/process4" loCatId="process" qsTypeId="urn:microsoft.com/office/officeart/2005/8/quickstyle/simple1" qsCatId="simple" csTypeId="urn:microsoft.com/office/officeart/2005/8/colors/accent1_2" csCatId="accent1" phldr="1"/>
      <dgm:spPr/>
      <dgm:t>
        <a:bodyPr/>
        <a:lstStyle/>
        <a:p>
          <a:endParaRPr lang="en-US"/>
        </a:p>
      </dgm:t>
    </dgm:pt>
    <dgm:pt modelId="{E4105A1B-9DA0-4F74-B225-80259CB09B5F}">
      <dgm:prSet phldrT="[Text]" custT="1"/>
      <dgm:spPr>
        <a:solidFill>
          <a:schemeClr val="accent2">
            <a:lumMod val="50000"/>
          </a:schemeClr>
        </a:solidFill>
      </dgm:spPr>
      <dgm:t>
        <a:bodyPr/>
        <a:lstStyle/>
        <a:p>
          <a:r>
            <a:rPr lang="en-US" sz="1200" dirty="0" smtClean="0">
              <a:latin typeface="Calibri" pitchFamily="34" charset="0"/>
              <a:cs typeface="Calibri" pitchFamily="34" charset="0"/>
            </a:rPr>
            <a:t>Data Cleaning</a:t>
          </a:r>
          <a:endParaRPr lang="en-US" sz="1200" dirty="0">
            <a:latin typeface="Calibri" pitchFamily="34" charset="0"/>
            <a:cs typeface="Calibri" pitchFamily="34" charset="0"/>
          </a:endParaRPr>
        </a:p>
      </dgm:t>
    </dgm:pt>
    <dgm:pt modelId="{5A7185C0-455E-4A8F-A780-E7FECE5D62C1}" type="parTrans" cxnId="{D608780B-918B-4760-BBD5-0623F60D33AF}">
      <dgm:prSet/>
      <dgm:spPr/>
      <dgm:t>
        <a:bodyPr/>
        <a:lstStyle/>
        <a:p>
          <a:endParaRPr lang="en-US"/>
        </a:p>
      </dgm:t>
    </dgm:pt>
    <dgm:pt modelId="{DA6A0875-DFA2-47B5-B7F5-4AC15A8829CC}" type="sibTrans" cxnId="{D608780B-918B-4760-BBD5-0623F60D33AF}">
      <dgm:prSet/>
      <dgm:spPr/>
      <dgm:t>
        <a:bodyPr/>
        <a:lstStyle/>
        <a:p>
          <a:endParaRPr lang="en-US" sz="1000"/>
        </a:p>
      </dgm:t>
    </dgm:pt>
    <dgm:pt modelId="{661FCF53-A8E5-4496-AFD1-F00239D02990}">
      <dgm:prSet phldrT="[Text]" custT="1"/>
      <dgm:spPr>
        <a:solidFill>
          <a:schemeClr val="accent4">
            <a:lumMod val="75000"/>
          </a:schemeClr>
        </a:solidFill>
      </dgm:spPr>
      <dgm:t>
        <a:bodyPr/>
        <a:lstStyle/>
        <a:p>
          <a:r>
            <a:rPr lang="en-US" sz="1200" dirty="0" smtClean="0">
              <a:latin typeface="Calibri" pitchFamily="34" charset="0"/>
              <a:cs typeface="Calibri" pitchFamily="34" charset="0"/>
            </a:rPr>
            <a:t>Data Classification with respect to Borough (1= Manhattan, 2=Bronx, 3=Brooklyn, 4=Queens, 5=Staten Island)</a:t>
          </a:r>
          <a:endParaRPr lang="en-US" sz="1200" dirty="0">
            <a:latin typeface="Calibri" pitchFamily="34" charset="0"/>
            <a:cs typeface="Calibri" pitchFamily="34" charset="0"/>
          </a:endParaRPr>
        </a:p>
      </dgm:t>
    </dgm:pt>
    <dgm:pt modelId="{F4BFBEC6-4C44-4A07-A45B-94117316857C}" type="parTrans" cxnId="{463CD337-1088-4FC0-AE32-F900E47F8EDC}">
      <dgm:prSet/>
      <dgm:spPr/>
      <dgm:t>
        <a:bodyPr/>
        <a:lstStyle/>
        <a:p>
          <a:endParaRPr lang="en-US"/>
        </a:p>
      </dgm:t>
    </dgm:pt>
    <dgm:pt modelId="{B1ADCD19-E6FE-416E-B3B5-59A523676990}" type="sibTrans" cxnId="{463CD337-1088-4FC0-AE32-F900E47F8EDC}">
      <dgm:prSet/>
      <dgm:spPr/>
      <dgm:t>
        <a:bodyPr/>
        <a:lstStyle/>
        <a:p>
          <a:endParaRPr lang="en-US" sz="1000"/>
        </a:p>
      </dgm:t>
    </dgm:pt>
    <dgm:pt modelId="{ECEEC2F6-8AE5-4ED4-80C6-16BE26F286DF}">
      <dgm:prSet phldrT="[Text]" custT="1"/>
      <dgm:spPr>
        <a:solidFill>
          <a:srgbClr val="0070C0"/>
        </a:solidFill>
      </dgm:spPr>
      <dgm:t>
        <a:bodyPr/>
        <a:lstStyle/>
        <a:p>
          <a:r>
            <a:rPr lang="en-US" sz="1200" dirty="0" err="1" smtClean="0">
              <a:latin typeface="Calibri" pitchFamily="34" charset="0"/>
              <a:cs typeface="Calibri" pitchFamily="34" charset="0"/>
            </a:rPr>
            <a:t>Univariate</a:t>
          </a:r>
          <a:r>
            <a:rPr lang="en-US" sz="1200" dirty="0" smtClean="0">
              <a:latin typeface="Calibri" pitchFamily="34" charset="0"/>
              <a:cs typeface="Calibri" pitchFamily="34" charset="0"/>
            </a:rPr>
            <a:t> Analysis</a:t>
          </a:r>
          <a:endParaRPr lang="en-US" sz="1200" dirty="0">
            <a:latin typeface="Calibri" pitchFamily="34" charset="0"/>
            <a:cs typeface="Calibri" pitchFamily="34" charset="0"/>
          </a:endParaRPr>
        </a:p>
      </dgm:t>
    </dgm:pt>
    <dgm:pt modelId="{4B072C0A-58D2-4495-A3D9-EFFD9012AF41}" type="parTrans" cxnId="{3FB8B0B3-91AF-4508-8F0D-0D429BB00279}">
      <dgm:prSet/>
      <dgm:spPr/>
      <dgm:t>
        <a:bodyPr/>
        <a:lstStyle/>
        <a:p>
          <a:endParaRPr lang="en-US"/>
        </a:p>
      </dgm:t>
    </dgm:pt>
    <dgm:pt modelId="{3E289F1E-2EE2-4323-B996-2A031CD9B79D}" type="sibTrans" cxnId="{3FB8B0B3-91AF-4508-8F0D-0D429BB00279}">
      <dgm:prSet/>
      <dgm:spPr/>
      <dgm:t>
        <a:bodyPr/>
        <a:lstStyle/>
        <a:p>
          <a:endParaRPr lang="en-US" sz="1000"/>
        </a:p>
      </dgm:t>
    </dgm:pt>
    <dgm:pt modelId="{11002C1A-DCC8-46F8-9192-D85423185ED1}">
      <dgm:prSet phldrT="[Text]" custT="1"/>
      <dgm:spPr>
        <a:solidFill>
          <a:schemeClr val="accent6">
            <a:lumMod val="75000"/>
          </a:schemeClr>
        </a:solidFill>
      </dgm:spPr>
      <dgm:t>
        <a:bodyPr/>
        <a:lstStyle/>
        <a:p>
          <a:r>
            <a:rPr lang="en-US" sz="1200" dirty="0" smtClean="0">
              <a:latin typeface="Calibri" pitchFamily="34" charset="0"/>
              <a:cs typeface="Calibri" pitchFamily="34" charset="0"/>
            </a:rPr>
            <a:t>Regression </a:t>
          </a:r>
          <a:r>
            <a:rPr lang="en-US" sz="1200" dirty="0" err="1" smtClean="0">
              <a:latin typeface="Calibri" pitchFamily="34" charset="0"/>
              <a:cs typeface="Calibri" pitchFamily="34" charset="0"/>
            </a:rPr>
            <a:t>Modelling</a:t>
          </a:r>
          <a:endParaRPr lang="en-US" sz="1200" dirty="0">
            <a:latin typeface="Calibri" pitchFamily="34" charset="0"/>
            <a:cs typeface="Calibri" pitchFamily="34" charset="0"/>
          </a:endParaRPr>
        </a:p>
      </dgm:t>
    </dgm:pt>
    <dgm:pt modelId="{A18C2F58-2536-4A3A-8911-16B059B51DD2}" type="parTrans" cxnId="{AF3EB593-23C2-4389-B3B1-92D4E766EAA6}">
      <dgm:prSet/>
      <dgm:spPr/>
      <dgm:t>
        <a:bodyPr/>
        <a:lstStyle/>
        <a:p>
          <a:endParaRPr lang="en-US"/>
        </a:p>
      </dgm:t>
    </dgm:pt>
    <dgm:pt modelId="{AF3E4E69-852F-4B5C-AF13-471E5B916712}" type="sibTrans" cxnId="{AF3EB593-23C2-4389-B3B1-92D4E766EAA6}">
      <dgm:prSet/>
      <dgm:spPr/>
      <dgm:t>
        <a:bodyPr/>
        <a:lstStyle/>
        <a:p>
          <a:endParaRPr lang="en-US" sz="1000"/>
        </a:p>
      </dgm:t>
    </dgm:pt>
    <dgm:pt modelId="{83C73DF4-6E1C-4457-9E8B-4A5458BCDB15}">
      <dgm:prSet phldrT="[Text]" custT="1"/>
      <dgm:spPr>
        <a:solidFill>
          <a:schemeClr val="tx2">
            <a:lumMod val="50000"/>
          </a:schemeClr>
        </a:solidFill>
      </dgm:spPr>
      <dgm:t>
        <a:bodyPr/>
        <a:lstStyle/>
        <a:p>
          <a:r>
            <a:rPr lang="en-US" sz="1200" dirty="0" smtClean="0">
              <a:latin typeface="Calibri" pitchFamily="34" charset="0"/>
              <a:cs typeface="Calibri" pitchFamily="34" charset="0"/>
            </a:rPr>
            <a:t>Clustering approach</a:t>
          </a:r>
          <a:endParaRPr lang="en-US" sz="1200" dirty="0">
            <a:latin typeface="Calibri" pitchFamily="34" charset="0"/>
            <a:cs typeface="Calibri" pitchFamily="34" charset="0"/>
          </a:endParaRPr>
        </a:p>
      </dgm:t>
    </dgm:pt>
    <dgm:pt modelId="{488653AC-F1A2-4552-A7CF-273A4FFA2D99}" type="parTrans" cxnId="{07AEAEB7-A088-405A-ABE7-19D2A92F28A7}">
      <dgm:prSet/>
      <dgm:spPr/>
      <dgm:t>
        <a:bodyPr/>
        <a:lstStyle/>
        <a:p>
          <a:endParaRPr lang="en-US"/>
        </a:p>
      </dgm:t>
    </dgm:pt>
    <dgm:pt modelId="{558B02B0-1532-42EA-B646-B6FB4E1EEA86}" type="sibTrans" cxnId="{07AEAEB7-A088-405A-ABE7-19D2A92F28A7}">
      <dgm:prSet/>
      <dgm:spPr/>
      <dgm:t>
        <a:bodyPr/>
        <a:lstStyle/>
        <a:p>
          <a:endParaRPr lang="en-US" sz="1000"/>
        </a:p>
      </dgm:t>
    </dgm:pt>
    <dgm:pt modelId="{AFCC2DDE-E4A7-4540-BE63-31A38D1A65F6}">
      <dgm:prSet custT="1"/>
      <dgm:spPr>
        <a:solidFill>
          <a:schemeClr val="accent5">
            <a:lumMod val="75000"/>
          </a:schemeClr>
        </a:solidFill>
      </dgm:spPr>
      <dgm:t>
        <a:bodyPr/>
        <a:lstStyle/>
        <a:p>
          <a:r>
            <a:rPr lang="en-US" sz="1200" dirty="0" smtClean="0">
              <a:latin typeface="Calibri" pitchFamily="34" charset="0"/>
              <a:cs typeface="Calibri" pitchFamily="34" charset="0"/>
            </a:rPr>
            <a:t>Observation and Conclusion</a:t>
          </a:r>
          <a:endParaRPr lang="en-US" sz="1200" dirty="0">
            <a:latin typeface="Calibri" pitchFamily="34" charset="0"/>
            <a:cs typeface="Calibri" pitchFamily="34" charset="0"/>
          </a:endParaRPr>
        </a:p>
      </dgm:t>
    </dgm:pt>
    <dgm:pt modelId="{CE6176FB-6685-4410-9903-2DE7EA18B200}" type="parTrans" cxnId="{06016534-1477-4036-85D4-D364E4B5789B}">
      <dgm:prSet/>
      <dgm:spPr/>
      <dgm:t>
        <a:bodyPr/>
        <a:lstStyle/>
        <a:p>
          <a:endParaRPr lang="en-US"/>
        </a:p>
      </dgm:t>
    </dgm:pt>
    <dgm:pt modelId="{69929D36-766F-4EE2-B0EE-3D80F2715CE3}" type="sibTrans" cxnId="{06016534-1477-4036-85D4-D364E4B5789B}">
      <dgm:prSet/>
      <dgm:spPr/>
      <dgm:t>
        <a:bodyPr/>
        <a:lstStyle/>
        <a:p>
          <a:endParaRPr lang="en-US" sz="1000"/>
        </a:p>
      </dgm:t>
    </dgm:pt>
    <dgm:pt modelId="{E41B98B5-CC0F-47A0-8924-5E63C30898EC}" type="pres">
      <dgm:prSet presAssocID="{4A3ED9EA-39B0-4082-B71C-50B705580C21}" presName="Name0" presStyleCnt="0">
        <dgm:presLayoutVars>
          <dgm:dir/>
          <dgm:animLvl val="lvl"/>
          <dgm:resizeHandles val="exact"/>
        </dgm:presLayoutVars>
      </dgm:prSet>
      <dgm:spPr/>
      <dgm:t>
        <a:bodyPr/>
        <a:lstStyle/>
        <a:p>
          <a:endParaRPr lang="en-US"/>
        </a:p>
      </dgm:t>
    </dgm:pt>
    <dgm:pt modelId="{90079242-D450-4B02-B26E-9ED7F7663619}" type="pres">
      <dgm:prSet presAssocID="{AFCC2DDE-E4A7-4540-BE63-31A38D1A65F6}" presName="boxAndChildren" presStyleCnt="0"/>
      <dgm:spPr/>
    </dgm:pt>
    <dgm:pt modelId="{9F933E5E-9EB2-4670-B5DF-C1A108ADCDC1}" type="pres">
      <dgm:prSet presAssocID="{AFCC2DDE-E4A7-4540-BE63-31A38D1A65F6}" presName="parentTextBox" presStyleLbl="node1" presStyleIdx="0" presStyleCnt="6"/>
      <dgm:spPr/>
      <dgm:t>
        <a:bodyPr/>
        <a:lstStyle/>
        <a:p>
          <a:endParaRPr lang="en-US"/>
        </a:p>
      </dgm:t>
    </dgm:pt>
    <dgm:pt modelId="{6A1566F0-5B5B-486D-8438-EB502754F7E9}" type="pres">
      <dgm:prSet presAssocID="{558B02B0-1532-42EA-B646-B6FB4E1EEA86}" presName="sp" presStyleCnt="0"/>
      <dgm:spPr/>
    </dgm:pt>
    <dgm:pt modelId="{A02D6905-CC88-4C4B-9A40-0D534C29597B}" type="pres">
      <dgm:prSet presAssocID="{83C73DF4-6E1C-4457-9E8B-4A5458BCDB15}" presName="arrowAndChildren" presStyleCnt="0"/>
      <dgm:spPr/>
    </dgm:pt>
    <dgm:pt modelId="{11867A55-0AF0-4E86-BDB1-8C1FC2DFDD43}" type="pres">
      <dgm:prSet presAssocID="{83C73DF4-6E1C-4457-9E8B-4A5458BCDB15}" presName="parentTextArrow" presStyleLbl="node1" presStyleIdx="1" presStyleCnt="6"/>
      <dgm:spPr/>
      <dgm:t>
        <a:bodyPr/>
        <a:lstStyle/>
        <a:p>
          <a:endParaRPr lang="en-US"/>
        </a:p>
      </dgm:t>
    </dgm:pt>
    <dgm:pt modelId="{F166EAC1-6C46-4EBC-A73F-5D5031C51DFC}" type="pres">
      <dgm:prSet presAssocID="{AF3E4E69-852F-4B5C-AF13-471E5B916712}" presName="sp" presStyleCnt="0"/>
      <dgm:spPr/>
    </dgm:pt>
    <dgm:pt modelId="{B3D15DB9-EE18-495F-9F88-8E209F593DF7}" type="pres">
      <dgm:prSet presAssocID="{11002C1A-DCC8-46F8-9192-D85423185ED1}" presName="arrowAndChildren" presStyleCnt="0"/>
      <dgm:spPr/>
    </dgm:pt>
    <dgm:pt modelId="{55482670-E318-486E-826E-E283D75DA15D}" type="pres">
      <dgm:prSet presAssocID="{11002C1A-DCC8-46F8-9192-D85423185ED1}" presName="parentTextArrow" presStyleLbl="node1" presStyleIdx="2" presStyleCnt="6"/>
      <dgm:spPr/>
      <dgm:t>
        <a:bodyPr/>
        <a:lstStyle/>
        <a:p>
          <a:endParaRPr lang="en-US"/>
        </a:p>
      </dgm:t>
    </dgm:pt>
    <dgm:pt modelId="{EC651661-FB89-4DC8-A4F4-12CAE60B7C62}" type="pres">
      <dgm:prSet presAssocID="{3E289F1E-2EE2-4323-B996-2A031CD9B79D}" presName="sp" presStyleCnt="0"/>
      <dgm:spPr/>
    </dgm:pt>
    <dgm:pt modelId="{52BAA6B2-A78B-407A-809F-FDD6676C4A2B}" type="pres">
      <dgm:prSet presAssocID="{ECEEC2F6-8AE5-4ED4-80C6-16BE26F286DF}" presName="arrowAndChildren" presStyleCnt="0"/>
      <dgm:spPr/>
    </dgm:pt>
    <dgm:pt modelId="{25990283-239B-4892-967F-4BC437106C0D}" type="pres">
      <dgm:prSet presAssocID="{ECEEC2F6-8AE5-4ED4-80C6-16BE26F286DF}" presName="parentTextArrow" presStyleLbl="node1" presStyleIdx="3" presStyleCnt="6"/>
      <dgm:spPr/>
      <dgm:t>
        <a:bodyPr/>
        <a:lstStyle/>
        <a:p>
          <a:endParaRPr lang="en-US"/>
        </a:p>
      </dgm:t>
    </dgm:pt>
    <dgm:pt modelId="{FB345E9A-D9F7-4924-AD32-240963CD65ED}" type="pres">
      <dgm:prSet presAssocID="{B1ADCD19-E6FE-416E-B3B5-59A523676990}" presName="sp" presStyleCnt="0"/>
      <dgm:spPr/>
    </dgm:pt>
    <dgm:pt modelId="{2156152B-B87D-4704-9F03-C81AF30037B8}" type="pres">
      <dgm:prSet presAssocID="{661FCF53-A8E5-4496-AFD1-F00239D02990}" presName="arrowAndChildren" presStyleCnt="0"/>
      <dgm:spPr/>
    </dgm:pt>
    <dgm:pt modelId="{2F8526D2-2D70-41C3-B62C-AC3F8D606217}" type="pres">
      <dgm:prSet presAssocID="{661FCF53-A8E5-4496-AFD1-F00239D02990}" presName="parentTextArrow" presStyleLbl="node1" presStyleIdx="4" presStyleCnt="6"/>
      <dgm:spPr/>
      <dgm:t>
        <a:bodyPr/>
        <a:lstStyle/>
        <a:p>
          <a:endParaRPr lang="en-US"/>
        </a:p>
      </dgm:t>
    </dgm:pt>
    <dgm:pt modelId="{C9807232-96EE-48A7-8228-DC46213FBE7C}" type="pres">
      <dgm:prSet presAssocID="{DA6A0875-DFA2-47B5-B7F5-4AC15A8829CC}" presName="sp" presStyleCnt="0"/>
      <dgm:spPr/>
    </dgm:pt>
    <dgm:pt modelId="{26FCBD50-88C0-4D48-8319-5B5B721BBBB9}" type="pres">
      <dgm:prSet presAssocID="{E4105A1B-9DA0-4F74-B225-80259CB09B5F}" presName="arrowAndChildren" presStyleCnt="0"/>
      <dgm:spPr/>
    </dgm:pt>
    <dgm:pt modelId="{3DC704C8-2A80-488D-9C87-82A6517B781F}" type="pres">
      <dgm:prSet presAssocID="{E4105A1B-9DA0-4F74-B225-80259CB09B5F}" presName="parentTextArrow" presStyleLbl="node1" presStyleIdx="5" presStyleCnt="6"/>
      <dgm:spPr/>
      <dgm:t>
        <a:bodyPr/>
        <a:lstStyle/>
        <a:p>
          <a:endParaRPr lang="en-US"/>
        </a:p>
      </dgm:t>
    </dgm:pt>
  </dgm:ptLst>
  <dgm:cxnLst>
    <dgm:cxn modelId="{463CD337-1088-4FC0-AE32-F900E47F8EDC}" srcId="{4A3ED9EA-39B0-4082-B71C-50B705580C21}" destId="{661FCF53-A8E5-4496-AFD1-F00239D02990}" srcOrd="1" destOrd="0" parTransId="{F4BFBEC6-4C44-4A07-A45B-94117316857C}" sibTransId="{B1ADCD19-E6FE-416E-B3B5-59A523676990}"/>
    <dgm:cxn modelId="{07AEAEB7-A088-405A-ABE7-19D2A92F28A7}" srcId="{4A3ED9EA-39B0-4082-B71C-50B705580C21}" destId="{83C73DF4-6E1C-4457-9E8B-4A5458BCDB15}" srcOrd="4" destOrd="0" parTransId="{488653AC-F1A2-4552-A7CF-273A4FFA2D99}" sibTransId="{558B02B0-1532-42EA-B646-B6FB4E1EEA86}"/>
    <dgm:cxn modelId="{25964892-9988-471D-8801-0FE0B1563F96}" type="presOf" srcId="{83C73DF4-6E1C-4457-9E8B-4A5458BCDB15}" destId="{11867A55-0AF0-4E86-BDB1-8C1FC2DFDD43}" srcOrd="0" destOrd="0" presId="urn:microsoft.com/office/officeart/2005/8/layout/process4"/>
    <dgm:cxn modelId="{AF3EB593-23C2-4389-B3B1-92D4E766EAA6}" srcId="{4A3ED9EA-39B0-4082-B71C-50B705580C21}" destId="{11002C1A-DCC8-46F8-9192-D85423185ED1}" srcOrd="3" destOrd="0" parTransId="{A18C2F58-2536-4A3A-8911-16B059B51DD2}" sibTransId="{AF3E4E69-852F-4B5C-AF13-471E5B916712}"/>
    <dgm:cxn modelId="{3FB8B0B3-91AF-4508-8F0D-0D429BB00279}" srcId="{4A3ED9EA-39B0-4082-B71C-50B705580C21}" destId="{ECEEC2F6-8AE5-4ED4-80C6-16BE26F286DF}" srcOrd="2" destOrd="0" parTransId="{4B072C0A-58D2-4495-A3D9-EFFD9012AF41}" sibTransId="{3E289F1E-2EE2-4323-B996-2A031CD9B79D}"/>
    <dgm:cxn modelId="{06016534-1477-4036-85D4-D364E4B5789B}" srcId="{4A3ED9EA-39B0-4082-B71C-50B705580C21}" destId="{AFCC2DDE-E4A7-4540-BE63-31A38D1A65F6}" srcOrd="5" destOrd="0" parTransId="{CE6176FB-6685-4410-9903-2DE7EA18B200}" sibTransId="{69929D36-766F-4EE2-B0EE-3D80F2715CE3}"/>
    <dgm:cxn modelId="{D608780B-918B-4760-BBD5-0623F60D33AF}" srcId="{4A3ED9EA-39B0-4082-B71C-50B705580C21}" destId="{E4105A1B-9DA0-4F74-B225-80259CB09B5F}" srcOrd="0" destOrd="0" parTransId="{5A7185C0-455E-4A8F-A780-E7FECE5D62C1}" sibTransId="{DA6A0875-DFA2-47B5-B7F5-4AC15A8829CC}"/>
    <dgm:cxn modelId="{53A6EB18-E8D2-40B3-96DD-D4A68C0CA9F5}" type="presOf" srcId="{E4105A1B-9DA0-4F74-B225-80259CB09B5F}" destId="{3DC704C8-2A80-488D-9C87-82A6517B781F}" srcOrd="0" destOrd="0" presId="urn:microsoft.com/office/officeart/2005/8/layout/process4"/>
    <dgm:cxn modelId="{F135A562-7AF5-4ED9-ADC2-6D0542948E46}" type="presOf" srcId="{11002C1A-DCC8-46F8-9192-D85423185ED1}" destId="{55482670-E318-486E-826E-E283D75DA15D}" srcOrd="0" destOrd="0" presId="urn:microsoft.com/office/officeart/2005/8/layout/process4"/>
    <dgm:cxn modelId="{63885162-FFB6-4F60-9DF0-F6660D23F82A}" type="presOf" srcId="{4A3ED9EA-39B0-4082-B71C-50B705580C21}" destId="{E41B98B5-CC0F-47A0-8924-5E63C30898EC}" srcOrd="0" destOrd="0" presId="urn:microsoft.com/office/officeart/2005/8/layout/process4"/>
    <dgm:cxn modelId="{73EEBDD4-D516-44F4-8163-2511B0409016}" type="presOf" srcId="{ECEEC2F6-8AE5-4ED4-80C6-16BE26F286DF}" destId="{25990283-239B-4892-967F-4BC437106C0D}" srcOrd="0" destOrd="0" presId="urn:microsoft.com/office/officeart/2005/8/layout/process4"/>
    <dgm:cxn modelId="{137E0553-21E9-4B14-A322-F181DA2240DD}" type="presOf" srcId="{AFCC2DDE-E4A7-4540-BE63-31A38D1A65F6}" destId="{9F933E5E-9EB2-4670-B5DF-C1A108ADCDC1}" srcOrd="0" destOrd="0" presId="urn:microsoft.com/office/officeart/2005/8/layout/process4"/>
    <dgm:cxn modelId="{7EE0A811-374B-4676-AE5F-A6E27ECEBD57}" type="presOf" srcId="{661FCF53-A8E5-4496-AFD1-F00239D02990}" destId="{2F8526D2-2D70-41C3-B62C-AC3F8D606217}" srcOrd="0" destOrd="0" presId="urn:microsoft.com/office/officeart/2005/8/layout/process4"/>
    <dgm:cxn modelId="{BB5B85B2-1577-4C71-BB2B-026B00C9DF61}" type="presParOf" srcId="{E41B98B5-CC0F-47A0-8924-5E63C30898EC}" destId="{90079242-D450-4B02-B26E-9ED7F7663619}" srcOrd="0" destOrd="0" presId="urn:microsoft.com/office/officeart/2005/8/layout/process4"/>
    <dgm:cxn modelId="{22E1EED9-BA15-4501-AB7B-B35C7AC8038E}" type="presParOf" srcId="{90079242-D450-4B02-B26E-9ED7F7663619}" destId="{9F933E5E-9EB2-4670-B5DF-C1A108ADCDC1}" srcOrd="0" destOrd="0" presId="urn:microsoft.com/office/officeart/2005/8/layout/process4"/>
    <dgm:cxn modelId="{82430DA0-CC18-4A9E-A370-7C4F3B766D05}" type="presParOf" srcId="{E41B98B5-CC0F-47A0-8924-5E63C30898EC}" destId="{6A1566F0-5B5B-486D-8438-EB502754F7E9}" srcOrd="1" destOrd="0" presId="urn:microsoft.com/office/officeart/2005/8/layout/process4"/>
    <dgm:cxn modelId="{9E9FBE33-D2FE-4B0F-AB99-F61763232816}" type="presParOf" srcId="{E41B98B5-CC0F-47A0-8924-5E63C30898EC}" destId="{A02D6905-CC88-4C4B-9A40-0D534C29597B}" srcOrd="2" destOrd="0" presId="urn:microsoft.com/office/officeart/2005/8/layout/process4"/>
    <dgm:cxn modelId="{E456EB04-1A8E-4A73-931F-74553DD90811}" type="presParOf" srcId="{A02D6905-CC88-4C4B-9A40-0D534C29597B}" destId="{11867A55-0AF0-4E86-BDB1-8C1FC2DFDD43}" srcOrd="0" destOrd="0" presId="urn:microsoft.com/office/officeart/2005/8/layout/process4"/>
    <dgm:cxn modelId="{B10A321B-D9B3-4430-95CE-83442D34D4AA}" type="presParOf" srcId="{E41B98B5-CC0F-47A0-8924-5E63C30898EC}" destId="{F166EAC1-6C46-4EBC-A73F-5D5031C51DFC}" srcOrd="3" destOrd="0" presId="urn:microsoft.com/office/officeart/2005/8/layout/process4"/>
    <dgm:cxn modelId="{AF6C9734-30D6-458B-AAD7-1A27C5146CD9}" type="presParOf" srcId="{E41B98B5-CC0F-47A0-8924-5E63C30898EC}" destId="{B3D15DB9-EE18-495F-9F88-8E209F593DF7}" srcOrd="4" destOrd="0" presId="urn:microsoft.com/office/officeart/2005/8/layout/process4"/>
    <dgm:cxn modelId="{0259AA16-C1AA-4661-8030-85487D7D829F}" type="presParOf" srcId="{B3D15DB9-EE18-495F-9F88-8E209F593DF7}" destId="{55482670-E318-486E-826E-E283D75DA15D}" srcOrd="0" destOrd="0" presId="urn:microsoft.com/office/officeart/2005/8/layout/process4"/>
    <dgm:cxn modelId="{11B2D208-FB39-4690-87E0-7839D4257B0A}" type="presParOf" srcId="{E41B98B5-CC0F-47A0-8924-5E63C30898EC}" destId="{EC651661-FB89-4DC8-A4F4-12CAE60B7C62}" srcOrd="5" destOrd="0" presId="urn:microsoft.com/office/officeart/2005/8/layout/process4"/>
    <dgm:cxn modelId="{67384CD6-EC46-4FC7-AA34-00004B94E80B}" type="presParOf" srcId="{E41B98B5-CC0F-47A0-8924-5E63C30898EC}" destId="{52BAA6B2-A78B-407A-809F-FDD6676C4A2B}" srcOrd="6" destOrd="0" presId="urn:microsoft.com/office/officeart/2005/8/layout/process4"/>
    <dgm:cxn modelId="{78EF4A39-0A04-46C8-B6C4-872560A63BD1}" type="presParOf" srcId="{52BAA6B2-A78B-407A-809F-FDD6676C4A2B}" destId="{25990283-239B-4892-967F-4BC437106C0D}" srcOrd="0" destOrd="0" presId="urn:microsoft.com/office/officeart/2005/8/layout/process4"/>
    <dgm:cxn modelId="{CE596CD2-E92C-418B-AA98-503E91DBAA5D}" type="presParOf" srcId="{E41B98B5-CC0F-47A0-8924-5E63C30898EC}" destId="{FB345E9A-D9F7-4924-AD32-240963CD65ED}" srcOrd="7" destOrd="0" presId="urn:microsoft.com/office/officeart/2005/8/layout/process4"/>
    <dgm:cxn modelId="{9044AF76-26AF-430B-A41D-79F5421EE13D}" type="presParOf" srcId="{E41B98B5-CC0F-47A0-8924-5E63C30898EC}" destId="{2156152B-B87D-4704-9F03-C81AF30037B8}" srcOrd="8" destOrd="0" presId="urn:microsoft.com/office/officeart/2005/8/layout/process4"/>
    <dgm:cxn modelId="{61DF2F4F-0482-4AA7-98BC-8E954089B7FE}" type="presParOf" srcId="{2156152B-B87D-4704-9F03-C81AF30037B8}" destId="{2F8526D2-2D70-41C3-B62C-AC3F8D606217}" srcOrd="0" destOrd="0" presId="urn:microsoft.com/office/officeart/2005/8/layout/process4"/>
    <dgm:cxn modelId="{780D6729-16ED-4232-8882-3C1D1EF59517}" type="presParOf" srcId="{E41B98B5-CC0F-47A0-8924-5E63C30898EC}" destId="{C9807232-96EE-48A7-8228-DC46213FBE7C}" srcOrd="9" destOrd="0" presId="urn:microsoft.com/office/officeart/2005/8/layout/process4"/>
    <dgm:cxn modelId="{6DEC0FE7-DDD1-4221-915A-E1BC38D60CF0}" type="presParOf" srcId="{E41B98B5-CC0F-47A0-8924-5E63C30898EC}" destId="{26FCBD50-88C0-4D48-8319-5B5B721BBBB9}" srcOrd="10" destOrd="0" presId="urn:microsoft.com/office/officeart/2005/8/layout/process4"/>
    <dgm:cxn modelId="{C473E34C-6594-4284-A844-C327C6DF75EC}" type="presParOf" srcId="{26FCBD50-88C0-4D48-8319-5B5B721BBBB9}" destId="{3DC704C8-2A80-488D-9C87-82A6517B781F}" srcOrd="0" destOrd="0" presId="urn:microsoft.com/office/officeart/2005/8/layout/process4"/>
  </dgm:cxnLst>
  <dgm:bg/>
  <dgm:whole>
    <a:ln>
      <a:solidFill>
        <a:schemeClr val="tx2"/>
      </a:solidFill>
    </a:ln>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933E5E-9EB2-4670-B5DF-C1A108ADCDC1}">
      <dsp:nvSpPr>
        <dsp:cNvPr id="0" name=""/>
        <dsp:cNvSpPr/>
      </dsp:nvSpPr>
      <dsp:spPr>
        <a:xfrm>
          <a:off x="0" y="2917515"/>
          <a:ext cx="4876800" cy="382922"/>
        </a:xfrm>
        <a:prstGeom prst="rect">
          <a:avLst/>
        </a:prstGeom>
        <a:solidFill>
          <a:schemeClr val="accent5">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lvl="0" algn="ctr" defTabSz="533400">
            <a:lnSpc>
              <a:spcPct val="90000"/>
            </a:lnSpc>
            <a:spcBef>
              <a:spcPct val="0"/>
            </a:spcBef>
            <a:spcAft>
              <a:spcPct val="35000"/>
            </a:spcAft>
          </a:pPr>
          <a:r>
            <a:rPr lang="en-US" sz="1200" kern="1200" dirty="0" smtClean="0">
              <a:latin typeface="Calibri" pitchFamily="34" charset="0"/>
              <a:cs typeface="Calibri" pitchFamily="34" charset="0"/>
            </a:rPr>
            <a:t>Observation and Conclusion</a:t>
          </a:r>
          <a:endParaRPr lang="en-US" sz="1200" kern="1200" dirty="0">
            <a:latin typeface="Calibri" pitchFamily="34" charset="0"/>
            <a:cs typeface="Calibri" pitchFamily="34" charset="0"/>
          </a:endParaRPr>
        </a:p>
      </dsp:txBody>
      <dsp:txXfrm>
        <a:off x="0" y="2917515"/>
        <a:ext cx="4876800" cy="382922"/>
      </dsp:txXfrm>
    </dsp:sp>
    <dsp:sp modelId="{11867A55-0AF0-4E86-BDB1-8C1FC2DFDD43}">
      <dsp:nvSpPr>
        <dsp:cNvPr id="0" name=""/>
        <dsp:cNvSpPr/>
      </dsp:nvSpPr>
      <dsp:spPr>
        <a:xfrm rot="10800000">
          <a:off x="0" y="2334324"/>
          <a:ext cx="4876800" cy="588934"/>
        </a:xfrm>
        <a:prstGeom prst="upArrowCallout">
          <a:avLst/>
        </a:prstGeom>
        <a:solidFill>
          <a:schemeClr val="tx2">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lvl="0" algn="ctr" defTabSz="533400">
            <a:lnSpc>
              <a:spcPct val="90000"/>
            </a:lnSpc>
            <a:spcBef>
              <a:spcPct val="0"/>
            </a:spcBef>
            <a:spcAft>
              <a:spcPct val="35000"/>
            </a:spcAft>
          </a:pPr>
          <a:r>
            <a:rPr lang="en-US" sz="1200" kern="1200" dirty="0" smtClean="0">
              <a:latin typeface="Calibri" pitchFamily="34" charset="0"/>
              <a:cs typeface="Calibri" pitchFamily="34" charset="0"/>
            </a:rPr>
            <a:t>Clustering approach</a:t>
          </a:r>
          <a:endParaRPr lang="en-US" sz="1200" kern="1200" dirty="0">
            <a:latin typeface="Calibri" pitchFamily="34" charset="0"/>
            <a:cs typeface="Calibri" pitchFamily="34" charset="0"/>
          </a:endParaRPr>
        </a:p>
      </dsp:txBody>
      <dsp:txXfrm rot="10800000">
        <a:off x="0" y="2334324"/>
        <a:ext cx="4876800" cy="382672"/>
      </dsp:txXfrm>
    </dsp:sp>
    <dsp:sp modelId="{55482670-E318-486E-826E-E283D75DA15D}">
      <dsp:nvSpPr>
        <dsp:cNvPr id="0" name=""/>
        <dsp:cNvSpPr/>
      </dsp:nvSpPr>
      <dsp:spPr>
        <a:xfrm rot="10800000">
          <a:off x="0" y="1751134"/>
          <a:ext cx="4876800" cy="588934"/>
        </a:xfrm>
        <a:prstGeom prst="upArrowCallout">
          <a:avLst/>
        </a:prstGeom>
        <a:solidFill>
          <a:schemeClr val="accent6">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lvl="0" algn="ctr" defTabSz="533400">
            <a:lnSpc>
              <a:spcPct val="90000"/>
            </a:lnSpc>
            <a:spcBef>
              <a:spcPct val="0"/>
            </a:spcBef>
            <a:spcAft>
              <a:spcPct val="35000"/>
            </a:spcAft>
          </a:pPr>
          <a:r>
            <a:rPr lang="en-US" sz="1200" kern="1200" dirty="0" smtClean="0">
              <a:latin typeface="Calibri" pitchFamily="34" charset="0"/>
              <a:cs typeface="Calibri" pitchFamily="34" charset="0"/>
            </a:rPr>
            <a:t>Regression </a:t>
          </a:r>
          <a:r>
            <a:rPr lang="en-US" sz="1200" kern="1200" dirty="0" err="1" smtClean="0">
              <a:latin typeface="Calibri" pitchFamily="34" charset="0"/>
              <a:cs typeface="Calibri" pitchFamily="34" charset="0"/>
            </a:rPr>
            <a:t>Modelling</a:t>
          </a:r>
          <a:endParaRPr lang="en-US" sz="1200" kern="1200" dirty="0">
            <a:latin typeface="Calibri" pitchFamily="34" charset="0"/>
            <a:cs typeface="Calibri" pitchFamily="34" charset="0"/>
          </a:endParaRPr>
        </a:p>
      </dsp:txBody>
      <dsp:txXfrm rot="10800000">
        <a:off x="0" y="1751134"/>
        <a:ext cx="4876800" cy="382672"/>
      </dsp:txXfrm>
    </dsp:sp>
    <dsp:sp modelId="{25990283-239B-4892-967F-4BC437106C0D}">
      <dsp:nvSpPr>
        <dsp:cNvPr id="0" name=""/>
        <dsp:cNvSpPr/>
      </dsp:nvSpPr>
      <dsp:spPr>
        <a:xfrm rot="10800000">
          <a:off x="0" y="1167943"/>
          <a:ext cx="4876800" cy="588934"/>
        </a:xfrm>
        <a:prstGeom prst="upArrowCallout">
          <a:avLst/>
        </a:prstGeom>
        <a:solidFill>
          <a:srgbClr val="0070C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lvl="0" algn="ctr" defTabSz="533400">
            <a:lnSpc>
              <a:spcPct val="90000"/>
            </a:lnSpc>
            <a:spcBef>
              <a:spcPct val="0"/>
            </a:spcBef>
            <a:spcAft>
              <a:spcPct val="35000"/>
            </a:spcAft>
          </a:pPr>
          <a:r>
            <a:rPr lang="en-US" sz="1200" kern="1200" dirty="0" err="1" smtClean="0">
              <a:latin typeface="Calibri" pitchFamily="34" charset="0"/>
              <a:cs typeface="Calibri" pitchFamily="34" charset="0"/>
            </a:rPr>
            <a:t>Univariate</a:t>
          </a:r>
          <a:r>
            <a:rPr lang="en-US" sz="1200" kern="1200" dirty="0" smtClean="0">
              <a:latin typeface="Calibri" pitchFamily="34" charset="0"/>
              <a:cs typeface="Calibri" pitchFamily="34" charset="0"/>
            </a:rPr>
            <a:t> Analysis</a:t>
          </a:r>
          <a:endParaRPr lang="en-US" sz="1200" kern="1200" dirty="0">
            <a:latin typeface="Calibri" pitchFamily="34" charset="0"/>
            <a:cs typeface="Calibri" pitchFamily="34" charset="0"/>
          </a:endParaRPr>
        </a:p>
      </dsp:txBody>
      <dsp:txXfrm rot="10800000">
        <a:off x="0" y="1167943"/>
        <a:ext cx="4876800" cy="382672"/>
      </dsp:txXfrm>
    </dsp:sp>
    <dsp:sp modelId="{2F8526D2-2D70-41C3-B62C-AC3F8D606217}">
      <dsp:nvSpPr>
        <dsp:cNvPr id="0" name=""/>
        <dsp:cNvSpPr/>
      </dsp:nvSpPr>
      <dsp:spPr>
        <a:xfrm rot="10800000">
          <a:off x="0" y="584752"/>
          <a:ext cx="4876800" cy="588934"/>
        </a:xfrm>
        <a:prstGeom prst="upArrowCallout">
          <a:avLst/>
        </a:prstGeom>
        <a:solidFill>
          <a:schemeClr val="accent4">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lvl="0" algn="ctr" defTabSz="533400">
            <a:lnSpc>
              <a:spcPct val="90000"/>
            </a:lnSpc>
            <a:spcBef>
              <a:spcPct val="0"/>
            </a:spcBef>
            <a:spcAft>
              <a:spcPct val="35000"/>
            </a:spcAft>
          </a:pPr>
          <a:r>
            <a:rPr lang="en-US" sz="1200" kern="1200" dirty="0" smtClean="0">
              <a:latin typeface="Calibri" pitchFamily="34" charset="0"/>
              <a:cs typeface="Calibri" pitchFamily="34" charset="0"/>
            </a:rPr>
            <a:t>Data Classification with respect to Borough (1= Manhattan, 2=Bronx, 3=Brooklyn, 4=Queens, 5=Staten Island)</a:t>
          </a:r>
          <a:endParaRPr lang="en-US" sz="1200" kern="1200" dirty="0">
            <a:latin typeface="Calibri" pitchFamily="34" charset="0"/>
            <a:cs typeface="Calibri" pitchFamily="34" charset="0"/>
          </a:endParaRPr>
        </a:p>
      </dsp:txBody>
      <dsp:txXfrm rot="10800000">
        <a:off x="0" y="584752"/>
        <a:ext cx="4876800" cy="382672"/>
      </dsp:txXfrm>
    </dsp:sp>
    <dsp:sp modelId="{3DC704C8-2A80-488D-9C87-82A6517B781F}">
      <dsp:nvSpPr>
        <dsp:cNvPr id="0" name=""/>
        <dsp:cNvSpPr/>
      </dsp:nvSpPr>
      <dsp:spPr>
        <a:xfrm rot="10800000">
          <a:off x="0" y="1561"/>
          <a:ext cx="4876800" cy="588934"/>
        </a:xfrm>
        <a:prstGeom prst="upArrowCallout">
          <a:avLst/>
        </a:prstGeom>
        <a:solidFill>
          <a:schemeClr val="accent2">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lvl="0" algn="ctr" defTabSz="533400">
            <a:lnSpc>
              <a:spcPct val="90000"/>
            </a:lnSpc>
            <a:spcBef>
              <a:spcPct val="0"/>
            </a:spcBef>
            <a:spcAft>
              <a:spcPct val="35000"/>
            </a:spcAft>
          </a:pPr>
          <a:r>
            <a:rPr lang="en-US" sz="1200" kern="1200" dirty="0" smtClean="0">
              <a:latin typeface="Calibri" pitchFamily="34" charset="0"/>
              <a:cs typeface="Calibri" pitchFamily="34" charset="0"/>
            </a:rPr>
            <a:t>Data Cleaning</a:t>
          </a:r>
          <a:endParaRPr lang="en-US" sz="1200" kern="1200" dirty="0">
            <a:latin typeface="Calibri" pitchFamily="34" charset="0"/>
            <a:cs typeface="Calibri" pitchFamily="34" charset="0"/>
          </a:endParaRPr>
        </a:p>
      </dsp:txBody>
      <dsp:txXfrm rot="10800000">
        <a:off x="0" y="1561"/>
        <a:ext cx="4876800" cy="382672"/>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1930742271"/>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
        <p:cNvGrpSpPr/>
        <p:nvPr/>
      </p:nvGrpSpPr>
      <p:grpSpPr>
        <a:xfrm>
          <a:off x="0" y="0"/>
          <a:ext cx="0" cy="0"/>
          <a:chOff x="0" y="0"/>
          <a:chExt cx="0" cy="0"/>
        </a:xfrm>
      </p:grpSpPr>
      <p:sp>
        <p:nvSpPr>
          <p:cNvPr id="21" name="Shape 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 name="Shape 2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8620358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
        <p:cNvGrpSpPr/>
        <p:nvPr/>
      </p:nvGrpSpPr>
      <p:grpSpPr>
        <a:xfrm>
          <a:off x="0" y="0"/>
          <a:ext cx="0" cy="0"/>
          <a:chOff x="0" y="0"/>
          <a:chExt cx="0" cy="0"/>
        </a:xfrm>
      </p:grpSpPr>
      <p:sp>
        <p:nvSpPr>
          <p:cNvPr id="27" name="Shape 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 name="Shape 2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9823570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
        <p:cNvGrpSpPr/>
        <p:nvPr/>
      </p:nvGrpSpPr>
      <p:grpSpPr>
        <a:xfrm>
          <a:off x="0" y="0"/>
          <a:ext cx="0" cy="0"/>
          <a:chOff x="0" y="0"/>
          <a:chExt cx="0" cy="0"/>
        </a:xfrm>
      </p:grpSpPr>
      <p:sp>
        <p:nvSpPr>
          <p:cNvPr id="27" name="Shape 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 name="Shape 2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5674722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Shape 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6" name="Shape 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0962040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1166529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9777214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8773670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Blank">
    <p:spTree>
      <p:nvGrpSpPr>
        <p:cNvPr id="1" name="Shape 9"/>
        <p:cNvGrpSpPr/>
        <p:nvPr/>
      </p:nvGrpSpPr>
      <p:grpSpPr>
        <a:xfrm>
          <a:off x="0" y="0"/>
          <a:ext cx="0" cy="0"/>
          <a:chOff x="0" y="0"/>
          <a:chExt cx="0" cy="0"/>
        </a:xfrm>
      </p:grpSpPr>
      <p:sp>
        <p:nvSpPr>
          <p:cNvPr id="10" name="Shape 10"/>
          <p:cNvSpPr txBox="1">
            <a:spLocks noGrp="1"/>
          </p:cNvSpPr>
          <p:nvPr>
            <p:ph type="sldNum" idx="12"/>
          </p:nvPr>
        </p:nvSpPr>
        <p:spPr>
          <a:xfrm>
            <a:off x="8708568" y="4897386"/>
            <a:ext cx="370200" cy="164400"/>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fld id="{00000000-1234-1234-1234-123412341234}" type="slidenum">
              <a:rPr lang="en" sz="1000">
                <a:solidFill>
                  <a:srgbClr val="888888"/>
                </a:solidFill>
                <a:latin typeface="Century Gothic"/>
                <a:ea typeface="Century Gothic"/>
                <a:cs typeface="Century Gothic"/>
                <a:sym typeface="Century Gothic"/>
              </a:rPr>
              <a:pPr marL="0" marR="0" lvl="0" indent="0" algn="l" rtl="0">
                <a:spcBef>
                  <a:spcPts val="0"/>
                </a:spcBef>
                <a:buSzPct val="25000"/>
                <a:buNone/>
              </a:pPr>
              <a:t>‹#›</a:t>
            </a:fld>
            <a:endParaRPr lang="en" sz="1000">
              <a:solidFill>
                <a:srgbClr val="888888"/>
              </a:solidFill>
              <a:latin typeface="Century Gothic"/>
              <a:ea typeface="Century Gothic"/>
              <a:cs typeface="Century Gothic"/>
              <a:sym typeface="Century Gothic"/>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Babbio Center Skyline ">
    <p:spTree>
      <p:nvGrpSpPr>
        <p:cNvPr id="1" name="Shape 11"/>
        <p:cNvGrpSpPr/>
        <p:nvPr/>
      </p:nvGrpSpPr>
      <p:grpSpPr>
        <a:xfrm>
          <a:off x="0" y="0"/>
          <a:ext cx="0" cy="0"/>
          <a:chOff x="0" y="0"/>
          <a:chExt cx="0" cy="0"/>
        </a:xfrm>
      </p:grpSpPr>
      <p:pic>
        <p:nvPicPr>
          <p:cNvPr id="12" name="Shape 12"/>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13" name="Shape 13"/>
          <p:cNvSpPr txBox="1">
            <a:spLocks noGrp="1"/>
          </p:cNvSpPr>
          <p:nvPr>
            <p:ph type="body" idx="1"/>
          </p:nvPr>
        </p:nvSpPr>
        <p:spPr>
          <a:xfrm>
            <a:off x="123825" y="1023255"/>
            <a:ext cx="5776200" cy="1507800"/>
          </a:xfrm>
          <a:prstGeom prst="rect">
            <a:avLst/>
          </a:prstGeom>
          <a:noFill/>
          <a:ln>
            <a:noFill/>
          </a:ln>
        </p:spPr>
        <p:txBody>
          <a:bodyPr lIns="91425" tIns="91425" rIns="91425" bIns="91425" anchor="t" anchorCtr="0"/>
          <a:lstStyle>
            <a:lvl1pPr marL="0" marR="0" lvl="0" indent="0" algn="l" rtl="0">
              <a:spcBef>
                <a:spcPts val="640"/>
              </a:spcBef>
              <a:buClr>
                <a:schemeClr val="dk1"/>
              </a:buClr>
              <a:buFont typeface="Arial"/>
              <a:buNone/>
              <a:defRPr sz="3200" b="1" i="0" u="none" strike="noStrike" cap="none">
                <a:solidFill>
                  <a:schemeClr val="dk1"/>
                </a:solidFill>
                <a:latin typeface="Century Gothic"/>
                <a:ea typeface="Century Gothic"/>
                <a:cs typeface="Century Gothic"/>
                <a:sym typeface="Century Gothic"/>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4" name="Shape 14"/>
          <p:cNvSpPr txBox="1">
            <a:spLocks noGrp="1"/>
          </p:cNvSpPr>
          <p:nvPr>
            <p:ph type="body" idx="2"/>
          </p:nvPr>
        </p:nvSpPr>
        <p:spPr>
          <a:xfrm>
            <a:off x="115888" y="3673928"/>
            <a:ext cx="5784300" cy="942000"/>
          </a:xfrm>
          <a:prstGeom prst="rect">
            <a:avLst/>
          </a:prstGeom>
          <a:noFill/>
          <a:ln>
            <a:noFill/>
          </a:ln>
        </p:spPr>
        <p:txBody>
          <a:bodyPr lIns="91425" tIns="91425" rIns="91425" bIns="91425" anchor="t" anchorCtr="0"/>
          <a:lstStyle>
            <a:lvl1pPr marL="0" marR="0" lvl="0" indent="0" algn="l" rtl="0">
              <a:spcBef>
                <a:spcPts val="360"/>
              </a:spcBef>
              <a:buClr>
                <a:schemeClr val="dk1"/>
              </a:buClr>
              <a:buFont typeface="Arial"/>
              <a:buNone/>
              <a:defRPr sz="1800" b="0" i="0" u="none" strike="noStrike" cap="none">
                <a:solidFill>
                  <a:schemeClr val="dk1"/>
                </a:solidFill>
                <a:latin typeface="Century Gothic"/>
                <a:ea typeface="Century Gothic"/>
                <a:cs typeface="Century Gothic"/>
                <a:sym typeface="Century Gothic"/>
              </a:defRPr>
            </a:lvl1pPr>
            <a:lvl2pPr marL="457200" marR="0" lvl="1" indent="0" algn="l" rtl="0">
              <a:spcBef>
                <a:spcPts val="560"/>
              </a:spcBef>
              <a:buClr>
                <a:schemeClr val="dk1"/>
              </a:buClr>
              <a:buFont typeface="Arial"/>
              <a:buNone/>
              <a:defRPr sz="2800" b="0" i="0" u="none" strike="noStrike" cap="none">
                <a:solidFill>
                  <a:schemeClr val="dk1"/>
                </a:solidFill>
                <a:latin typeface="Calibri"/>
                <a:ea typeface="Calibri"/>
                <a:cs typeface="Calibri"/>
                <a:sym typeface="Calibri"/>
              </a:defRPr>
            </a:lvl2pPr>
            <a:lvl3pPr marL="914400" marR="0" lvl="2" indent="0" algn="l" rtl="0">
              <a:spcBef>
                <a:spcPts val="480"/>
              </a:spcBef>
              <a:buClr>
                <a:schemeClr val="dk1"/>
              </a:buClr>
              <a:buFont typeface="Arial"/>
              <a:buNone/>
              <a:defRPr sz="2400" b="0" i="0" u="none" strike="noStrike" cap="none">
                <a:solidFill>
                  <a:schemeClr val="dk1"/>
                </a:solidFill>
                <a:latin typeface="Calibri"/>
                <a:ea typeface="Calibri"/>
                <a:cs typeface="Calibri"/>
                <a:sym typeface="Calibri"/>
              </a:defRPr>
            </a:lvl3pPr>
            <a:lvl4pPr marL="1371600" marR="0" lvl="3"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4pPr>
            <a:lvl5pPr marL="1828800" marR="0" lvl="4"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5" name="Shape 15"/>
          <p:cNvSpPr txBox="1">
            <a:spLocks noGrp="1"/>
          </p:cNvSpPr>
          <p:nvPr>
            <p:ph type="body" idx="3"/>
          </p:nvPr>
        </p:nvSpPr>
        <p:spPr>
          <a:xfrm>
            <a:off x="123825" y="2634342"/>
            <a:ext cx="5776200" cy="903600"/>
          </a:xfrm>
          <a:prstGeom prst="rect">
            <a:avLst/>
          </a:prstGeom>
          <a:noFill/>
          <a:ln>
            <a:noFill/>
          </a:ln>
        </p:spPr>
        <p:txBody>
          <a:bodyPr lIns="91425" tIns="91425" rIns="91425" bIns="91425" anchor="t" anchorCtr="0"/>
          <a:lstStyle>
            <a:lvl1pPr marL="0" marR="0" lvl="0" indent="0" algn="l" rtl="0">
              <a:spcBef>
                <a:spcPts val="480"/>
              </a:spcBef>
              <a:buClr>
                <a:schemeClr val="dk1"/>
              </a:buClr>
              <a:buFont typeface="Arial"/>
              <a:buNone/>
              <a:defRPr sz="2400" b="0" i="1" u="none" strike="noStrike" cap="none">
                <a:solidFill>
                  <a:schemeClr val="dk1"/>
                </a:solidFill>
                <a:latin typeface="Century Gothic"/>
                <a:ea typeface="Century Gothic"/>
                <a:cs typeface="Century Gothic"/>
                <a:sym typeface="Century Gothic"/>
              </a:defRPr>
            </a:lvl1pPr>
            <a:lvl2pPr marL="457200" marR="0" lvl="1" indent="0" algn="l" rtl="0">
              <a:spcBef>
                <a:spcPts val="560"/>
              </a:spcBef>
              <a:buClr>
                <a:schemeClr val="dk1"/>
              </a:buClr>
              <a:buFont typeface="Arial"/>
              <a:buNone/>
              <a:defRPr sz="2800" b="0" i="0" u="none" strike="noStrike" cap="none">
                <a:solidFill>
                  <a:schemeClr val="dk1"/>
                </a:solidFill>
                <a:latin typeface="Calibri"/>
                <a:ea typeface="Calibri"/>
                <a:cs typeface="Calibri"/>
                <a:sym typeface="Calibri"/>
              </a:defRPr>
            </a:lvl2pPr>
            <a:lvl3pPr marL="914400" marR="0" lvl="2" indent="0" algn="l" rtl="0">
              <a:spcBef>
                <a:spcPts val="480"/>
              </a:spcBef>
              <a:buClr>
                <a:schemeClr val="dk1"/>
              </a:buClr>
              <a:buFont typeface="Arial"/>
              <a:buNone/>
              <a:defRPr sz="2400" b="0" i="0" u="none" strike="noStrike" cap="none">
                <a:solidFill>
                  <a:schemeClr val="dk1"/>
                </a:solidFill>
                <a:latin typeface="Calibri"/>
                <a:ea typeface="Calibri"/>
                <a:cs typeface="Calibri"/>
                <a:sym typeface="Calibri"/>
              </a:defRPr>
            </a:lvl3pPr>
            <a:lvl4pPr marL="1371600" marR="0" lvl="3"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4pPr>
            <a:lvl5pPr marL="1828800" marR="0" lvl="4"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pic>
        <p:nvPicPr>
          <p:cNvPr id="16" name="Shape 16" descr="/Users/jasonrodriguez/Projects/Power Points/FINAL Template/images/images/CoverSlide_Header_01.png"/>
          <p:cNvPicPr preferRelativeResize="0"/>
          <p:nvPr/>
        </p:nvPicPr>
        <p:blipFill rotWithShape="1">
          <a:blip r:embed="rId3">
            <a:alphaModFix/>
          </a:blip>
          <a:srcRect/>
          <a:stretch/>
        </p:blipFill>
        <p:spPr>
          <a:xfrm>
            <a:off x="0" y="0"/>
            <a:ext cx="9144000" cy="731400"/>
          </a:xfrm>
          <a:prstGeom prst="rect">
            <a:avLst/>
          </a:prstGeom>
          <a:noFill/>
          <a:ln>
            <a:noFill/>
          </a:ln>
        </p:spPr>
      </p:pic>
      <p:pic>
        <p:nvPicPr>
          <p:cNvPr id="17" name="Shape 17" descr="CoverSlide_Footer_03.png"/>
          <p:cNvPicPr preferRelativeResize="0"/>
          <p:nvPr/>
        </p:nvPicPr>
        <p:blipFill rotWithShape="1">
          <a:blip r:embed="rId4">
            <a:alphaModFix/>
          </a:blip>
          <a:srcRect/>
          <a:stretch/>
        </p:blipFill>
        <p:spPr>
          <a:xfrm>
            <a:off x="0" y="4704587"/>
            <a:ext cx="9144000" cy="438900"/>
          </a:xfrm>
          <a:prstGeom prst="rect">
            <a:avLst/>
          </a:prstGeom>
          <a:noFill/>
          <a:ln>
            <a:noFill/>
          </a:ln>
        </p:spPr>
      </p:pic>
      <p:pic>
        <p:nvPicPr>
          <p:cNvPr id="18" name="Shape 18" descr="Stevens-Official-PMSColor-R.eps"/>
          <p:cNvPicPr preferRelativeResize="0"/>
          <p:nvPr/>
        </p:nvPicPr>
        <p:blipFill rotWithShape="1">
          <a:blip r:embed="rId5">
            <a:alphaModFix/>
          </a:blip>
          <a:srcRect/>
          <a:stretch/>
        </p:blipFill>
        <p:spPr>
          <a:xfrm>
            <a:off x="235857" y="212271"/>
            <a:ext cx="1934100" cy="621600"/>
          </a:xfrm>
          <a:prstGeom prst="rect">
            <a:avLst/>
          </a:prstGeom>
          <a:noFill/>
          <a:ln>
            <a:noFill/>
          </a:ln>
        </p:spPr>
      </p:pic>
      <p:sp>
        <p:nvSpPr>
          <p:cNvPr id="19" name="Shape 19"/>
          <p:cNvSpPr txBox="1">
            <a:spLocks noGrp="1"/>
          </p:cNvSpPr>
          <p:nvPr>
            <p:ph type="ftr" idx="11"/>
          </p:nvPr>
        </p:nvSpPr>
        <p:spPr>
          <a:xfrm>
            <a:off x="6047030" y="4890278"/>
            <a:ext cx="2938200" cy="150900"/>
          </a:xfrm>
          <a:prstGeom prst="rect">
            <a:avLst/>
          </a:prstGeom>
          <a:noFill/>
          <a:ln>
            <a:noFill/>
          </a:ln>
        </p:spPr>
        <p:txBody>
          <a:bodyPr lIns="91425" tIns="91425" rIns="91425" bIns="91425" anchor="ctr" anchorCtr="0"/>
          <a:lstStyle>
            <a:lvl1pPr marL="0" marR="0" lvl="0" indent="0" algn="r" rtl="0">
              <a:spcBef>
                <a:spcPts val="0"/>
              </a:spcBef>
              <a:buNone/>
              <a:defRPr sz="1200">
                <a:solidFill>
                  <a:srgbClr val="888888"/>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pic>
        <p:nvPicPr>
          <p:cNvPr id="6" name="Shape 6"/>
          <p:cNvPicPr preferRelativeResize="0"/>
          <p:nvPr/>
        </p:nvPicPr>
        <p:blipFill rotWithShape="1">
          <a:blip r:embed="rId4">
            <a:alphaModFix/>
          </a:blip>
          <a:srcRect/>
          <a:stretch/>
        </p:blipFill>
        <p:spPr>
          <a:xfrm>
            <a:off x="0" y="4704587"/>
            <a:ext cx="9144000" cy="438900"/>
          </a:xfrm>
          <a:prstGeom prst="rect">
            <a:avLst/>
          </a:prstGeom>
          <a:noFill/>
          <a:ln>
            <a:noFill/>
          </a:ln>
        </p:spPr>
      </p:pic>
      <p:pic>
        <p:nvPicPr>
          <p:cNvPr id="7" name="Shape 7" descr="/Users/jasonrodriguez/Projects/Power Points/FINAL Template/images/images/PPT_Template_Header.png"/>
          <p:cNvPicPr preferRelativeResize="0"/>
          <p:nvPr/>
        </p:nvPicPr>
        <p:blipFill rotWithShape="1">
          <a:blip r:embed="rId5">
            <a:alphaModFix/>
          </a:blip>
          <a:srcRect/>
          <a:stretch/>
        </p:blipFill>
        <p:spPr>
          <a:xfrm>
            <a:off x="0" y="0"/>
            <a:ext cx="9144000" cy="731400"/>
          </a:xfrm>
          <a:prstGeom prst="rect">
            <a:avLst/>
          </a:prstGeom>
          <a:noFill/>
          <a:ln>
            <a:noFill/>
          </a:ln>
        </p:spPr>
      </p:pic>
      <p:sp>
        <p:nvSpPr>
          <p:cNvPr id="8" name="Shape 8"/>
          <p:cNvSpPr txBox="1">
            <a:spLocks noGrp="1"/>
          </p:cNvSpPr>
          <p:nvPr>
            <p:ph type="sldNum" idx="12"/>
          </p:nvPr>
        </p:nvSpPr>
        <p:spPr>
          <a:xfrm>
            <a:off x="8708568" y="4897386"/>
            <a:ext cx="370200" cy="164400"/>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fld id="{00000000-1234-1234-1234-123412341234}" type="slidenum">
              <a:rPr lang="en" sz="1000">
                <a:solidFill>
                  <a:srgbClr val="888888"/>
                </a:solidFill>
                <a:latin typeface="Century Gothic"/>
                <a:ea typeface="Century Gothic"/>
                <a:cs typeface="Century Gothic"/>
                <a:sym typeface="Century Gothic"/>
              </a:rPr>
              <a:pPr marL="0" marR="0" lvl="0" indent="0" algn="l" rtl="0">
                <a:spcBef>
                  <a:spcPts val="0"/>
                </a:spcBef>
                <a:buSzPct val="25000"/>
                <a:buNone/>
              </a:pPr>
              <a:t>‹#›</a:t>
            </a:fld>
            <a:endParaRPr lang="en" sz="1000">
              <a:solidFill>
                <a:srgbClr val="888888"/>
              </a:solidFill>
              <a:latin typeface="Century Gothic"/>
              <a:ea typeface="Century Gothic"/>
              <a:cs typeface="Century Gothic"/>
              <a:sym typeface="Century Gothic"/>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10.jpg"/><Relationship Id="rId5" Type="http://schemas.openxmlformats.org/officeDocument/2006/relationships/image" Target="../media/image9.jpeg"/><Relationship Id="rId4" Type="http://schemas.openxmlformats.org/officeDocument/2006/relationships/image" Target="../media/image8.jpeg"/></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
        <p:cNvGrpSpPr/>
        <p:nvPr/>
      </p:nvGrpSpPr>
      <p:grpSpPr>
        <a:xfrm>
          <a:off x="0" y="0"/>
          <a:ext cx="0" cy="0"/>
          <a:chOff x="0" y="0"/>
          <a:chExt cx="0" cy="0"/>
        </a:xfrm>
      </p:grpSpPr>
      <p:sp>
        <p:nvSpPr>
          <p:cNvPr id="24" name="Shape 24"/>
          <p:cNvSpPr txBox="1"/>
          <p:nvPr/>
        </p:nvSpPr>
        <p:spPr>
          <a:xfrm>
            <a:off x="559825" y="968050"/>
            <a:ext cx="5178600" cy="1049700"/>
          </a:xfrm>
          <a:prstGeom prst="rect">
            <a:avLst/>
          </a:prstGeom>
          <a:noFill/>
          <a:ln>
            <a:noFill/>
          </a:ln>
        </p:spPr>
        <p:txBody>
          <a:bodyPr lIns="91425" tIns="91425" rIns="91425" bIns="91425" anchor="t" anchorCtr="0">
            <a:noAutofit/>
          </a:bodyPr>
          <a:lstStyle/>
          <a:p>
            <a:pPr lvl="0">
              <a:spcBef>
                <a:spcPts val="0"/>
              </a:spcBef>
              <a:buNone/>
            </a:pPr>
            <a:r>
              <a:rPr lang="en" sz="2400" b="1" dirty="0"/>
              <a:t>NYC Property Sales Prediction</a:t>
            </a:r>
          </a:p>
        </p:txBody>
      </p:sp>
      <p:sp>
        <p:nvSpPr>
          <p:cNvPr id="25" name="Shape 25"/>
          <p:cNvSpPr txBox="1"/>
          <p:nvPr/>
        </p:nvSpPr>
        <p:spPr>
          <a:xfrm>
            <a:off x="762000" y="2419350"/>
            <a:ext cx="4548600" cy="1854600"/>
          </a:xfrm>
          <a:prstGeom prst="rect">
            <a:avLst/>
          </a:prstGeom>
          <a:noFill/>
          <a:ln>
            <a:noFill/>
          </a:ln>
        </p:spPr>
        <p:txBody>
          <a:bodyPr lIns="91425" tIns="91425" rIns="91425" bIns="91425" anchor="t" anchorCtr="0">
            <a:noAutofit/>
          </a:bodyPr>
          <a:lstStyle/>
          <a:p>
            <a:pPr lvl="0">
              <a:spcBef>
                <a:spcPts val="0"/>
              </a:spcBef>
              <a:buNone/>
            </a:pPr>
            <a:r>
              <a:rPr lang="en" b="1" u="sng" dirty="0"/>
              <a:t>Presented By:</a:t>
            </a:r>
          </a:p>
          <a:p>
            <a:pPr lvl="0">
              <a:spcBef>
                <a:spcPts val="0"/>
              </a:spcBef>
            </a:pPr>
            <a:r>
              <a:rPr lang="en-US" dirty="0"/>
              <a:t>Rishi </a:t>
            </a:r>
            <a:r>
              <a:rPr lang="en-US" dirty="0" err="1"/>
              <a:t>Takrani</a:t>
            </a:r>
            <a:endParaRPr lang="en-US" dirty="0"/>
          </a:p>
          <a:p>
            <a:r>
              <a:rPr lang="en-US" dirty="0" err="1"/>
              <a:t>Milind</a:t>
            </a:r>
            <a:r>
              <a:rPr lang="en-US" dirty="0"/>
              <a:t> </a:t>
            </a:r>
            <a:r>
              <a:rPr lang="en-US" dirty="0" err="1"/>
              <a:t>Chaudhari</a:t>
            </a:r>
            <a:endParaRPr lang="en-US" dirty="0"/>
          </a:p>
          <a:p>
            <a:pPr lvl="0">
              <a:spcBef>
                <a:spcPts val="0"/>
              </a:spcBef>
            </a:pPr>
            <a:r>
              <a:rPr lang="en-US" dirty="0"/>
              <a:t>Bhavik </a:t>
            </a:r>
            <a:r>
              <a:rPr lang="en-US" dirty="0" err="1"/>
              <a:t>Lodha</a:t>
            </a:r>
            <a:endParaRPr lang="en-US" dirty="0"/>
          </a:p>
          <a:p>
            <a:pPr lvl="0">
              <a:spcBef>
                <a:spcPts val="0"/>
              </a:spcBef>
            </a:pPr>
            <a:r>
              <a:rPr lang="en-US" dirty="0" err="1"/>
              <a:t>Atharva</a:t>
            </a:r>
            <a:r>
              <a:rPr lang="en-US" dirty="0"/>
              <a:t> Nandurdikar</a:t>
            </a:r>
            <a:endParaRPr lang="en" dirty="0"/>
          </a:p>
          <a:p>
            <a:pPr lvl="0">
              <a:spcBef>
                <a:spcPts val="0"/>
              </a:spcBef>
              <a:buNone/>
            </a:pPr>
            <a:endParaRP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81000" y="361950"/>
            <a:ext cx="7543800" cy="40011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IN" sz="2000" b="1" dirty="0">
                <a:latin typeface="Calibri" panose="020F0502020204030204" pitchFamily="34" charset="0"/>
                <a:cs typeface="Calibri" panose="020F0502020204030204" pitchFamily="34" charset="0"/>
              </a:rPr>
              <a:t>PROBLEM STATEMENT</a:t>
            </a:r>
          </a:p>
        </p:txBody>
      </p:sp>
      <p:sp>
        <p:nvSpPr>
          <p:cNvPr id="6" name="TextBox 5"/>
          <p:cNvSpPr txBox="1"/>
          <p:nvPr/>
        </p:nvSpPr>
        <p:spPr>
          <a:xfrm>
            <a:off x="533400" y="971550"/>
            <a:ext cx="4495800" cy="1600438"/>
          </a:xfrm>
          <a:prstGeom prst="rect">
            <a:avLst/>
          </a:prstGeom>
          <a:noFill/>
        </p:spPr>
        <p:txBody>
          <a:bodyPr wrap="square" rtlCol="0">
            <a:spAutoFit/>
          </a:bodyPr>
          <a:lstStyle/>
          <a:p>
            <a:pPr marL="285750" indent="-285750">
              <a:buFont typeface="Arial" panose="020B0604020202020204" pitchFamily="34" charset="0"/>
              <a:buChar char="•"/>
            </a:pPr>
            <a:r>
              <a:rPr lang="en-IN" dirty="0">
                <a:latin typeface="Calibri" panose="020F0502020204030204" pitchFamily="34" charset="0"/>
                <a:cs typeface="Calibri" panose="020F0502020204030204" pitchFamily="34" charset="0"/>
              </a:rPr>
              <a:t>Determine which zip codes within a borough prove to be significant for determining sale price of a </a:t>
            </a:r>
            <a:r>
              <a:rPr lang="en-IN" dirty="0" smtClean="0">
                <a:latin typeface="Calibri" panose="020F0502020204030204" pitchFamily="34" charset="0"/>
                <a:cs typeface="Calibri" panose="020F0502020204030204" pitchFamily="34" charset="0"/>
              </a:rPr>
              <a:t>property</a:t>
            </a:r>
          </a:p>
          <a:p>
            <a:pPr marL="285750" indent="-285750"/>
            <a:endParaRPr lang="en-IN"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dirty="0">
                <a:latin typeface="Calibri" panose="020F0502020204030204" pitchFamily="34" charset="0"/>
                <a:cs typeface="Calibri" panose="020F0502020204030204" pitchFamily="34" charset="0"/>
              </a:rPr>
              <a:t>Determine whether total units (cumulative of residential and commercial units), gross square feet and land square feet are significant for determining the sale price of a property </a:t>
            </a:r>
          </a:p>
        </p:txBody>
      </p:sp>
      <p:pic>
        <p:nvPicPr>
          <p:cNvPr id="22532" name="Picture 4" descr="Image result for problem statement"/>
          <p:cNvPicPr>
            <a:picLocks noChangeAspect="1" noChangeArrowheads="1"/>
          </p:cNvPicPr>
          <p:nvPr/>
        </p:nvPicPr>
        <p:blipFill>
          <a:blip r:embed="rId2"/>
          <a:srcRect/>
          <a:stretch>
            <a:fillRect/>
          </a:stretch>
        </p:blipFill>
        <p:spPr bwMode="auto">
          <a:xfrm>
            <a:off x="5181600" y="819150"/>
            <a:ext cx="3429000" cy="3429000"/>
          </a:xfrm>
          <a:prstGeom prst="rect">
            <a:avLst/>
          </a:prstGeom>
          <a:noFill/>
        </p:spPr>
      </p:pic>
    </p:spTree>
    <p:extLst>
      <p:ext uri="{BB962C8B-B14F-4D97-AF65-F5344CB8AC3E}">
        <p14:creationId xmlns:p14="http://schemas.microsoft.com/office/powerpoint/2010/main" val="27023353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33400" y="316794"/>
            <a:ext cx="7696200" cy="40011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sz="2000" b="1" dirty="0">
                <a:latin typeface="Calibri" panose="020F0502020204030204" pitchFamily="34" charset="0"/>
                <a:cs typeface="Calibri" panose="020F0502020204030204" pitchFamily="34" charset="0"/>
              </a:rPr>
              <a:t>UNIVARIATE ANALYSIS</a:t>
            </a:r>
          </a:p>
        </p:txBody>
      </p:sp>
      <p:sp>
        <p:nvSpPr>
          <p:cNvPr id="6" name="TextBox 5"/>
          <p:cNvSpPr txBox="1"/>
          <p:nvPr/>
        </p:nvSpPr>
        <p:spPr>
          <a:xfrm>
            <a:off x="533400" y="895350"/>
            <a:ext cx="7772400" cy="2800767"/>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Calibri" panose="020F0502020204030204" pitchFamily="34" charset="0"/>
                <a:cs typeface="Calibri" panose="020F0502020204030204" pitchFamily="34" charset="0"/>
              </a:rPr>
              <a:t>To examine distribution of data</a:t>
            </a:r>
          </a:p>
          <a:p>
            <a:pPr marL="285750" indent="-285750">
              <a:buFont typeface="Arial" panose="020B0604020202020204" pitchFamily="34" charset="0"/>
              <a:buChar char="•"/>
            </a:pPr>
            <a:r>
              <a:rPr lang="en-US" sz="1600" dirty="0">
                <a:latin typeface="Calibri" panose="020F0502020204030204" pitchFamily="34" charset="0"/>
                <a:cs typeface="Calibri" panose="020F0502020204030204" pitchFamily="34" charset="0"/>
              </a:rPr>
              <a:t>Includes an assessment of normality and discovery of outliers</a:t>
            </a:r>
          </a:p>
          <a:p>
            <a:pPr marL="285750" indent="-285750">
              <a:buFont typeface="Arial" panose="020B0604020202020204" pitchFamily="34" charset="0"/>
              <a:buChar char="•"/>
            </a:pPr>
            <a:r>
              <a:rPr lang="en-US" sz="1600" dirty="0">
                <a:latin typeface="Calibri" panose="020F0502020204030204" pitchFamily="34" charset="0"/>
                <a:cs typeface="Calibri" panose="020F0502020204030204" pitchFamily="34" charset="0"/>
              </a:rPr>
              <a:t>We performed an univariate analysis on all the five boroughs</a:t>
            </a:r>
          </a:p>
          <a:p>
            <a:pPr marL="285750" indent="-285750">
              <a:buFont typeface="Arial" panose="020B0604020202020204" pitchFamily="34" charset="0"/>
              <a:buChar char="•"/>
            </a:pPr>
            <a:r>
              <a:rPr lang="en-US" sz="1600" dirty="0">
                <a:latin typeface="Calibri" panose="020F0502020204030204" pitchFamily="34" charset="0"/>
                <a:cs typeface="Calibri" panose="020F0502020204030204" pitchFamily="34" charset="0"/>
              </a:rPr>
              <a:t>Given below is a snippet as to how we performed it:</a:t>
            </a:r>
          </a:p>
          <a:p>
            <a:pPr marL="285750" indent="-285750">
              <a:buFont typeface="Arial" panose="020B0604020202020204" pitchFamily="34" charset="0"/>
              <a:buChar char="•"/>
            </a:pPr>
            <a:endParaRPr lang="en-US" sz="16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US" sz="16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US" sz="16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US" sz="16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US" sz="1600" dirty="0">
              <a:latin typeface="Calibri" panose="020F0502020204030204" pitchFamily="34" charset="0"/>
              <a:cs typeface="Calibri" panose="020F0502020204030204" pitchFamily="34" charset="0"/>
            </a:endParaRPr>
          </a:p>
          <a:p>
            <a:pPr algn="ctr"/>
            <a:endParaRPr lang="en-US" sz="16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US" sz="1600" dirty="0">
              <a:latin typeface="Calibri" panose="020F0502020204030204" pitchFamily="34" charset="0"/>
              <a:cs typeface="Calibri" panose="020F0502020204030204" pitchFamily="34" charset="0"/>
            </a:endParaRPr>
          </a:p>
        </p:txBody>
      </p:sp>
      <p:pic>
        <p:nvPicPr>
          <p:cNvPr id="3" name="Picture 2"/>
          <p:cNvPicPr>
            <a:picLocks noChangeAspect="1"/>
          </p:cNvPicPr>
          <p:nvPr/>
        </p:nvPicPr>
        <p:blipFill>
          <a:blip r:embed="rId2"/>
          <a:stretch>
            <a:fillRect/>
          </a:stretch>
        </p:blipFill>
        <p:spPr>
          <a:xfrm>
            <a:off x="533400" y="2100262"/>
            <a:ext cx="7067550" cy="1766888"/>
          </a:xfrm>
          <a:prstGeom prst="rect">
            <a:avLst/>
          </a:prstGeom>
        </p:spPr>
      </p:pic>
    </p:spTree>
    <p:extLst>
      <p:ext uri="{BB962C8B-B14F-4D97-AF65-F5344CB8AC3E}">
        <p14:creationId xmlns:p14="http://schemas.microsoft.com/office/powerpoint/2010/main" val="4446718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285750"/>
            <a:ext cx="7848600" cy="40011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IN" sz="2000" b="1" dirty="0">
                <a:latin typeface="Calibri" panose="020F0502020204030204" pitchFamily="34" charset="0"/>
                <a:cs typeface="Calibri" panose="020F0502020204030204" pitchFamily="34" charset="0"/>
              </a:rPr>
              <a:t> Univariate Analysis Output</a:t>
            </a:r>
          </a:p>
        </p:txBody>
      </p:sp>
      <p:pic>
        <p:nvPicPr>
          <p:cNvPr id="3" name="Picture 2"/>
          <p:cNvPicPr>
            <a:picLocks noChangeAspect="1"/>
          </p:cNvPicPr>
          <p:nvPr/>
        </p:nvPicPr>
        <p:blipFill>
          <a:blip r:embed="rId2"/>
          <a:stretch>
            <a:fillRect/>
          </a:stretch>
        </p:blipFill>
        <p:spPr>
          <a:xfrm>
            <a:off x="1" y="658876"/>
            <a:ext cx="5257799" cy="3970274"/>
          </a:xfrm>
          <a:prstGeom prst="rect">
            <a:avLst/>
          </a:prstGeom>
        </p:spPr>
      </p:pic>
      <p:pic>
        <p:nvPicPr>
          <p:cNvPr id="4" name="Picture 3"/>
          <p:cNvPicPr>
            <a:picLocks noChangeAspect="1"/>
          </p:cNvPicPr>
          <p:nvPr/>
        </p:nvPicPr>
        <p:blipFill>
          <a:blip r:embed="rId3"/>
          <a:stretch>
            <a:fillRect/>
          </a:stretch>
        </p:blipFill>
        <p:spPr>
          <a:xfrm>
            <a:off x="4343400" y="658876"/>
            <a:ext cx="4648200" cy="4042536"/>
          </a:xfrm>
          <a:prstGeom prst="rect">
            <a:avLst/>
          </a:prstGeom>
        </p:spPr>
      </p:pic>
    </p:spTree>
    <p:extLst>
      <p:ext uri="{BB962C8B-B14F-4D97-AF65-F5344CB8AC3E}">
        <p14:creationId xmlns:p14="http://schemas.microsoft.com/office/powerpoint/2010/main" val="21498995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304800" y="209551"/>
            <a:ext cx="4191000" cy="4419600"/>
          </a:xfrm>
          <a:prstGeom prst="rect">
            <a:avLst/>
          </a:prstGeom>
        </p:spPr>
      </p:pic>
      <p:pic>
        <p:nvPicPr>
          <p:cNvPr id="6" name="Picture 5"/>
          <p:cNvPicPr>
            <a:picLocks noChangeAspect="1"/>
          </p:cNvPicPr>
          <p:nvPr/>
        </p:nvPicPr>
        <p:blipFill>
          <a:blip r:embed="rId3"/>
          <a:stretch>
            <a:fillRect/>
          </a:stretch>
        </p:blipFill>
        <p:spPr>
          <a:xfrm>
            <a:off x="4191001" y="209552"/>
            <a:ext cx="4038599" cy="4419600"/>
          </a:xfrm>
          <a:prstGeom prst="rect">
            <a:avLst/>
          </a:prstGeom>
        </p:spPr>
      </p:pic>
    </p:spTree>
    <p:extLst>
      <p:ext uri="{BB962C8B-B14F-4D97-AF65-F5344CB8AC3E}">
        <p14:creationId xmlns:p14="http://schemas.microsoft.com/office/powerpoint/2010/main" val="40180242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81000" y="361950"/>
            <a:ext cx="7848600" cy="40011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IN" sz="2000" b="1" dirty="0">
                <a:latin typeface="Calibri" panose="020F0502020204030204" pitchFamily="34" charset="0"/>
                <a:cs typeface="Calibri" panose="020F0502020204030204" pitchFamily="34" charset="0"/>
              </a:rPr>
              <a:t>Logic Used for </a:t>
            </a:r>
            <a:r>
              <a:rPr lang="en-IN" sz="2000" b="1" dirty="0" err="1">
                <a:latin typeface="Calibri" panose="020F0502020204030204" pitchFamily="34" charset="0"/>
                <a:cs typeface="Calibri" panose="020F0502020204030204" pitchFamily="34" charset="0"/>
              </a:rPr>
              <a:t>zip_code</a:t>
            </a:r>
            <a:r>
              <a:rPr lang="en-IN" sz="2000" b="1" dirty="0">
                <a:latin typeface="Calibri" panose="020F0502020204030204" pitchFamily="34" charset="0"/>
                <a:cs typeface="Calibri" panose="020F0502020204030204" pitchFamily="34" charset="0"/>
              </a:rPr>
              <a:t> (Dummy Variables)</a:t>
            </a:r>
          </a:p>
        </p:txBody>
      </p:sp>
      <p:sp>
        <p:nvSpPr>
          <p:cNvPr id="7" name="TextBox 6"/>
          <p:cNvSpPr txBox="1"/>
          <p:nvPr/>
        </p:nvSpPr>
        <p:spPr>
          <a:xfrm>
            <a:off x="381000" y="971550"/>
            <a:ext cx="3810000" cy="2800767"/>
          </a:xfrm>
          <a:prstGeom prst="rect">
            <a:avLst/>
          </a:prstGeom>
          <a:noFill/>
        </p:spPr>
        <p:txBody>
          <a:bodyPr wrap="square" rtlCol="0">
            <a:spAutoFit/>
          </a:bodyPr>
          <a:lstStyle/>
          <a:p>
            <a:pPr marL="285750" indent="-285750">
              <a:buFont typeface="Arial" panose="020B0604020202020204" pitchFamily="34" charset="0"/>
              <a:buChar char="•"/>
            </a:pPr>
            <a:r>
              <a:rPr lang="en-IN" sz="1600" dirty="0">
                <a:latin typeface="Calibri" panose="020F0502020204030204" pitchFamily="34" charset="0"/>
                <a:cs typeface="Calibri" panose="020F0502020204030204" pitchFamily="34" charset="0"/>
              </a:rPr>
              <a:t>After removing outliers from univariate analysis, we segregated the data on the basis of </a:t>
            </a:r>
            <a:r>
              <a:rPr lang="en-IN" sz="1600" dirty="0" err="1">
                <a:latin typeface="Calibri" panose="020F0502020204030204" pitchFamily="34" charset="0"/>
                <a:cs typeface="Calibri" panose="020F0502020204030204" pitchFamily="34" charset="0"/>
              </a:rPr>
              <a:t>zip_code</a:t>
            </a:r>
            <a:endParaRPr lang="en-IN" sz="16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sz="1600" dirty="0">
                <a:latin typeface="Calibri" panose="020F0502020204030204" pitchFamily="34" charset="0"/>
                <a:cs typeface="Calibri" panose="020F0502020204030204" pitchFamily="34" charset="0"/>
              </a:rPr>
              <a:t>Our aim is to find the appropriate zip_codes within a specific borough using dummy variables which would depict a significant relation for our dependent variable which is </a:t>
            </a:r>
            <a:r>
              <a:rPr lang="en-IN" sz="1600" dirty="0" err="1">
                <a:latin typeface="Calibri" panose="020F0502020204030204" pitchFamily="34" charset="0"/>
                <a:cs typeface="Calibri" panose="020F0502020204030204" pitchFamily="34" charset="0"/>
              </a:rPr>
              <a:t>sale_price</a:t>
            </a:r>
            <a:endParaRPr lang="en-IN" sz="16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sz="1600" dirty="0">
                <a:latin typeface="Calibri" panose="020F0502020204030204" pitchFamily="34" charset="0"/>
                <a:cs typeface="Calibri" panose="020F0502020204030204" pitchFamily="34" charset="0"/>
              </a:rPr>
              <a:t>We created n-1 dummy variables, where n is the count distinct zip codes</a:t>
            </a:r>
          </a:p>
          <a:p>
            <a:r>
              <a:rPr lang="en-IN" sz="1600" dirty="0">
                <a:latin typeface="Calibri" panose="020F0502020204030204" pitchFamily="34" charset="0"/>
                <a:cs typeface="Calibri" panose="020F0502020204030204" pitchFamily="34" charset="0"/>
              </a:rPr>
              <a:t> </a:t>
            </a:r>
          </a:p>
        </p:txBody>
      </p:sp>
      <p:pic>
        <p:nvPicPr>
          <p:cNvPr id="9" name="Picture 8"/>
          <p:cNvPicPr>
            <a:picLocks noChangeAspect="1"/>
          </p:cNvPicPr>
          <p:nvPr/>
        </p:nvPicPr>
        <p:blipFill>
          <a:blip r:embed="rId2"/>
          <a:stretch>
            <a:fillRect/>
          </a:stretch>
        </p:blipFill>
        <p:spPr>
          <a:xfrm>
            <a:off x="4191000" y="938389"/>
            <a:ext cx="4419600" cy="3571875"/>
          </a:xfrm>
          <a:prstGeom prst="rect">
            <a:avLst/>
          </a:prstGeom>
        </p:spPr>
      </p:pic>
    </p:spTree>
    <p:extLst>
      <p:ext uri="{BB962C8B-B14F-4D97-AF65-F5344CB8AC3E}">
        <p14:creationId xmlns:p14="http://schemas.microsoft.com/office/powerpoint/2010/main" val="19247227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52400" y="285750"/>
            <a:ext cx="8077200" cy="40011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IN" sz="2000" b="1" dirty="0">
                <a:latin typeface="Calibri" panose="020F0502020204030204" pitchFamily="34" charset="0"/>
                <a:cs typeface="Calibri" panose="020F0502020204030204" pitchFamily="34" charset="0"/>
              </a:rPr>
              <a:t>DATA AFTER ZIP_CODE SEGREGATION</a:t>
            </a:r>
          </a:p>
        </p:txBody>
      </p:sp>
      <p:pic>
        <p:nvPicPr>
          <p:cNvPr id="7" name="Picture 6"/>
          <p:cNvPicPr>
            <a:picLocks noChangeAspect="1"/>
          </p:cNvPicPr>
          <p:nvPr/>
        </p:nvPicPr>
        <p:blipFill>
          <a:blip r:embed="rId2"/>
          <a:stretch>
            <a:fillRect/>
          </a:stretch>
        </p:blipFill>
        <p:spPr>
          <a:xfrm>
            <a:off x="152401" y="762060"/>
            <a:ext cx="8686800" cy="3790890"/>
          </a:xfrm>
          <a:prstGeom prst="rect">
            <a:avLst/>
          </a:prstGeom>
        </p:spPr>
      </p:pic>
    </p:spTree>
    <p:extLst>
      <p:ext uri="{BB962C8B-B14F-4D97-AF65-F5344CB8AC3E}">
        <p14:creationId xmlns:p14="http://schemas.microsoft.com/office/powerpoint/2010/main" val="14300953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04800" y="285750"/>
            <a:ext cx="7924800" cy="40011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IN" sz="2000" b="1" dirty="0">
                <a:latin typeface="Calibri" panose="020F0502020204030204" pitchFamily="34" charset="0"/>
                <a:cs typeface="Calibri" panose="020F0502020204030204" pitchFamily="34" charset="0"/>
              </a:rPr>
              <a:t>MULTIPLE REGRESSION</a:t>
            </a:r>
          </a:p>
        </p:txBody>
      </p:sp>
      <p:pic>
        <p:nvPicPr>
          <p:cNvPr id="6" name="Picture 5"/>
          <p:cNvPicPr>
            <a:picLocks noChangeAspect="1"/>
          </p:cNvPicPr>
          <p:nvPr/>
        </p:nvPicPr>
        <p:blipFill>
          <a:blip r:embed="rId2"/>
          <a:stretch>
            <a:fillRect/>
          </a:stretch>
        </p:blipFill>
        <p:spPr>
          <a:xfrm>
            <a:off x="304800" y="742950"/>
            <a:ext cx="3962401" cy="3886200"/>
          </a:xfrm>
          <a:prstGeom prst="rect">
            <a:avLst/>
          </a:prstGeom>
        </p:spPr>
      </p:pic>
      <p:pic>
        <p:nvPicPr>
          <p:cNvPr id="7" name="Picture 6"/>
          <p:cNvPicPr>
            <a:picLocks noChangeAspect="1"/>
          </p:cNvPicPr>
          <p:nvPr/>
        </p:nvPicPr>
        <p:blipFill>
          <a:blip r:embed="rId3"/>
          <a:stretch>
            <a:fillRect/>
          </a:stretch>
        </p:blipFill>
        <p:spPr>
          <a:xfrm>
            <a:off x="3733800" y="742950"/>
            <a:ext cx="4905375" cy="3962400"/>
          </a:xfrm>
          <a:prstGeom prst="rect">
            <a:avLst/>
          </a:prstGeom>
        </p:spPr>
      </p:pic>
    </p:spTree>
    <p:extLst>
      <p:ext uri="{BB962C8B-B14F-4D97-AF65-F5344CB8AC3E}">
        <p14:creationId xmlns:p14="http://schemas.microsoft.com/office/powerpoint/2010/main" val="164182506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D7EB16F-84B9-4F0A-84F4-F7F4D7782263}"/>
              </a:ext>
            </a:extLst>
          </p:cNvPr>
          <p:cNvSpPr txBox="1"/>
          <p:nvPr/>
        </p:nvSpPr>
        <p:spPr>
          <a:xfrm>
            <a:off x="228600" y="1200150"/>
            <a:ext cx="5562600" cy="2462213"/>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Sorted the data by zip code</a:t>
            </a: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Calculate the average of Gross Square Feet, Land Square Feet and Sale Price grouping  zip code.</a:t>
            </a:r>
            <a:br>
              <a:rPr lang="en-US" dirty="0">
                <a:latin typeface="Calibri" panose="020F0502020204030204" pitchFamily="34" charset="0"/>
                <a:cs typeface="Calibri" panose="020F0502020204030204" pitchFamily="34" charset="0"/>
              </a:rPr>
            </a:br>
            <a:r>
              <a:rPr lang="en-US" dirty="0">
                <a:latin typeface="Calibri" panose="020F0502020204030204" pitchFamily="34" charset="0"/>
                <a:cs typeface="Calibri" panose="020F0502020204030204" pitchFamily="34" charset="0"/>
              </a:rPr>
              <a:t>For Example: If 10001 has 5 rows with values of sales price and gross square feet, then we need to take average of sales price and gross square feet.</a:t>
            </a: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Performing Cluster Analysis taking average Sales price and Zip Code</a:t>
            </a: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Aim is to find the average sale price of particular zip codes significant in regression model.</a:t>
            </a: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To verify whether the significant zip codes fall in same cluster.</a:t>
            </a:r>
          </a:p>
          <a:p>
            <a:pPr marL="285750" indent="-285750">
              <a:buFont typeface="Arial" panose="020B0604020202020204" pitchFamily="34" charset="0"/>
              <a:buChar char="•"/>
            </a:pPr>
            <a:endParaRPr lang="en-US" dirty="0">
              <a:latin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C79E3EDD-1E86-434E-AC9A-17A84249EF1B}"/>
              </a:ext>
            </a:extLst>
          </p:cNvPr>
          <p:cNvSpPr txBox="1"/>
          <p:nvPr/>
        </p:nvSpPr>
        <p:spPr>
          <a:xfrm>
            <a:off x="381000" y="360461"/>
            <a:ext cx="7772400" cy="40011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sz="2000" b="1" dirty="0">
                <a:latin typeface="Calibri" panose="020F0502020204030204" pitchFamily="34" charset="0"/>
                <a:cs typeface="Calibri" panose="020F0502020204030204" pitchFamily="34" charset="0"/>
              </a:rPr>
              <a:t>Cluster Analysis: Approach</a:t>
            </a:r>
          </a:p>
        </p:txBody>
      </p:sp>
      <p:pic>
        <p:nvPicPr>
          <p:cNvPr id="15362" name="Picture 2" descr="Image result for Cluster Analysis"/>
          <p:cNvPicPr>
            <a:picLocks noChangeAspect="1" noChangeArrowheads="1"/>
          </p:cNvPicPr>
          <p:nvPr/>
        </p:nvPicPr>
        <p:blipFill>
          <a:blip r:embed="rId2"/>
          <a:srcRect/>
          <a:stretch>
            <a:fillRect/>
          </a:stretch>
        </p:blipFill>
        <p:spPr bwMode="auto">
          <a:xfrm>
            <a:off x="5867400" y="1276350"/>
            <a:ext cx="2857500" cy="2667000"/>
          </a:xfrm>
          <a:prstGeom prst="rect">
            <a:avLst/>
          </a:prstGeom>
          <a:noFill/>
        </p:spPr>
      </p:pic>
    </p:spTree>
    <p:extLst>
      <p:ext uri="{BB962C8B-B14F-4D97-AF65-F5344CB8AC3E}">
        <p14:creationId xmlns:p14="http://schemas.microsoft.com/office/powerpoint/2010/main" val="377896119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5939E72-EA78-425B-99A2-59CF5EB1B379}"/>
              </a:ext>
            </a:extLst>
          </p:cNvPr>
          <p:cNvPicPr>
            <a:picLocks noChangeAspect="1"/>
          </p:cNvPicPr>
          <p:nvPr/>
        </p:nvPicPr>
        <p:blipFill>
          <a:blip r:embed="rId2"/>
          <a:stretch>
            <a:fillRect/>
          </a:stretch>
        </p:blipFill>
        <p:spPr>
          <a:xfrm>
            <a:off x="76201" y="198489"/>
            <a:ext cx="6858000" cy="4202061"/>
          </a:xfrm>
          <a:prstGeom prst="rect">
            <a:avLst/>
          </a:prstGeom>
        </p:spPr>
      </p:pic>
      <p:sp>
        <p:nvSpPr>
          <p:cNvPr id="4" name="TextBox 3">
            <a:extLst>
              <a:ext uri="{FF2B5EF4-FFF2-40B4-BE49-F238E27FC236}">
                <a16:creationId xmlns:a16="http://schemas.microsoft.com/office/drawing/2014/main" id="{F39FD3E2-C7AF-4D77-91BA-F5618441F290}"/>
              </a:ext>
            </a:extLst>
          </p:cNvPr>
          <p:cNvSpPr txBox="1"/>
          <p:nvPr/>
        </p:nvSpPr>
        <p:spPr>
          <a:xfrm>
            <a:off x="7086600" y="1047750"/>
            <a:ext cx="1981199" cy="738664"/>
          </a:xfrm>
          <a:prstGeom prst="rect">
            <a:avLst/>
          </a:prstGeom>
          <a:noFill/>
        </p:spPr>
        <p:txBody>
          <a:bodyPr wrap="square" rtlCol="0">
            <a:spAutoFit/>
          </a:bodyPr>
          <a:lstStyle/>
          <a:p>
            <a:r>
              <a:rPr lang="en-US" b="1" dirty="0"/>
              <a:t>Total Observations: 961</a:t>
            </a:r>
          </a:p>
          <a:p>
            <a:endParaRPr lang="en-US" dirty="0"/>
          </a:p>
        </p:txBody>
      </p:sp>
    </p:spTree>
    <p:extLst>
      <p:ext uri="{BB962C8B-B14F-4D97-AF65-F5344CB8AC3E}">
        <p14:creationId xmlns:p14="http://schemas.microsoft.com/office/powerpoint/2010/main" val="305701933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522B09E-6A5B-450D-B2E2-741D89AE3222}"/>
              </a:ext>
            </a:extLst>
          </p:cNvPr>
          <p:cNvPicPr>
            <a:picLocks noChangeAspect="1"/>
          </p:cNvPicPr>
          <p:nvPr/>
        </p:nvPicPr>
        <p:blipFill>
          <a:blip r:embed="rId2"/>
          <a:stretch>
            <a:fillRect/>
          </a:stretch>
        </p:blipFill>
        <p:spPr>
          <a:xfrm>
            <a:off x="457200" y="1962150"/>
            <a:ext cx="6858000" cy="2667000"/>
          </a:xfrm>
          <a:prstGeom prst="rect">
            <a:avLst/>
          </a:prstGeom>
        </p:spPr>
      </p:pic>
      <p:sp>
        <p:nvSpPr>
          <p:cNvPr id="3" name="TextBox 2">
            <a:extLst>
              <a:ext uri="{FF2B5EF4-FFF2-40B4-BE49-F238E27FC236}">
                <a16:creationId xmlns:a16="http://schemas.microsoft.com/office/drawing/2014/main" id="{3F43B419-EBF5-4BF7-ADBF-6861B7EF072E}"/>
              </a:ext>
            </a:extLst>
          </p:cNvPr>
          <p:cNvSpPr txBox="1"/>
          <p:nvPr/>
        </p:nvSpPr>
        <p:spPr>
          <a:xfrm>
            <a:off x="457200" y="342840"/>
            <a:ext cx="7772400" cy="40011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sz="2000" b="1" dirty="0">
                <a:latin typeface="Calibri" panose="020F0502020204030204" pitchFamily="34" charset="0"/>
                <a:cs typeface="Calibri" panose="020F0502020204030204" pitchFamily="34" charset="0"/>
              </a:rPr>
              <a:t>Analysis: Clustering the Data</a:t>
            </a:r>
          </a:p>
        </p:txBody>
      </p:sp>
      <p:sp>
        <p:nvSpPr>
          <p:cNvPr id="4" name="TextBox 3">
            <a:extLst>
              <a:ext uri="{FF2B5EF4-FFF2-40B4-BE49-F238E27FC236}">
                <a16:creationId xmlns:a16="http://schemas.microsoft.com/office/drawing/2014/main" id="{7687AB73-20A1-4CFF-9010-BD31DCF1FADC}"/>
              </a:ext>
            </a:extLst>
          </p:cNvPr>
          <p:cNvSpPr txBox="1"/>
          <p:nvPr/>
        </p:nvSpPr>
        <p:spPr>
          <a:xfrm>
            <a:off x="228600" y="855881"/>
            <a:ext cx="7772400" cy="1384995"/>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We clustered the data according to each zip code</a:t>
            </a: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Code provides us the frequency of data occurred for a particular zip code, like if we have 22 different rows of “10001” then </a:t>
            </a:r>
            <a:r>
              <a:rPr lang="en-US" b="1" dirty="0">
                <a:latin typeface="Calibri" panose="020F0502020204030204" pitchFamily="34" charset="0"/>
                <a:cs typeface="Calibri" panose="020F0502020204030204" pitchFamily="34" charset="0"/>
              </a:rPr>
              <a:t>Frequency</a:t>
            </a:r>
            <a:r>
              <a:rPr lang="en-US" dirty="0">
                <a:latin typeface="Calibri" panose="020F0502020204030204" pitchFamily="34" charset="0"/>
                <a:cs typeface="Calibri" panose="020F0502020204030204" pitchFamily="34" charset="0"/>
              </a:rPr>
              <a:t> will be </a:t>
            </a:r>
            <a:r>
              <a:rPr lang="en-US" b="1" dirty="0">
                <a:latin typeface="Calibri" panose="020F0502020204030204" pitchFamily="34" charset="0"/>
                <a:cs typeface="Calibri" panose="020F0502020204030204" pitchFamily="34" charset="0"/>
              </a:rPr>
              <a:t>22</a:t>
            </a:r>
            <a:r>
              <a:rPr lang="en-US" dirty="0">
                <a:latin typeface="Calibri" panose="020F0502020204030204" pitchFamily="34" charset="0"/>
                <a:cs typeface="Calibri" panose="020F0502020204030204" pitchFamily="34" charset="0"/>
              </a:rPr>
              <a:t>  </a:t>
            </a:r>
          </a:p>
          <a:p>
            <a:pPr marL="285750" indent="-285750">
              <a:buFont typeface="Arial" panose="020B0604020202020204" pitchFamily="34" charset="0"/>
              <a:buChar char="•"/>
            </a:pPr>
            <a:r>
              <a:rPr lang="en-US" b="1" dirty="0">
                <a:latin typeface="Calibri" panose="020F0502020204030204" pitchFamily="34" charset="0"/>
                <a:cs typeface="Calibri" panose="020F0502020204030204" pitchFamily="34" charset="0"/>
              </a:rPr>
              <a:t>Summation</a:t>
            </a:r>
            <a:r>
              <a:rPr lang="en-US" dirty="0">
                <a:latin typeface="Calibri" panose="020F0502020204030204" pitchFamily="34" charset="0"/>
                <a:cs typeface="Calibri" panose="020F0502020204030204" pitchFamily="34" charset="0"/>
              </a:rPr>
              <a:t> of </a:t>
            </a:r>
            <a:r>
              <a:rPr lang="en-US" b="1" dirty="0">
                <a:latin typeface="Calibri" panose="020F0502020204030204" pitchFamily="34" charset="0"/>
                <a:cs typeface="Calibri" panose="020F0502020204030204" pitchFamily="34" charset="0"/>
              </a:rPr>
              <a:t>Sale Price, Gross Square Feet</a:t>
            </a:r>
            <a:r>
              <a:rPr lang="en-US" dirty="0">
                <a:latin typeface="Calibri" panose="020F0502020204030204" pitchFamily="34" charset="0"/>
                <a:cs typeface="Calibri" panose="020F0502020204030204" pitchFamily="34" charset="0"/>
              </a:rPr>
              <a:t> and </a:t>
            </a:r>
            <a:r>
              <a:rPr lang="en-US" b="1" dirty="0">
                <a:latin typeface="Calibri" panose="020F0502020204030204" pitchFamily="34" charset="0"/>
                <a:cs typeface="Calibri" panose="020F0502020204030204" pitchFamily="34" charset="0"/>
              </a:rPr>
              <a:t>Land Square Feet </a:t>
            </a:r>
            <a:r>
              <a:rPr lang="en-US" dirty="0">
                <a:latin typeface="Calibri" panose="020F0502020204030204" pitchFamily="34" charset="0"/>
                <a:cs typeface="Calibri" panose="020F0502020204030204" pitchFamily="34" charset="0"/>
              </a:rPr>
              <a:t>according to </a:t>
            </a:r>
            <a:r>
              <a:rPr lang="en-US" b="1" dirty="0">
                <a:latin typeface="Calibri" panose="020F0502020204030204" pitchFamily="34" charset="0"/>
                <a:cs typeface="Calibri" panose="020F0502020204030204" pitchFamily="34" charset="0"/>
              </a:rPr>
              <a:t>Zip Code. </a:t>
            </a:r>
            <a:r>
              <a:rPr lang="en-US" dirty="0">
                <a:latin typeface="Calibri" panose="020F0502020204030204" pitchFamily="34" charset="0"/>
                <a:cs typeface="Calibri" panose="020F0502020204030204" pitchFamily="34" charset="0"/>
              </a:rPr>
              <a:t> We get sum of sale price of 22 rows having zip code as 10001</a:t>
            </a:r>
            <a:endParaRPr lang="en-US" b="1"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4001123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9"/>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4733" y="2683228"/>
            <a:ext cx="1762125" cy="1533525"/>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47800" y="285750"/>
            <a:ext cx="1795992" cy="1486606"/>
          </a:xfrm>
          <a:prstGeom prst="rect">
            <a:avLst/>
          </a:prstGeom>
        </p:spPr>
      </p:pic>
      <p:sp>
        <p:nvSpPr>
          <p:cNvPr id="5" name="TextBox 4"/>
          <p:cNvSpPr txBox="1"/>
          <p:nvPr/>
        </p:nvSpPr>
        <p:spPr>
          <a:xfrm>
            <a:off x="1447800" y="1851688"/>
            <a:ext cx="1762125" cy="338554"/>
          </a:xfrm>
          <a:prstGeom prst="rect">
            <a:avLst/>
          </a:prstGeom>
          <a:noFill/>
        </p:spPr>
        <p:txBody>
          <a:bodyPr wrap="square" rtlCol="0">
            <a:spAutoFit/>
          </a:bodyPr>
          <a:lstStyle/>
          <a:p>
            <a:pPr algn="ctr"/>
            <a:r>
              <a:rPr lang="en-IN" sz="1600" b="1" dirty="0">
                <a:latin typeface="Calibri" panose="020F0502020204030204" pitchFamily="34" charset="0"/>
                <a:cs typeface="Calibri" panose="020F0502020204030204" pitchFamily="34" charset="0"/>
              </a:rPr>
              <a:t>Rishi </a:t>
            </a:r>
            <a:r>
              <a:rPr lang="en-IN" sz="1600" b="1" dirty="0" err="1">
                <a:latin typeface="Calibri" panose="020F0502020204030204" pitchFamily="34" charset="0"/>
                <a:cs typeface="Calibri" panose="020F0502020204030204" pitchFamily="34" charset="0"/>
              </a:rPr>
              <a:t>Takrani</a:t>
            </a:r>
            <a:endParaRPr lang="en-IN" sz="1600" b="1" dirty="0">
              <a:latin typeface="Calibri" panose="020F0502020204030204" pitchFamily="34" charset="0"/>
              <a:cs typeface="Calibri" panose="020F0502020204030204" pitchFamily="34" charset="0"/>
            </a:endParaRPr>
          </a:p>
        </p:txBody>
      </p:sp>
      <p:sp>
        <p:nvSpPr>
          <p:cNvPr id="6" name="TextBox 5"/>
          <p:cNvSpPr txBox="1"/>
          <p:nvPr/>
        </p:nvSpPr>
        <p:spPr>
          <a:xfrm>
            <a:off x="1447800" y="4216753"/>
            <a:ext cx="1762125" cy="338554"/>
          </a:xfrm>
          <a:prstGeom prst="rect">
            <a:avLst/>
          </a:prstGeom>
          <a:noFill/>
        </p:spPr>
        <p:txBody>
          <a:bodyPr wrap="square" rtlCol="0">
            <a:spAutoFit/>
          </a:bodyPr>
          <a:lstStyle/>
          <a:p>
            <a:pPr algn="ctr"/>
            <a:r>
              <a:rPr lang="en-IN" sz="1600" b="1" dirty="0" err="1">
                <a:latin typeface="Calibri" panose="020F0502020204030204" pitchFamily="34" charset="0"/>
                <a:cs typeface="Calibri" panose="020F0502020204030204" pitchFamily="34" charset="0"/>
              </a:rPr>
              <a:t>Bhavik</a:t>
            </a:r>
            <a:r>
              <a:rPr lang="en-IN" sz="1600" b="1" dirty="0">
                <a:latin typeface="Calibri" panose="020F0502020204030204" pitchFamily="34" charset="0"/>
                <a:cs typeface="Calibri" panose="020F0502020204030204" pitchFamily="34" charset="0"/>
              </a:rPr>
              <a:t> </a:t>
            </a:r>
            <a:r>
              <a:rPr lang="en-IN" sz="1600" b="1" dirty="0" err="1">
                <a:latin typeface="Calibri" panose="020F0502020204030204" pitchFamily="34" charset="0"/>
                <a:cs typeface="Calibri" panose="020F0502020204030204" pitchFamily="34" charset="0"/>
              </a:rPr>
              <a:t>Lodha</a:t>
            </a:r>
            <a:endParaRPr lang="en-IN" sz="1600" b="1" dirty="0">
              <a:latin typeface="Calibri" panose="020F0502020204030204" pitchFamily="34" charset="0"/>
              <a:cs typeface="Calibri" panose="020F0502020204030204" pitchFamily="34" charset="0"/>
            </a:endParaRPr>
          </a:p>
        </p:txBody>
      </p:sp>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11240" y="285750"/>
            <a:ext cx="1828801" cy="1486606"/>
          </a:xfrm>
          <a:prstGeom prst="rect">
            <a:avLst/>
          </a:prstGeom>
        </p:spPr>
      </p:pic>
      <p:sp>
        <p:nvSpPr>
          <p:cNvPr id="8" name="TextBox 7"/>
          <p:cNvSpPr txBox="1"/>
          <p:nvPr/>
        </p:nvSpPr>
        <p:spPr>
          <a:xfrm>
            <a:off x="5044577" y="1816608"/>
            <a:ext cx="1762125" cy="338554"/>
          </a:xfrm>
          <a:prstGeom prst="rect">
            <a:avLst/>
          </a:prstGeom>
          <a:noFill/>
        </p:spPr>
        <p:txBody>
          <a:bodyPr wrap="square" rtlCol="0">
            <a:spAutoFit/>
          </a:bodyPr>
          <a:lstStyle/>
          <a:p>
            <a:pPr algn="ctr"/>
            <a:r>
              <a:rPr lang="en-IN" sz="1600" b="1" dirty="0" err="1">
                <a:latin typeface="Calibri" panose="020F0502020204030204" pitchFamily="34" charset="0"/>
                <a:cs typeface="Calibri" panose="020F0502020204030204" pitchFamily="34" charset="0"/>
              </a:rPr>
              <a:t>Milind</a:t>
            </a:r>
            <a:r>
              <a:rPr lang="en-IN" sz="1600" b="1" dirty="0">
                <a:latin typeface="Calibri" panose="020F0502020204030204" pitchFamily="34" charset="0"/>
                <a:cs typeface="Calibri" panose="020F0502020204030204" pitchFamily="34" charset="0"/>
              </a:rPr>
              <a:t> </a:t>
            </a:r>
            <a:r>
              <a:rPr lang="en-IN" sz="1600" b="1" dirty="0" err="1">
                <a:latin typeface="Calibri" panose="020F0502020204030204" pitchFamily="34" charset="0"/>
                <a:cs typeface="Calibri" panose="020F0502020204030204" pitchFamily="34" charset="0"/>
              </a:rPr>
              <a:t>Chaudhari</a:t>
            </a:r>
            <a:endParaRPr lang="en-IN" sz="1600" b="1" dirty="0">
              <a:latin typeface="Calibri" panose="020F0502020204030204" pitchFamily="34" charset="0"/>
              <a:cs typeface="Calibri" panose="020F0502020204030204" pitchFamily="34" charset="0"/>
            </a:endParaRPr>
          </a:p>
        </p:txBody>
      </p:sp>
      <p:pic>
        <p:nvPicPr>
          <p:cNvPr id="2" name="Picture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11240" y="2683227"/>
            <a:ext cx="1828800" cy="1533525"/>
          </a:xfrm>
          <a:prstGeom prst="rect">
            <a:avLst/>
          </a:prstGeom>
        </p:spPr>
      </p:pic>
      <p:sp>
        <p:nvSpPr>
          <p:cNvPr id="9" name="TextBox 8"/>
          <p:cNvSpPr txBox="1"/>
          <p:nvPr/>
        </p:nvSpPr>
        <p:spPr>
          <a:xfrm>
            <a:off x="4921809" y="4216752"/>
            <a:ext cx="2007659" cy="338554"/>
          </a:xfrm>
          <a:prstGeom prst="rect">
            <a:avLst/>
          </a:prstGeom>
          <a:noFill/>
        </p:spPr>
        <p:txBody>
          <a:bodyPr wrap="square" rtlCol="0">
            <a:spAutoFit/>
          </a:bodyPr>
          <a:lstStyle/>
          <a:p>
            <a:pPr algn="ctr"/>
            <a:r>
              <a:rPr lang="en-IN" sz="1600" b="1" dirty="0" err="1" smtClean="0">
                <a:latin typeface="Calibri" panose="020F0502020204030204" pitchFamily="34" charset="0"/>
                <a:cs typeface="Calibri" panose="020F0502020204030204" pitchFamily="34" charset="0"/>
              </a:rPr>
              <a:t>Atharva</a:t>
            </a:r>
            <a:r>
              <a:rPr lang="en-IN" sz="1600" b="1" dirty="0" smtClean="0">
                <a:latin typeface="Calibri" panose="020F0502020204030204" pitchFamily="34" charset="0"/>
                <a:cs typeface="Calibri" panose="020F0502020204030204" pitchFamily="34" charset="0"/>
              </a:rPr>
              <a:t> </a:t>
            </a:r>
            <a:r>
              <a:rPr lang="en-IN" sz="1600" b="1" dirty="0" err="1" smtClean="0">
                <a:latin typeface="Calibri" panose="020F0502020204030204" pitchFamily="34" charset="0"/>
                <a:cs typeface="Calibri" panose="020F0502020204030204" pitchFamily="34" charset="0"/>
              </a:rPr>
              <a:t>Nandurdikar</a:t>
            </a:r>
            <a:endParaRPr lang="en-IN" sz="16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7802181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DDCFF14-B42D-4736-831B-E8CD06795387}"/>
              </a:ext>
            </a:extLst>
          </p:cNvPr>
          <p:cNvPicPr>
            <a:picLocks noChangeAspect="1"/>
          </p:cNvPicPr>
          <p:nvPr/>
        </p:nvPicPr>
        <p:blipFill>
          <a:blip r:embed="rId2"/>
          <a:stretch>
            <a:fillRect/>
          </a:stretch>
        </p:blipFill>
        <p:spPr>
          <a:xfrm>
            <a:off x="0" y="57150"/>
            <a:ext cx="7467600" cy="4694274"/>
          </a:xfrm>
          <a:prstGeom prst="rect">
            <a:avLst/>
          </a:prstGeom>
        </p:spPr>
      </p:pic>
      <p:sp>
        <p:nvSpPr>
          <p:cNvPr id="4" name="TextBox 3">
            <a:extLst>
              <a:ext uri="{FF2B5EF4-FFF2-40B4-BE49-F238E27FC236}">
                <a16:creationId xmlns:a16="http://schemas.microsoft.com/office/drawing/2014/main" id="{3373EBA3-106F-43C4-9B60-4AA8DE46BD7F}"/>
              </a:ext>
            </a:extLst>
          </p:cNvPr>
          <p:cNvSpPr txBox="1"/>
          <p:nvPr/>
        </p:nvSpPr>
        <p:spPr>
          <a:xfrm>
            <a:off x="7391400" y="1123950"/>
            <a:ext cx="1752600" cy="523220"/>
          </a:xfrm>
          <a:prstGeom prst="rect">
            <a:avLst/>
          </a:prstGeom>
          <a:noFill/>
        </p:spPr>
        <p:txBody>
          <a:bodyPr wrap="square" rtlCol="0">
            <a:spAutoFit/>
          </a:bodyPr>
          <a:lstStyle/>
          <a:p>
            <a:r>
              <a:rPr lang="en-US" b="1" dirty="0"/>
              <a:t>Total Observations: 43</a:t>
            </a:r>
          </a:p>
        </p:txBody>
      </p:sp>
    </p:spTree>
    <p:extLst>
      <p:ext uri="{BB962C8B-B14F-4D97-AF65-F5344CB8AC3E}">
        <p14:creationId xmlns:p14="http://schemas.microsoft.com/office/powerpoint/2010/main" val="425744769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ABB1467-1F63-4119-8D88-2260D78F8F9F}"/>
              </a:ext>
            </a:extLst>
          </p:cNvPr>
          <p:cNvPicPr>
            <a:picLocks noChangeAspect="1"/>
          </p:cNvPicPr>
          <p:nvPr/>
        </p:nvPicPr>
        <p:blipFill>
          <a:blip r:embed="rId2"/>
          <a:stretch>
            <a:fillRect/>
          </a:stretch>
        </p:blipFill>
        <p:spPr>
          <a:xfrm>
            <a:off x="609600" y="3257550"/>
            <a:ext cx="7717047" cy="1428750"/>
          </a:xfrm>
          <a:prstGeom prst="rect">
            <a:avLst/>
          </a:prstGeom>
        </p:spPr>
      </p:pic>
      <p:pic>
        <p:nvPicPr>
          <p:cNvPr id="6" name="Picture 5">
            <a:extLst>
              <a:ext uri="{FF2B5EF4-FFF2-40B4-BE49-F238E27FC236}">
                <a16:creationId xmlns:a16="http://schemas.microsoft.com/office/drawing/2014/main" id="{E0C02A1F-CDA6-46A2-931D-34FCD05DAC29}"/>
              </a:ext>
            </a:extLst>
          </p:cNvPr>
          <p:cNvPicPr>
            <a:picLocks noChangeAspect="1"/>
          </p:cNvPicPr>
          <p:nvPr/>
        </p:nvPicPr>
        <p:blipFill>
          <a:blip r:embed="rId3"/>
          <a:stretch>
            <a:fillRect/>
          </a:stretch>
        </p:blipFill>
        <p:spPr>
          <a:xfrm>
            <a:off x="2639323" y="35885"/>
            <a:ext cx="3657600" cy="3221665"/>
          </a:xfrm>
          <a:prstGeom prst="rect">
            <a:avLst/>
          </a:prstGeom>
        </p:spPr>
      </p:pic>
    </p:spTree>
    <p:extLst>
      <p:ext uri="{BB962C8B-B14F-4D97-AF65-F5344CB8AC3E}">
        <p14:creationId xmlns:p14="http://schemas.microsoft.com/office/powerpoint/2010/main" val="293856491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A8E7736-1B7E-4CD2-8818-297CB0BF9B5B}"/>
              </a:ext>
            </a:extLst>
          </p:cNvPr>
          <p:cNvSpPr txBox="1"/>
          <p:nvPr/>
        </p:nvSpPr>
        <p:spPr>
          <a:xfrm>
            <a:off x="457200" y="209550"/>
            <a:ext cx="7467600" cy="40011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sz="2000" b="1" dirty="0">
                <a:latin typeface="Calibri" panose="020F0502020204030204" pitchFamily="34" charset="0"/>
                <a:cs typeface="Calibri" panose="020F0502020204030204" pitchFamily="34" charset="0"/>
              </a:rPr>
              <a:t>Clustering Logic</a:t>
            </a:r>
          </a:p>
        </p:txBody>
      </p:sp>
      <p:pic>
        <p:nvPicPr>
          <p:cNvPr id="5" name="Picture 4">
            <a:extLst>
              <a:ext uri="{FF2B5EF4-FFF2-40B4-BE49-F238E27FC236}">
                <a16:creationId xmlns:a16="http://schemas.microsoft.com/office/drawing/2014/main" id="{E1EB8571-63F9-43C3-AFDF-30180DDAF488}"/>
              </a:ext>
            </a:extLst>
          </p:cNvPr>
          <p:cNvPicPr>
            <a:picLocks noChangeAspect="1"/>
          </p:cNvPicPr>
          <p:nvPr/>
        </p:nvPicPr>
        <p:blipFill>
          <a:blip r:embed="rId2"/>
          <a:stretch>
            <a:fillRect/>
          </a:stretch>
        </p:blipFill>
        <p:spPr>
          <a:xfrm>
            <a:off x="762000" y="882452"/>
            <a:ext cx="7509579" cy="3654852"/>
          </a:xfrm>
          <a:prstGeom prst="rect">
            <a:avLst/>
          </a:prstGeom>
        </p:spPr>
      </p:pic>
    </p:spTree>
    <p:extLst>
      <p:ext uri="{BB962C8B-B14F-4D97-AF65-F5344CB8AC3E}">
        <p14:creationId xmlns:p14="http://schemas.microsoft.com/office/powerpoint/2010/main" val="341914289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945D213-8446-425F-B7BD-A1C00A56A9DD}"/>
              </a:ext>
            </a:extLst>
          </p:cNvPr>
          <p:cNvPicPr>
            <a:picLocks noChangeAspect="1"/>
          </p:cNvPicPr>
          <p:nvPr/>
        </p:nvPicPr>
        <p:blipFill>
          <a:blip r:embed="rId2"/>
          <a:stretch>
            <a:fillRect/>
          </a:stretch>
        </p:blipFill>
        <p:spPr>
          <a:xfrm>
            <a:off x="0" y="666750"/>
            <a:ext cx="4876800" cy="3733800"/>
          </a:xfrm>
          <a:prstGeom prst="rect">
            <a:avLst/>
          </a:prstGeom>
        </p:spPr>
      </p:pic>
      <p:pic>
        <p:nvPicPr>
          <p:cNvPr id="5" name="Picture 4">
            <a:extLst>
              <a:ext uri="{FF2B5EF4-FFF2-40B4-BE49-F238E27FC236}">
                <a16:creationId xmlns:a16="http://schemas.microsoft.com/office/drawing/2014/main" id="{6169A463-B069-46D8-BA53-996972993210}"/>
              </a:ext>
            </a:extLst>
          </p:cNvPr>
          <p:cNvPicPr>
            <a:picLocks noChangeAspect="1"/>
          </p:cNvPicPr>
          <p:nvPr/>
        </p:nvPicPr>
        <p:blipFill>
          <a:blip r:embed="rId3"/>
          <a:stretch>
            <a:fillRect/>
          </a:stretch>
        </p:blipFill>
        <p:spPr>
          <a:xfrm>
            <a:off x="4876801" y="666750"/>
            <a:ext cx="4267200" cy="3900124"/>
          </a:xfrm>
          <a:prstGeom prst="rect">
            <a:avLst/>
          </a:prstGeom>
        </p:spPr>
      </p:pic>
    </p:spTree>
    <p:extLst>
      <p:ext uri="{BB962C8B-B14F-4D97-AF65-F5344CB8AC3E}">
        <p14:creationId xmlns:p14="http://schemas.microsoft.com/office/powerpoint/2010/main" val="176399223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pic>
        <p:nvPicPr>
          <p:cNvPr id="4" name="Picture 3">
            <a:extLst>
              <a:ext uri="{FF2B5EF4-FFF2-40B4-BE49-F238E27FC236}">
                <a16:creationId xmlns:a16="http://schemas.microsoft.com/office/drawing/2014/main" id="{0C0E6009-CD05-4D8D-90AB-88F04162CAE7}"/>
              </a:ext>
            </a:extLst>
          </p:cNvPr>
          <p:cNvPicPr>
            <a:picLocks noChangeAspect="1"/>
          </p:cNvPicPr>
          <p:nvPr/>
        </p:nvPicPr>
        <p:blipFill>
          <a:blip r:embed="rId3"/>
          <a:stretch>
            <a:fillRect/>
          </a:stretch>
        </p:blipFill>
        <p:spPr>
          <a:xfrm>
            <a:off x="1772" y="21265"/>
            <a:ext cx="5019675" cy="4684085"/>
          </a:xfrm>
          <a:prstGeom prst="rect">
            <a:avLst/>
          </a:prstGeom>
        </p:spPr>
      </p:pic>
      <p:sp>
        <p:nvSpPr>
          <p:cNvPr id="5" name="TextBox 4">
            <a:extLst>
              <a:ext uri="{FF2B5EF4-FFF2-40B4-BE49-F238E27FC236}">
                <a16:creationId xmlns:a16="http://schemas.microsoft.com/office/drawing/2014/main" id="{C92F5656-CF17-4851-8CBD-8E549C8DB9B7}"/>
              </a:ext>
            </a:extLst>
          </p:cNvPr>
          <p:cNvSpPr txBox="1"/>
          <p:nvPr/>
        </p:nvSpPr>
        <p:spPr>
          <a:xfrm>
            <a:off x="6248400" y="1123950"/>
            <a:ext cx="2057400" cy="954107"/>
          </a:xfrm>
          <a:prstGeom prst="rect">
            <a:avLst/>
          </a:prstGeom>
          <a:noFill/>
        </p:spPr>
        <p:txBody>
          <a:bodyPr wrap="square" rtlCol="0">
            <a:spAutoFit/>
          </a:bodyPr>
          <a:lstStyle/>
          <a:p>
            <a:r>
              <a:rPr lang="en-US" dirty="0"/>
              <a:t>Analysis Result:</a:t>
            </a:r>
            <a:br>
              <a:rPr lang="en-US" dirty="0"/>
            </a:br>
            <a:r>
              <a:rPr lang="en-US" dirty="0"/>
              <a:t>Zip Code 10004 , 10005 and 10006</a:t>
            </a:r>
            <a:br>
              <a:rPr lang="en-US" dirty="0"/>
            </a:br>
            <a:r>
              <a:rPr lang="en-US" dirty="0"/>
              <a:t>fall in </a:t>
            </a:r>
            <a:r>
              <a:rPr lang="en-US" b="1" dirty="0"/>
              <a:t>Cluster 3 </a:t>
            </a:r>
          </a:p>
        </p:txBody>
      </p:sp>
      <p:sp>
        <p:nvSpPr>
          <p:cNvPr id="6" name="Rectangle 5">
            <a:extLst>
              <a:ext uri="{FF2B5EF4-FFF2-40B4-BE49-F238E27FC236}">
                <a16:creationId xmlns:a16="http://schemas.microsoft.com/office/drawing/2014/main" id="{AD9B0AE5-12DF-440C-AA44-6B9A87F36FEB}"/>
              </a:ext>
            </a:extLst>
          </p:cNvPr>
          <p:cNvSpPr/>
          <p:nvPr/>
        </p:nvSpPr>
        <p:spPr>
          <a:xfrm>
            <a:off x="0" y="742950"/>
            <a:ext cx="5181600" cy="533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BD9293D6-FECF-4C2E-B636-0CB6AB5F9E6A}"/>
              </a:ext>
            </a:extLst>
          </p:cNvPr>
          <p:cNvCxnSpPr>
            <a:stCxn id="5" idx="1"/>
            <a:endCxn id="6" idx="3"/>
          </p:cNvCxnSpPr>
          <p:nvPr/>
        </p:nvCxnSpPr>
        <p:spPr>
          <a:xfrm flipH="1" flipV="1">
            <a:off x="5181600" y="1009650"/>
            <a:ext cx="1066800" cy="59135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8B8BCF97-D0C8-4387-A94A-484BD9254DF0}"/>
              </a:ext>
            </a:extLst>
          </p:cNvPr>
          <p:cNvSpPr txBox="1"/>
          <p:nvPr/>
        </p:nvSpPr>
        <p:spPr>
          <a:xfrm>
            <a:off x="6400800" y="2724150"/>
            <a:ext cx="2057400" cy="954107"/>
          </a:xfrm>
          <a:prstGeom prst="rect">
            <a:avLst/>
          </a:prstGeom>
          <a:noFill/>
        </p:spPr>
        <p:txBody>
          <a:bodyPr wrap="square" rtlCol="0">
            <a:spAutoFit/>
          </a:bodyPr>
          <a:lstStyle/>
          <a:p>
            <a:r>
              <a:rPr lang="en-US" dirty="0"/>
              <a:t>Analysis Result:</a:t>
            </a:r>
            <a:br>
              <a:rPr lang="en-US" dirty="0"/>
            </a:br>
            <a:r>
              <a:rPr lang="en-US" dirty="0"/>
              <a:t>Zip Code 10019, 10023 and 10037</a:t>
            </a:r>
            <a:br>
              <a:rPr lang="en-US" dirty="0"/>
            </a:br>
            <a:r>
              <a:rPr lang="en-US" dirty="0"/>
              <a:t>fall </a:t>
            </a:r>
            <a:r>
              <a:rPr lang="en-US"/>
              <a:t>in </a:t>
            </a:r>
            <a:r>
              <a:rPr lang="en-US" b="1"/>
              <a:t>Cluster </a:t>
            </a:r>
            <a:r>
              <a:rPr lang="en-US" b="1" dirty="0"/>
              <a:t>2</a:t>
            </a:r>
            <a:endParaRPr lang="en-US" dirty="0"/>
          </a:p>
        </p:txBody>
      </p:sp>
      <p:sp>
        <p:nvSpPr>
          <p:cNvPr id="10" name="Rectangle 9">
            <a:extLst>
              <a:ext uri="{FF2B5EF4-FFF2-40B4-BE49-F238E27FC236}">
                <a16:creationId xmlns:a16="http://schemas.microsoft.com/office/drawing/2014/main" id="{1E4D0326-1EF6-4240-B671-15C7D3DAA1FE}"/>
              </a:ext>
            </a:extLst>
          </p:cNvPr>
          <p:cNvSpPr/>
          <p:nvPr/>
        </p:nvSpPr>
        <p:spPr>
          <a:xfrm>
            <a:off x="0" y="2724150"/>
            <a:ext cx="5181600" cy="228600"/>
          </a:xfrm>
          <a:prstGeom prst="rect">
            <a:avLst/>
          </a:pr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AC26B3E-1D1A-4A7D-8B7B-A0994565D167}"/>
              </a:ext>
            </a:extLst>
          </p:cNvPr>
          <p:cNvSpPr/>
          <p:nvPr/>
        </p:nvSpPr>
        <p:spPr>
          <a:xfrm>
            <a:off x="0" y="3181350"/>
            <a:ext cx="5181600" cy="21035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403121EE-D6B8-4365-A064-D240AE54A259}"/>
              </a:ext>
            </a:extLst>
          </p:cNvPr>
          <p:cNvCxnSpPr>
            <a:stCxn id="9" idx="1"/>
            <a:endCxn id="10" idx="3"/>
          </p:cNvCxnSpPr>
          <p:nvPr/>
        </p:nvCxnSpPr>
        <p:spPr>
          <a:xfrm flipH="1" flipV="1">
            <a:off x="5181600" y="2838450"/>
            <a:ext cx="1219200" cy="36275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152C6575-AF73-4135-9BDB-BF0A843136BA}"/>
              </a:ext>
            </a:extLst>
          </p:cNvPr>
          <p:cNvCxnSpPr>
            <a:stCxn id="9" idx="1"/>
            <a:endCxn id="11" idx="3"/>
          </p:cNvCxnSpPr>
          <p:nvPr/>
        </p:nvCxnSpPr>
        <p:spPr>
          <a:xfrm flipH="1">
            <a:off x="5181600" y="3201204"/>
            <a:ext cx="1219200" cy="8532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TextBox 18">
            <a:extLst>
              <a:ext uri="{FF2B5EF4-FFF2-40B4-BE49-F238E27FC236}">
                <a16:creationId xmlns:a16="http://schemas.microsoft.com/office/drawing/2014/main" id="{E5BD79A7-1BE1-4116-9806-AB023E0C6024}"/>
              </a:ext>
            </a:extLst>
          </p:cNvPr>
          <p:cNvSpPr txBox="1"/>
          <p:nvPr/>
        </p:nvSpPr>
        <p:spPr>
          <a:xfrm>
            <a:off x="5567916" y="349595"/>
            <a:ext cx="2890284" cy="400110"/>
          </a:xfrm>
          <a:prstGeom prst="rect">
            <a:avLst/>
          </a:prstGeom>
          <a:noFill/>
        </p:spPr>
        <p:txBody>
          <a:bodyPr wrap="square" rtlCol="0">
            <a:spAutoFit/>
          </a:bodyPr>
          <a:lstStyle/>
          <a:p>
            <a:pPr algn="ctr"/>
            <a:r>
              <a:rPr lang="en-US" sz="2000" b="1" dirty="0"/>
              <a:t>Observation</a:t>
            </a:r>
            <a:endParaRPr lang="en-US" b="1" dirty="0"/>
          </a:p>
        </p:txBody>
      </p:sp>
    </p:spTree>
    <p:extLst>
      <p:ext uri="{BB962C8B-B14F-4D97-AF65-F5344CB8AC3E}">
        <p14:creationId xmlns:p14="http://schemas.microsoft.com/office/powerpoint/2010/main" val="8413565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04800" y="285750"/>
            <a:ext cx="7924800" cy="40011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IN" sz="2000" b="1" dirty="0">
                <a:latin typeface="Calibri" panose="020F0502020204030204" pitchFamily="34" charset="0"/>
                <a:cs typeface="Calibri" panose="020F0502020204030204" pitchFamily="34" charset="0"/>
              </a:rPr>
              <a:t>OBSERVATIONS AND CONCLUSION</a:t>
            </a:r>
          </a:p>
        </p:txBody>
      </p:sp>
      <p:sp>
        <p:nvSpPr>
          <p:cNvPr id="7" name="TextBox 6"/>
          <p:cNvSpPr txBox="1"/>
          <p:nvPr/>
        </p:nvSpPr>
        <p:spPr>
          <a:xfrm>
            <a:off x="304800" y="819150"/>
            <a:ext cx="8382000" cy="4832092"/>
          </a:xfrm>
          <a:prstGeom prst="rect">
            <a:avLst/>
          </a:prstGeom>
          <a:noFill/>
        </p:spPr>
        <p:txBody>
          <a:bodyPr wrap="square" rtlCol="0">
            <a:spAutoFit/>
          </a:bodyPr>
          <a:lstStyle/>
          <a:p>
            <a:pPr marL="285750" indent="-285750">
              <a:buFont typeface="Arial" panose="020B0604020202020204" pitchFamily="34" charset="0"/>
              <a:buChar char="•"/>
            </a:pPr>
            <a:r>
              <a:rPr lang="en-IN" dirty="0">
                <a:latin typeface="Calibri" pitchFamily="34" charset="0"/>
                <a:cs typeface="Calibri" pitchFamily="34" charset="0"/>
              </a:rPr>
              <a:t>Multiple regression helped us in identifying the significant zip_codes which have a significant impact on the value of sale price in a specific borough</a:t>
            </a:r>
          </a:p>
          <a:p>
            <a:endParaRPr lang="en-IN" dirty="0">
              <a:latin typeface="Calibri" pitchFamily="34" charset="0"/>
              <a:cs typeface="Calibri" pitchFamily="34" charset="0"/>
            </a:endParaRPr>
          </a:p>
          <a:p>
            <a:pPr marL="285750" indent="-285750">
              <a:buFont typeface="Arial" panose="020B0604020202020204" pitchFamily="34" charset="0"/>
              <a:buChar char="•"/>
            </a:pPr>
            <a:r>
              <a:rPr lang="en-IN" dirty="0">
                <a:latin typeface="Calibri" pitchFamily="34" charset="0"/>
                <a:cs typeface="Calibri" pitchFamily="34" charset="0"/>
              </a:rPr>
              <a:t>Clustering helped us in identifying whether the zip codes identified from the regression model fall in the same cluster </a:t>
            </a:r>
            <a:r>
              <a:rPr lang="en-IN" dirty="0" err="1">
                <a:latin typeface="Calibri" pitchFamily="34" charset="0"/>
                <a:cs typeface="Calibri" pitchFamily="34" charset="0"/>
              </a:rPr>
              <a:t>i.e</a:t>
            </a:r>
            <a:r>
              <a:rPr lang="en-IN" dirty="0">
                <a:latin typeface="Calibri" pitchFamily="34" charset="0"/>
                <a:cs typeface="Calibri" pitchFamily="34" charset="0"/>
              </a:rPr>
              <a:t> whether they are a part of the same cluster</a:t>
            </a:r>
          </a:p>
          <a:p>
            <a:endParaRPr lang="en-IN" dirty="0">
              <a:latin typeface="Calibri" pitchFamily="34" charset="0"/>
              <a:cs typeface="Calibri" pitchFamily="34" charset="0"/>
            </a:endParaRPr>
          </a:p>
          <a:p>
            <a:pPr marL="285750" indent="-285750">
              <a:buFont typeface="Arial" panose="020B0604020202020204" pitchFamily="34" charset="0"/>
              <a:buChar char="•"/>
            </a:pPr>
            <a:r>
              <a:rPr lang="en-IN" dirty="0">
                <a:latin typeface="Calibri" pitchFamily="34" charset="0"/>
                <a:cs typeface="Calibri" pitchFamily="34" charset="0"/>
              </a:rPr>
              <a:t>For borough 1, below are the significant variables which provides significant impact on sale price:</a:t>
            </a:r>
          </a:p>
          <a:p>
            <a:endParaRPr lang="en-IN" dirty="0">
              <a:latin typeface="Calibri" pitchFamily="34" charset="0"/>
              <a:cs typeface="Calibri" pitchFamily="34" charset="0"/>
            </a:endParaRPr>
          </a:p>
          <a:p>
            <a:pPr marL="285750" indent="-285750">
              <a:buFont typeface="Wingdings" panose="05000000000000000000" pitchFamily="2" charset="2"/>
              <a:buChar char="Ø"/>
            </a:pPr>
            <a:r>
              <a:rPr lang="en-IN" dirty="0">
                <a:latin typeface="Calibri" pitchFamily="34" charset="0"/>
                <a:cs typeface="Calibri" pitchFamily="34" charset="0"/>
              </a:rPr>
              <a:t>Total_Units</a:t>
            </a:r>
          </a:p>
          <a:p>
            <a:pPr marL="285750" indent="-285750">
              <a:buFont typeface="Wingdings" panose="05000000000000000000" pitchFamily="2" charset="2"/>
              <a:buChar char="Ø"/>
            </a:pPr>
            <a:r>
              <a:rPr lang="en-IN" dirty="0">
                <a:latin typeface="Calibri" pitchFamily="34" charset="0"/>
                <a:cs typeface="Calibri" pitchFamily="34" charset="0"/>
              </a:rPr>
              <a:t>Gross_Square_Feet</a:t>
            </a:r>
          </a:p>
          <a:p>
            <a:pPr marL="285750" indent="-285750">
              <a:buFont typeface="Wingdings" panose="05000000000000000000" pitchFamily="2" charset="2"/>
              <a:buChar char="Ø"/>
            </a:pPr>
            <a:r>
              <a:rPr lang="en-IN" dirty="0">
                <a:latin typeface="Calibri" pitchFamily="34" charset="0"/>
                <a:cs typeface="Calibri" pitchFamily="34" charset="0"/>
              </a:rPr>
              <a:t>Land_Square_Feet</a:t>
            </a:r>
          </a:p>
          <a:p>
            <a:pPr marL="285750" indent="-285750">
              <a:buFont typeface="Wingdings" panose="05000000000000000000" pitchFamily="2" charset="2"/>
              <a:buChar char="Ø"/>
            </a:pPr>
            <a:r>
              <a:rPr lang="en-IN" dirty="0">
                <a:latin typeface="Calibri" pitchFamily="34" charset="0"/>
                <a:cs typeface="Calibri" pitchFamily="34" charset="0"/>
              </a:rPr>
              <a:t>Zipcode_4 -  </a:t>
            </a:r>
            <a:r>
              <a:rPr lang="en-IN" b="1" dirty="0">
                <a:latin typeface="Calibri" pitchFamily="34" charset="0"/>
                <a:cs typeface="Calibri" pitchFamily="34" charset="0"/>
              </a:rPr>
              <a:t>10004</a:t>
            </a:r>
          </a:p>
          <a:p>
            <a:pPr marL="285750" indent="-285750">
              <a:buFont typeface="Wingdings" panose="05000000000000000000" pitchFamily="2" charset="2"/>
              <a:buChar char="Ø"/>
            </a:pPr>
            <a:r>
              <a:rPr lang="en-IN" dirty="0">
                <a:latin typeface="Calibri" pitchFamily="34" charset="0"/>
                <a:cs typeface="Calibri" pitchFamily="34" charset="0"/>
              </a:rPr>
              <a:t>ZipCode_5 - </a:t>
            </a:r>
            <a:r>
              <a:rPr lang="en-IN" b="1" dirty="0">
                <a:latin typeface="Calibri" pitchFamily="34" charset="0"/>
                <a:cs typeface="Calibri" pitchFamily="34" charset="0"/>
              </a:rPr>
              <a:t>10005</a:t>
            </a:r>
          </a:p>
          <a:p>
            <a:pPr marL="285750" indent="-285750">
              <a:buFont typeface="Wingdings" panose="05000000000000000000" pitchFamily="2" charset="2"/>
              <a:buChar char="Ø"/>
            </a:pPr>
            <a:r>
              <a:rPr lang="en-IN" dirty="0">
                <a:latin typeface="Calibri" pitchFamily="34" charset="0"/>
                <a:cs typeface="Calibri" pitchFamily="34" charset="0"/>
              </a:rPr>
              <a:t>ZipCode_6 - </a:t>
            </a:r>
            <a:r>
              <a:rPr lang="en-IN" b="1" dirty="0">
                <a:latin typeface="Calibri" pitchFamily="34" charset="0"/>
                <a:cs typeface="Calibri" pitchFamily="34" charset="0"/>
              </a:rPr>
              <a:t>10006</a:t>
            </a:r>
          </a:p>
          <a:p>
            <a:pPr marL="285750" indent="-285750">
              <a:buFont typeface="Wingdings" panose="05000000000000000000" pitchFamily="2" charset="2"/>
              <a:buChar char="Ø"/>
            </a:pPr>
            <a:r>
              <a:rPr lang="en-IN" dirty="0">
                <a:latin typeface="Calibri" pitchFamily="34" charset="0"/>
                <a:cs typeface="Calibri" pitchFamily="34" charset="0"/>
              </a:rPr>
              <a:t>ZipCode_17 - </a:t>
            </a:r>
            <a:r>
              <a:rPr lang="en-IN" b="1" dirty="0">
                <a:latin typeface="Calibri" pitchFamily="34" charset="0"/>
                <a:cs typeface="Calibri" pitchFamily="34" charset="0"/>
              </a:rPr>
              <a:t>10019</a:t>
            </a:r>
          </a:p>
          <a:p>
            <a:pPr marL="285750" indent="-285750">
              <a:buFont typeface="Wingdings" panose="05000000000000000000" pitchFamily="2" charset="2"/>
              <a:buChar char="Ø"/>
            </a:pPr>
            <a:r>
              <a:rPr lang="en-IN" dirty="0">
                <a:latin typeface="Calibri" pitchFamily="34" charset="0"/>
                <a:cs typeface="Calibri" pitchFamily="34" charset="0"/>
              </a:rPr>
              <a:t>ZipCode_20 - </a:t>
            </a:r>
            <a:r>
              <a:rPr lang="en-IN" b="1" dirty="0">
                <a:latin typeface="Calibri" pitchFamily="34" charset="0"/>
                <a:cs typeface="Calibri" pitchFamily="34" charset="0"/>
              </a:rPr>
              <a:t>10023</a:t>
            </a:r>
          </a:p>
          <a:p>
            <a:pPr marL="285750" indent="-285750">
              <a:buFont typeface="Wingdings" panose="05000000000000000000" pitchFamily="2" charset="2"/>
              <a:buChar char="Ø"/>
            </a:pPr>
            <a:r>
              <a:rPr lang="en-IN" dirty="0">
                <a:latin typeface="Calibri" pitchFamily="34" charset="0"/>
                <a:cs typeface="Calibri" pitchFamily="34" charset="0"/>
              </a:rPr>
              <a:t>ZipCode_34 - </a:t>
            </a:r>
            <a:r>
              <a:rPr lang="en-IN" b="1" dirty="0">
                <a:latin typeface="Calibri" pitchFamily="34" charset="0"/>
                <a:cs typeface="Calibri" pitchFamily="34" charset="0"/>
              </a:rPr>
              <a:t>10037</a:t>
            </a:r>
          </a:p>
          <a:p>
            <a:endParaRPr lang="en-IN" dirty="0">
              <a:latin typeface="Calibri" pitchFamily="34" charset="0"/>
              <a:cs typeface="Calibri" pitchFamily="34" charset="0"/>
            </a:endParaRPr>
          </a:p>
          <a:p>
            <a:endParaRPr lang="en-IN" dirty="0">
              <a:latin typeface="Calibri" pitchFamily="34" charset="0"/>
              <a:cs typeface="Calibri" pitchFamily="34" charset="0"/>
            </a:endParaRPr>
          </a:p>
          <a:p>
            <a:endParaRPr lang="en-IN" dirty="0">
              <a:latin typeface="Calibri" pitchFamily="34" charset="0"/>
              <a:cs typeface="Calibri" pitchFamily="34" charset="0"/>
            </a:endParaRPr>
          </a:p>
          <a:p>
            <a:r>
              <a:rPr lang="en-IN" dirty="0">
                <a:latin typeface="Calibri" pitchFamily="34" charset="0"/>
                <a:cs typeface="Calibri" pitchFamily="34" charset="0"/>
              </a:rPr>
              <a:t>      </a:t>
            </a:r>
          </a:p>
          <a:p>
            <a:r>
              <a:rPr lang="en-IN" dirty="0">
                <a:latin typeface="Calibri" pitchFamily="34" charset="0"/>
                <a:cs typeface="Calibri" pitchFamily="34" charset="0"/>
              </a:rPr>
              <a:t>      </a:t>
            </a:r>
          </a:p>
        </p:txBody>
      </p:sp>
    </p:spTree>
    <p:extLst>
      <p:ext uri="{BB962C8B-B14F-4D97-AF65-F5344CB8AC3E}">
        <p14:creationId xmlns:p14="http://schemas.microsoft.com/office/powerpoint/2010/main" val="200971874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04800" y="285750"/>
            <a:ext cx="7924800" cy="40011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IN" sz="2000" b="1" dirty="0">
                <a:latin typeface="Calibri" panose="020F0502020204030204" pitchFamily="34" charset="0"/>
                <a:cs typeface="Calibri" panose="020F0502020204030204" pitchFamily="34" charset="0"/>
              </a:rPr>
              <a:t>OBSERVATIONS AND CONCLUSION</a:t>
            </a:r>
          </a:p>
        </p:txBody>
      </p:sp>
      <p:sp>
        <p:nvSpPr>
          <p:cNvPr id="7" name="TextBox 6"/>
          <p:cNvSpPr txBox="1"/>
          <p:nvPr/>
        </p:nvSpPr>
        <p:spPr>
          <a:xfrm>
            <a:off x="304800" y="819150"/>
            <a:ext cx="8382000" cy="5262979"/>
          </a:xfrm>
          <a:prstGeom prst="rect">
            <a:avLst/>
          </a:prstGeom>
          <a:noFill/>
        </p:spPr>
        <p:txBody>
          <a:bodyPr wrap="square" rtlCol="0">
            <a:spAutoFit/>
          </a:bodyPr>
          <a:lstStyle/>
          <a:p>
            <a:pPr marL="285750" indent="-285750">
              <a:buFont typeface="Arial" panose="020B0604020202020204" pitchFamily="34" charset="0"/>
              <a:buChar char="•"/>
            </a:pPr>
            <a:r>
              <a:rPr lang="en-IN" dirty="0"/>
              <a:t>For borough 2, below are the significant variables which provides significant impact on sale price:</a:t>
            </a:r>
          </a:p>
          <a:p>
            <a:endParaRPr lang="en-IN" dirty="0"/>
          </a:p>
          <a:p>
            <a:pPr marL="285750" indent="-285750">
              <a:buFont typeface="Wingdings" panose="05000000000000000000" pitchFamily="2" charset="2"/>
              <a:buChar char="Ø"/>
            </a:pPr>
            <a:r>
              <a:rPr lang="en-IN" dirty="0"/>
              <a:t>Total_Units</a:t>
            </a:r>
          </a:p>
          <a:p>
            <a:pPr marL="285750" indent="-285750">
              <a:buFont typeface="Wingdings" panose="05000000000000000000" pitchFamily="2" charset="2"/>
              <a:buChar char="Ø"/>
            </a:pPr>
            <a:r>
              <a:rPr lang="en-IN" dirty="0"/>
              <a:t>Gross_Square_Feet</a:t>
            </a:r>
          </a:p>
          <a:p>
            <a:pPr marL="285750" indent="-285750">
              <a:buFont typeface="Wingdings" panose="05000000000000000000" pitchFamily="2" charset="2"/>
              <a:buChar char="Ø"/>
            </a:pPr>
            <a:r>
              <a:rPr lang="en-IN" dirty="0"/>
              <a:t>Land_Square_Feet</a:t>
            </a:r>
          </a:p>
          <a:p>
            <a:pPr marL="285750" indent="-285750">
              <a:buFont typeface="Wingdings" panose="05000000000000000000" pitchFamily="2" charset="2"/>
              <a:buChar char="Ø"/>
            </a:pPr>
            <a:r>
              <a:rPr lang="en-IN" dirty="0"/>
              <a:t>Zipcode_2 - </a:t>
            </a:r>
            <a:r>
              <a:rPr lang="en-IN" b="1" dirty="0"/>
              <a:t>10458</a:t>
            </a:r>
            <a:endParaRPr lang="en-IN" dirty="0"/>
          </a:p>
          <a:p>
            <a:pPr marL="285750" indent="-285750">
              <a:buFont typeface="Wingdings" panose="05000000000000000000" pitchFamily="2" charset="2"/>
              <a:buChar char="Ø"/>
            </a:pPr>
            <a:r>
              <a:rPr lang="en-IN" dirty="0"/>
              <a:t>ZipCode_3 - </a:t>
            </a:r>
            <a:r>
              <a:rPr lang="en-IN" b="1" dirty="0"/>
              <a:t>10451</a:t>
            </a:r>
            <a:endParaRPr lang="en-IN" dirty="0"/>
          </a:p>
          <a:p>
            <a:pPr marL="285750" indent="-285750">
              <a:buFont typeface="Wingdings" panose="05000000000000000000" pitchFamily="2" charset="2"/>
              <a:buChar char="Ø"/>
            </a:pPr>
            <a:r>
              <a:rPr lang="en-IN" dirty="0"/>
              <a:t>ZipCode_8  - </a:t>
            </a:r>
            <a:r>
              <a:rPr lang="en-IN" b="1" dirty="0"/>
              <a:t>10468</a:t>
            </a:r>
            <a:endParaRPr lang="en-IN" dirty="0"/>
          </a:p>
          <a:p>
            <a:pPr marL="285750" indent="-285750">
              <a:buFont typeface="Wingdings" panose="05000000000000000000" pitchFamily="2" charset="2"/>
              <a:buChar char="Ø"/>
            </a:pPr>
            <a:r>
              <a:rPr lang="en-IN" dirty="0"/>
              <a:t>ZipCode_18  - </a:t>
            </a:r>
            <a:r>
              <a:rPr lang="en-IN" b="1" dirty="0"/>
              <a:t>10453</a:t>
            </a:r>
            <a:endParaRPr lang="en-IN" dirty="0"/>
          </a:p>
          <a:p>
            <a:pPr marL="285750" indent="-285750">
              <a:buFont typeface="Wingdings" panose="05000000000000000000" pitchFamily="2" charset="2"/>
              <a:buChar char="Ø"/>
            </a:pPr>
            <a:r>
              <a:rPr lang="en-IN" dirty="0"/>
              <a:t>ZipCode_23 -  </a:t>
            </a:r>
            <a:r>
              <a:rPr lang="en-IN" b="1" dirty="0"/>
              <a:t>10463</a:t>
            </a:r>
          </a:p>
          <a:p>
            <a:pPr marL="285750" indent="-285750">
              <a:buFont typeface="Wingdings" panose="05000000000000000000" pitchFamily="2" charset="2"/>
              <a:buChar char="Ø"/>
            </a:pPr>
            <a:endParaRPr lang="en-IN" b="1" dirty="0"/>
          </a:p>
          <a:p>
            <a:pPr marL="285750" indent="-285750">
              <a:buFont typeface="Arial" panose="020B0604020202020204" pitchFamily="34" charset="0"/>
              <a:buChar char="•"/>
            </a:pPr>
            <a:r>
              <a:rPr lang="en-IN" dirty="0"/>
              <a:t>For borough 3, below are the significant variables which provides significant impact on sale price:</a:t>
            </a:r>
          </a:p>
          <a:p>
            <a:endParaRPr lang="en-IN" dirty="0"/>
          </a:p>
          <a:p>
            <a:pPr marL="285750" indent="-285750">
              <a:buFont typeface="Wingdings" panose="05000000000000000000" pitchFamily="2" charset="2"/>
              <a:buChar char="Ø"/>
            </a:pPr>
            <a:r>
              <a:rPr lang="en-IN" dirty="0"/>
              <a:t>Total_Units</a:t>
            </a:r>
          </a:p>
          <a:p>
            <a:pPr marL="285750" indent="-285750">
              <a:buFont typeface="Wingdings" panose="05000000000000000000" pitchFamily="2" charset="2"/>
              <a:buChar char="Ø"/>
            </a:pPr>
            <a:r>
              <a:rPr lang="en-IN" dirty="0"/>
              <a:t>Gross_Square_Feet</a:t>
            </a:r>
          </a:p>
          <a:p>
            <a:pPr marL="285750" indent="-285750">
              <a:buFont typeface="Wingdings" panose="05000000000000000000" pitchFamily="2" charset="2"/>
              <a:buChar char="Ø"/>
            </a:pPr>
            <a:r>
              <a:rPr lang="en-IN" dirty="0"/>
              <a:t>Land_Square_Feet</a:t>
            </a:r>
          </a:p>
          <a:p>
            <a:pPr marL="285750" indent="-285750">
              <a:buFont typeface="Wingdings" panose="05000000000000000000" pitchFamily="2" charset="2"/>
              <a:buChar char="Ø"/>
            </a:pPr>
            <a:r>
              <a:rPr lang="en-IN" dirty="0"/>
              <a:t>Zipcode_11 - </a:t>
            </a:r>
            <a:r>
              <a:rPr lang="en-IN" b="1" dirty="0"/>
              <a:t>11205</a:t>
            </a:r>
            <a:endParaRPr lang="en-IN" dirty="0"/>
          </a:p>
          <a:p>
            <a:endParaRPr lang="en-IN" dirty="0"/>
          </a:p>
          <a:p>
            <a:endParaRPr lang="en-IN" dirty="0"/>
          </a:p>
          <a:p>
            <a:pPr marL="285750" indent="-285750">
              <a:buFont typeface="Arial" panose="020B0604020202020204" pitchFamily="34" charset="0"/>
              <a:buChar char="•"/>
            </a:pPr>
            <a:endParaRPr lang="en-IN" dirty="0"/>
          </a:p>
          <a:p>
            <a:endParaRPr lang="en-IN" dirty="0"/>
          </a:p>
          <a:p>
            <a:endParaRPr lang="en-IN" dirty="0"/>
          </a:p>
          <a:p>
            <a:r>
              <a:rPr lang="en-IN" dirty="0"/>
              <a:t>      </a:t>
            </a:r>
          </a:p>
          <a:p>
            <a:r>
              <a:rPr lang="en-IN" dirty="0"/>
              <a:t>      </a:t>
            </a:r>
          </a:p>
        </p:txBody>
      </p:sp>
    </p:spTree>
    <p:extLst>
      <p:ext uri="{BB962C8B-B14F-4D97-AF65-F5344CB8AC3E}">
        <p14:creationId xmlns:p14="http://schemas.microsoft.com/office/powerpoint/2010/main" val="288831848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04800" y="285750"/>
            <a:ext cx="7924800" cy="40011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IN" sz="2000" b="1" dirty="0">
                <a:latin typeface="Calibri" panose="020F0502020204030204" pitchFamily="34" charset="0"/>
                <a:cs typeface="Calibri" panose="020F0502020204030204" pitchFamily="34" charset="0"/>
              </a:rPr>
              <a:t>OBSERVATIONS AND CONCLUSION</a:t>
            </a:r>
          </a:p>
        </p:txBody>
      </p:sp>
      <p:sp>
        <p:nvSpPr>
          <p:cNvPr id="7" name="TextBox 6"/>
          <p:cNvSpPr txBox="1"/>
          <p:nvPr/>
        </p:nvSpPr>
        <p:spPr>
          <a:xfrm>
            <a:off x="304800" y="819150"/>
            <a:ext cx="8382000" cy="3323987"/>
          </a:xfrm>
          <a:prstGeom prst="rect">
            <a:avLst/>
          </a:prstGeom>
          <a:noFill/>
        </p:spPr>
        <p:txBody>
          <a:bodyPr wrap="square" rtlCol="0">
            <a:spAutoFit/>
          </a:bodyPr>
          <a:lstStyle/>
          <a:p>
            <a:pPr marL="285750" lvl="2" indent="-285750">
              <a:buFont typeface="Wingdings" panose="05000000000000000000" pitchFamily="2" charset="2"/>
              <a:buChar char="Ø"/>
            </a:pPr>
            <a:r>
              <a:rPr lang="en-IN" dirty="0"/>
              <a:t>Zipcode_12 – </a:t>
            </a:r>
            <a:r>
              <a:rPr lang="en-IN" b="1" dirty="0"/>
              <a:t>11238</a:t>
            </a:r>
          </a:p>
          <a:p>
            <a:pPr marL="285750" lvl="2" indent="-285750">
              <a:buFont typeface="Wingdings" panose="05000000000000000000" pitchFamily="2" charset="2"/>
              <a:buChar char="Ø"/>
            </a:pPr>
            <a:r>
              <a:rPr lang="en-IN" dirty="0"/>
              <a:t>Zipcode_15 – </a:t>
            </a:r>
            <a:r>
              <a:rPr lang="en-IN" b="1" dirty="0"/>
              <a:t>11234</a:t>
            </a:r>
          </a:p>
          <a:p>
            <a:pPr marL="285750" lvl="2" indent="-285750">
              <a:buFont typeface="Wingdings" panose="05000000000000000000" pitchFamily="2" charset="2"/>
              <a:buChar char="Ø"/>
            </a:pPr>
            <a:r>
              <a:rPr lang="en-IN" dirty="0"/>
              <a:t>Zipcode_16 – </a:t>
            </a:r>
            <a:r>
              <a:rPr lang="en-IN" b="1" dirty="0"/>
              <a:t>11217</a:t>
            </a:r>
          </a:p>
          <a:p>
            <a:pPr marL="285750" lvl="2" indent="-285750">
              <a:buFont typeface="Wingdings" panose="05000000000000000000" pitchFamily="2" charset="2"/>
              <a:buChar char="Ø"/>
            </a:pPr>
            <a:r>
              <a:rPr lang="en-IN" dirty="0"/>
              <a:t>Zipcode_17 – </a:t>
            </a:r>
            <a:r>
              <a:rPr lang="en-IN" b="1" dirty="0"/>
              <a:t>11201</a:t>
            </a:r>
          </a:p>
          <a:p>
            <a:pPr marL="285750" lvl="2" indent="-285750">
              <a:buFont typeface="Wingdings" panose="05000000000000000000" pitchFamily="2" charset="2"/>
              <a:buChar char="Ø"/>
            </a:pPr>
            <a:r>
              <a:rPr lang="en-IN" dirty="0"/>
              <a:t>Zipcode_22 – </a:t>
            </a:r>
            <a:r>
              <a:rPr lang="en-IN" b="1" dirty="0"/>
              <a:t>11212</a:t>
            </a:r>
          </a:p>
          <a:p>
            <a:pPr marL="285750" lvl="2" indent="-285750">
              <a:buFont typeface="Wingdings" panose="05000000000000000000" pitchFamily="2" charset="2"/>
              <a:buChar char="Ø"/>
            </a:pPr>
            <a:r>
              <a:rPr lang="en-IN" dirty="0"/>
              <a:t>Zipcode_24 – </a:t>
            </a:r>
            <a:r>
              <a:rPr lang="en-IN" b="1" dirty="0"/>
              <a:t>11207</a:t>
            </a:r>
          </a:p>
          <a:p>
            <a:pPr marL="285750" lvl="2" indent="-285750">
              <a:buFont typeface="Wingdings" panose="05000000000000000000" pitchFamily="2" charset="2"/>
              <a:buChar char="Ø"/>
            </a:pPr>
            <a:r>
              <a:rPr lang="en-IN" dirty="0"/>
              <a:t>Zipcode_25 – </a:t>
            </a:r>
            <a:r>
              <a:rPr lang="en-IN" b="1" dirty="0"/>
              <a:t>11236</a:t>
            </a:r>
          </a:p>
          <a:p>
            <a:pPr marL="285750" lvl="2" indent="-285750">
              <a:buFont typeface="Wingdings" panose="05000000000000000000" pitchFamily="2" charset="2"/>
              <a:buChar char="Ø"/>
            </a:pPr>
            <a:r>
              <a:rPr lang="en-IN" dirty="0"/>
              <a:t>Zipcode_27 – </a:t>
            </a:r>
            <a:r>
              <a:rPr lang="en-IN" b="1" dirty="0"/>
              <a:t>11231</a:t>
            </a:r>
          </a:p>
          <a:p>
            <a:pPr marL="285750" lvl="2" indent="-285750">
              <a:buFont typeface="Wingdings" panose="05000000000000000000" pitchFamily="2" charset="2"/>
              <a:buChar char="Ø"/>
            </a:pPr>
            <a:r>
              <a:rPr lang="en-IN" dirty="0"/>
              <a:t>Zipcode_28 – </a:t>
            </a:r>
            <a:r>
              <a:rPr lang="en-IN" b="1" dirty="0"/>
              <a:t>11249</a:t>
            </a:r>
          </a:p>
          <a:p>
            <a:pPr marL="285750" lvl="2" indent="-285750">
              <a:buFont typeface="Wingdings" panose="05000000000000000000" pitchFamily="2" charset="2"/>
              <a:buChar char="Ø"/>
            </a:pPr>
            <a:r>
              <a:rPr lang="en-IN" dirty="0"/>
              <a:t>Zipcode_29 – </a:t>
            </a:r>
            <a:r>
              <a:rPr lang="en-IN" b="1" dirty="0"/>
              <a:t>11224</a:t>
            </a:r>
          </a:p>
          <a:p>
            <a:pPr marL="285750" lvl="2" indent="-285750">
              <a:buFont typeface="Wingdings" panose="05000000000000000000" pitchFamily="2" charset="2"/>
              <a:buChar char="Ø"/>
            </a:pPr>
            <a:r>
              <a:rPr lang="en-IN" dirty="0"/>
              <a:t>Zipcode_31 – </a:t>
            </a:r>
            <a:r>
              <a:rPr lang="en-IN" b="1" dirty="0"/>
              <a:t>11208</a:t>
            </a:r>
          </a:p>
          <a:p>
            <a:pPr marL="285750" lvl="2" indent="-285750">
              <a:buFont typeface="Wingdings" panose="05000000000000000000" pitchFamily="2" charset="2"/>
              <a:buChar char="Ø"/>
            </a:pPr>
            <a:r>
              <a:rPr lang="en-IN" dirty="0"/>
              <a:t>Zipcode_33 – </a:t>
            </a:r>
            <a:r>
              <a:rPr lang="en-IN" b="1" dirty="0"/>
              <a:t>11203</a:t>
            </a:r>
          </a:p>
          <a:p>
            <a:pPr marL="285750" lvl="2" indent="-285750">
              <a:buFont typeface="Wingdings" panose="05000000000000000000" pitchFamily="2" charset="2"/>
              <a:buChar char="Ø"/>
            </a:pPr>
            <a:r>
              <a:rPr lang="en-IN" dirty="0"/>
              <a:t>Zipcode_34 – </a:t>
            </a:r>
            <a:r>
              <a:rPr lang="en-IN" b="1" dirty="0"/>
              <a:t>11229</a:t>
            </a:r>
          </a:p>
          <a:p>
            <a:pPr marL="285750" lvl="2" indent="-285750">
              <a:buFont typeface="Wingdings" panose="05000000000000000000" pitchFamily="2" charset="2"/>
              <a:buChar char="Ø"/>
            </a:pPr>
            <a:r>
              <a:rPr lang="en-IN" dirty="0"/>
              <a:t>Zipcode_35 – </a:t>
            </a:r>
            <a:r>
              <a:rPr lang="en-IN" b="1" dirty="0"/>
              <a:t>11215</a:t>
            </a:r>
          </a:p>
          <a:p>
            <a:pPr marL="285750" lvl="2" indent="-285750">
              <a:buFont typeface="Wingdings" panose="05000000000000000000" pitchFamily="2" charset="2"/>
              <a:buChar char="Ø"/>
            </a:pPr>
            <a:r>
              <a:rPr lang="en-IN" dirty="0"/>
              <a:t>Zipcode_38 – </a:t>
            </a:r>
            <a:r>
              <a:rPr lang="en-IN" b="1" dirty="0"/>
              <a:t>11211</a:t>
            </a:r>
          </a:p>
        </p:txBody>
      </p:sp>
    </p:spTree>
    <p:extLst>
      <p:ext uri="{BB962C8B-B14F-4D97-AF65-F5344CB8AC3E}">
        <p14:creationId xmlns:p14="http://schemas.microsoft.com/office/powerpoint/2010/main" val="281895859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6DA2729-4021-4CB6-B815-7A6969218FB8}"/>
              </a:ext>
            </a:extLst>
          </p:cNvPr>
          <p:cNvSpPr txBox="1"/>
          <p:nvPr/>
        </p:nvSpPr>
        <p:spPr>
          <a:xfrm>
            <a:off x="304800" y="285750"/>
            <a:ext cx="7924800" cy="40011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IN" sz="2000" b="1" dirty="0">
                <a:latin typeface="Calibri" panose="020F0502020204030204" pitchFamily="34" charset="0"/>
                <a:cs typeface="Calibri" panose="020F0502020204030204" pitchFamily="34" charset="0"/>
              </a:rPr>
              <a:t>OBSERVATIONS AND CONCLUSION</a:t>
            </a:r>
          </a:p>
        </p:txBody>
      </p:sp>
      <p:sp>
        <p:nvSpPr>
          <p:cNvPr id="3" name="TextBox 2">
            <a:extLst>
              <a:ext uri="{FF2B5EF4-FFF2-40B4-BE49-F238E27FC236}">
                <a16:creationId xmlns:a16="http://schemas.microsoft.com/office/drawing/2014/main" id="{763571CB-6A0F-44FE-9B67-4AA1ABF5F13F}"/>
              </a:ext>
            </a:extLst>
          </p:cNvPr>
          <p:cNvSpPr txBox="1"/>
          <p:nvPr/>
        </p:nvSpPr>
        <p:spPr>
          <a:xfrm>
            <a:off x="685800" y="1047750"/>
            <a:ext cx="7315200" cy="3754874"/>
          </a:xfrm>
          <a:prstGeom prst="rect">
            <a:avLst/>
          </a:prstGeom>
          <a:noFill/>
        </p:spPr>
        <p:txBody>
          <a:bodyPr wrap="square" rtlCol="0">
            <a:spAutoFit/>
          </a:bodyPr>
          <a:lstStyle/>
          <a:p>
            <a:pPr marL="285750" indent="-285750">
              <a:buFont typeface="Arial" panose="020B0604020202020204" pitchFamily="34" charset="0"/>
              <a:buChar char="•"/>
            </a:pPr>
            <a:r>
              <a:rPr lang="en-IN" dirty="0"/>
              <a:t>For borough 4, below are the significant variables which provides significant impact on sale price:</a:t>
            </a:r>
          </a:p>
          <a:p>
            <a:endParaRPr lang="en-IN" dirty="0"/>
          </a:p>
          <a:p>
            <a:pPr marL="285750" indent="-285750">
              <a:buFont typeface="Wingdings" panose="05000000000000000000" pitchFamily="2" charset="2"/>
              <a:buChar char="Ø"/>
            </a:pPr>
            <a:r>
              <a:rPr lang="en-IN" dirty="0" err="1"/>
              <a:t>Total_Units</a:t>
            </a:r>
            <a:endParaRPr lang="en-IN" dirty="0"/>
          </a:p>
          <a:p>
            <a:pPr marL="285750" indent="-285750">
              <a:buFont typeface="Wingdings" panose="05000000000000000000" pitchFamily="2" charset="2"/>
              <a:buChar char="Ø"/>
            </a:pPr>
            <a:r>
              <a:rPr lang="en-IN" dirty="0" err="1"/>
              <a:t>Gross_Square_Feet</a:t>
            </a:r>
            <a:endParaRPr lang="en-IN" dirty="0"/>
          </a:p>
          <a:p>
            <a:pPr marL="285750" indent="-285750">
              <a:buFont typeface="Wingdings" panose="05000000000000000000" pitchFamily="2" charset="2"/>
              <a:buChar char="Ø"/>
            </a:pPr>
            <a:r>
              <a:rPr lang="en-IN" dirty="0" err="1"/>
              <a:t>Land_Square_Feet</a:t>
            </a:r>
            <a:endParaRPr lang="en-IN" dirty="0"/>
          </a:p>
          <a:p>
            <a:pPr marL="285750" indent="-285750">
              <a:buFont typeface="Wingdings" panose="05000000000000000000" pitchFamily="2" charset="2"/>
              <a:buChar char="Ø"/>
            </a:pPr>
            <a:r>
              <a:rPr lang="en-IN" dirty="0"/>
              <a:t>Zipcode_3- </a:t>
            </a:r>
            <a:r>
              <a:rPr lang="en-US" b="1" dirty="0"/>
              <a:t>11005</a:t>
            </a:r>
            <a:endParaRPr lang="en-IN" dirty="0"/>
          </a:p>
          <a:p>
            <a:pPr marL="285750" indent="-285750">
              <a:buFont typeface="Wingdings" panose="05000000000000000000" pitchFamily="2" charset="2"/>
              <a:buChar char="Ø"/>
            </a:pPr>
            <a:r>
              <a:rPr lang="en-IN" dirty="0"/>
              <a:t>Zipcode_5- </a:t>
            </a:r>
            <a:r>
              <a:rPr lang="en-US" b="1" dirty="0"/>
              <a:t>11101</a:t>
            </a:r>
            <a:endParaRPr lang="en-IN" dirty="0"/>
          </a:p>
          <a:p>
            <a:pPr marL="285750" indent="-285750">
              <a:buFont typeface="Wingdings" panose="05000000000000000000" pitchFamily="2" charset="2"/>
              <a:buChar char="Ø"/>
            </a:pPr>
            <a:r>
              <a:rPr lang="en-IN" dirty="0"/>
              <a:t>Zipcode_6- </a:t>
            </a:r>
            <a:r>
              <a:rPr lang="en-US" b="1" dirty="0"/>
              <a:t>11102</a:t>
            </a:r>
            <a:endParaRPr lang="en-IN" dirty="0"/>
          </a:p>
          <a:p>
            <a:pPr marL="285750" indent="-285750">
              <a:buFont typeface="Wingdings" panose="05000000000000000000" pitchFamily="2" charset="2"/>
              <a:buChar char="Ø"/>
            </a:pPr>
            <a:r>
              <a:rPr lang="en-IN" dirty="0"/>
              <a:t>Zipcode_7- </a:t>
            </a:r>
            <a:r>
              <a:rPr lang="en-US" b="1" dirty="0"/>
              <a:t>11103</a:t>
            </a:r>
            <a:endParaRPr lang="en-IN" dirty="0"/>
          </a:p>
          <a:p>
            <a:pPr marL="285750" indent="-285750">
              <a:buFont typeface="Wingdings" panose="05000000000000000000" pitchFamily="2" charset="2"/>
              <a:buChar char="Ø"/>
            </a:pPr>
            <a:r>
              <a:rPr lang="en-IN" dirty="0"/>
              <a:t>Zipcode_9- </a:t>
            </a:r>
            <a:r>
              <a:rPr lang="en-US" b="1" dirty="0"/>
              <a:t>11105</a:t>
            </a:r>
            <a:endParaRPr lang="en-IN" dirty="0"/>
          </a:p>
          <a:p>
            <a:pPr marL="285750" indent="-285750">
              <a:buFont typeface="Wingdings" panose="05000000000000000000" pitchFamily="2" charset="2"/>
              <a:buChar char="Ø"/>
            </a:pPr>
            <a:r>
              <a:rPr lang="en-IN" dirty="0"/>
              <a:t>Zipcode_10- </a:t>
            </a:r>
            <a:r>
              <a:rPr lang="en-US" b="1" dirty="0"/>
              <a:t>11106</a:t>
            </a:r>
            <a:endParaRPr lang="en-IN" dirty="0"/>
          </a:p>
          <a:p>
            <a:pPr marL="285750" indent="-285750">
              <a:buFont typeface="Wingdings" panose="05000000000000000000" pitchFamily="2" charset="2"/>
              <a:buChar char="Ø"/>
            </a:pPr>
            <a:r>
              <a:rPr lang="en-IN" dirty="0"/>
              <a:t>Zipcode_12- </a:t>
            </a:r>
            <a:r>
              <a:rPr lang="en-US" b="1" dirty="0"/>
              <a:t>11354</a:t>
            </a:r>
            <a:endParaRPr lang="en-IN" dirty="0"/>
          </a:p>
          <a:p>
            <a:pPr marL="285750" indent="-285750">
              <a:buFont typeface="Wingdings" panose="05000000000000000000" pitchFamily="2" charset="2"/>
              <a:buChar char="Ø"/>
            </a:pPr>
            <a:r>
              <a:rPr lang="en-IN" dirty="0"/>
              <a:t>Zipcode_13- </a:t>
            </a:r>
            <a:r>
              <a:rPr lang="en-US" b="1" dirty="0"/>
              <a:t>11355</a:t>
            </a:r>
            <a:endParaRPr lang="en-IN" dirty="0"/>
          </a:p>
          <a:p>
            <a:pPr marL="285750" indent="-285750">
              <a:buFont typeface="Wingdings" panose="05000000000000000000" pitchFamily="2" charset="2"/>
              <a:buChar char="Ø"/>
            </a:pPr>
            <a:r>
              <a:rPr lang="en-IN" dirty="0"/>
              <a:t>Zipcode_15- </a:t>
            </a:r>
            <a:r>
              <a:rPr lang="en-US" b="1" dirty="0"/>
              <a:t>11357</a:t>
            </a: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35587864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6DA2729-4021-4CB6-B815-7A6969218FB8}"/>
              </a:ext>
            </a:extLst>
          </p:cNvPr>
          <p:cNvSpPr txBox="1"/>
          <p:nvPr/>
        </p:nvSpPr>
        <p:spPr>
          <a:xfrm>
            <a:off x="304800" y="285750"/>
            <a:ext cx="7924800" cy="40011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IN" sz="2000" b="1" dirty="0">
                <a:latin typeface="Calibri" panose="020F0502020204030204" pitchFamily="34" charset="0"/>
                <a:cs typeface="Calibri" panose="020F0502020204030204" pitchFamily="34" charset="0"/>
              </a:rPr>
              <a:t>OBSERVATIONS AND CONCLUSION</a:t>
            </a:r>
          </a:p>
        </p:txBody>
      </p:sp>
      <p:sp>
        <p:nvSpPr>
          <p:cNvPr id="3" name="TextBox 2">
            <a:extLst>
              <a:ext uri="{FF2B5EF4-FFF2-40B4-BE49-F238E27FC236}">
                <a16:creationId xmlns:a16="http://schemas.microsoft.com/office/drawing/2014/main" id="{763571CB-6A0F-44FE-9B67-4AA1ABF5F13F}"/>
              </a:ext>
            </a:extLst>
          </p:cNvPr>
          <p:cNvSpPr txBox="1"/>
          <p:nvPr/>
        </p:nvSpPr>
        <p:spPr>
          <a:xfrm>
            <a:off x="685800" y="1047750"/>
            <a:ext cx="7315200" cy="2677656"/>
          </a:xfrm>
          <a:prstGeom prst="rect">
            <a:avLst/>
          </a:prstGeom>
          <a:noFill/>
        </p:spPr>
        <p:txBody>
          <a:bodyPr wrap="square" rtlCol="0">
            <a:spAutoFit/>
          </a:bodyPr>
          <a:lstStyle/>
          <a:p>
            <a:pPr marL="285750" indent="-285750">
              <a:buFont typeface="Arial" panose="020B0604020202020204" pitchFamily="34" charset="0"/>
              <a:buChar char="•"/>
            </a:pPr>
            <a:r>
              <a:rPr lang="en-IN" dirty="0"/>
              <a:t>For borough 5, below are the significant variables which provides significant impact on sale price:</a:t>
            </a:r>
          </a:p>
          <a:p>
            <a:endParaRPr lang="en-IN" dirty="0"/>
          </a:p>
          <a:p>
            <a:pPr marL="285750" indent="-285750">
              <a:buFont typeface="Wingdings" panose="05000000000000000000" pitchFamily="2" charset="2"/>
              <a:buChar char="Ø"/>
            </a:pPr>
            <a:r>
              <a:rPr lang="en-IN" dirty="0" err="1"/>
              <a:t>Total_Units</a:t>
            </a:r>
            <a:endParaRPr lang="en-IN" dirty="0"/>
          </a:p>
          <a:p>
            <a:pPr marL="285750" indent="-285750">
              <a:buFont typeface="Wingdings" panose="05000000000000000000" pitchFamily="2" charset="2"/>
              <a:buChar char="Ø"/>
            </a:pPr>
            <a:r>
              <a:rPr lang="en-IN" dirty="0" err="1"/>
              <a:t>Gross_Square_Feet</a:t>
            </a:r>
            <a:endParaRPr lang="en-IN" dirty="0"/>
          </a:p>
          <a:p>
            <a:pPr marL="285750" indent="-285750">
              <a:buFont typeface="Wingdings" panose="05000000000000000000" pitchFamily="2" charset="2"/>
              <a:buChar char="Ø"/>
            </a:pPr>
            <a:r>
              <a:rPr lang="en-IN" dirty="0" err="1"/>
              <a:t>Land_Square_Feet</a:t>
            </a:r>
            <a:endParaRPr lang="en-IN" dirty="0"/>
          </a:p>
          <a:p>
            <a:pPr marL="285750" indent="-285750">
              <a:buFont typeface="Wingdings" panose="05000000000000000000" pitchFamily="2" charset="2"/>
              <a:buChar char="Ø"/>
            </a:pPr>
            <a:r>
              <a:rPr lang="en-IN" dirty="0"/>
              <a:t>Zipcode_2- </a:t>
            </a:r>
            <a:r>
              <a:rPr lang="en-US" b="1" dirty="0"/>
              <a:t>10302</a:t>
            </a:r>
            <a:endParaRPr lang="en-IN" dirty="0"/>
          </a:p>
          <a:p>
            <a:pPr marL="285750" indent="-285750">
              <a:buFont typeface="Wingdings" panose="05000000000000000000" pitchFamily="2" charset="2"/>
              <a:buChar char="Ø"/>
            </a:pPr>
            <a:r>
              <a:rPr lang="en-IN" dirty="0"/>
              <a:t>Zipcode_3- </a:t>
            </a:r>
            <a:r>
              <a:rPr lang="en-US" b="1" dirty="0"/>
              <a:t>10303</a:t>
            </a:r>
            <a:endParaRPr lang="en-IN" dirty="0"/>
          </a:p>
          <a:p>
            <a:pPr marL="285750" indent="-285750">
              <a:buFont typeface="Wingdings" panose="05000000000000000000" pitchFamily="2" charset="2"/>
              <a:buChar char="Ø"/>
            </a:pPr>
            <a:r>
              <a:rPr lang="en-IN" dirty="0"/>
              <a:t>Zipcode_7- </a:t>
            </a:r>
            <a:r>
              <a:rPr lang="en-US" b="1" dirty="0"/>
              <a:t>10307</a:t>
            </a:r>
            <a:endParaRPr lang="en-IN" dirty="0"/>
          </a:p>
          <a:p>
            <a:pPr marL="285750" indent="-285750">
              <a:buFont typeface="Wingdings" panose="05000000000000000000" pitchFamily="2" charset="2"/>
              <a:buChar char="Ø"/>
            </a:pPr>
            <a:r>
              <a:rPr lang="en-IN" dirty="0"/>
              <a:t>Zipcode_9- </a:t>
            </a:r>
            <a:r>
              <a:rPr lang="en-US" b="1" dirty="0"/>
              <a:t>10309</a:t>
            </a:r>
            <a:endParaRPr lang="en-IN" dirty="0"/>
          </a:p>
          <a:p>
            <a:pPr marL="285750" indent="-285750">
              <a:buFont typeface="Wingdings" panose="05000000000000000000" pitchFamily="2" charset="2"/>
              <a:buChar char="Ø"/>
            </a:pPr>
            <a:r>
              <a:rPr lang="en-IN" dirty="0"/>
              <a:t>Zipcode_12- </a:t>
            </a:r>
            <a:r>
              <a:rPr lang="en-US" b="1"/>
              <a:t>10314</a:t>
            </a:r>
            <a:endParaRPr lang="en-IN"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7678871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
        <p:cNvGrpSpPr/>
        <p:nvPr/>
      </p:nvGrpSpPr>
      <p:grpSpPr>
        <a:xfrm>
          <a:off x="0" y="0"/>
          <a:ext cx="0" cy="0"/>
          <a:chOff x="0" y="0"/>
          <a:chExt cx="0" cy="0"/>
        </a:xfrm>
      </p:grpSpPr>
      <p:sp>
        <p:nvSpPr>
          <p:cNvPr id="30" name="Shape 30"/>
          <p:cNvSpPr txBox="1"/>
          <p:nvPr/>
        </p:nvSpPr>
        <p:spPr>
          <a:xfrm>
            <a:off x="151624" y="233274"/>
            <a:ext cx="8154175" cy="433475"/>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lIns="91425" tIns="91425" rIns="91425" bIns="91425" anchor="t" anchorCtr="0">
            <a:noAutofit/>
          </a:bodyPr>
          <a:lstStyle/>
          <a:p>
            <a:pPr lvl="0" algn="ctr">
              <a:spcBef>
                <a:spcPts val="0"/>
              </a:spcBef>
              <a:buNone/>
            </a:pPr>
            <a:r>
              <a:rPr lang="en" sz="1600" b="1" dirty="0"/>
              <a:t>INTRODUCTION</a:t>
            </a:r>
          </a:p>
        </p:txBody>
      </p:sp>
      <p:sp>
        <p:nvSpPr>
          <p:cNvPr id="31" name="Shape 31"/>
          <p:cNvSpPr txBox="1"/>
          <p:nvPr/>
        </p:nvSpPr>
        <p:spPr>
          <a:xfrm>
            <a:off x="314900" y="816425"/>
            <a:ext cx="5476300" cy="3440700"/>
          </a:xfrm>
          <a:prstGeom prst="rect">
            <a:avLst/>
          </a:prstGeom>
          <a:noFill/>
          <a:ln>
            <a:noFill/>
          </a:ln>
        </p:spPr>
        <p:txBody>
          <a:bodyPr lIns="91425" tIns="91425" rIns="91425" bIns="91425" anchor="t" anchorCtr="0">
            <a:noAutofit/>
          </a:bodyPr>
          <a:lstStyle/>
          <a:p>
            <a:pPr algn="just"/>
            <a:endParaRPr lang="en-US" dirty="0">
              <a:latin typeface="Calibri" pitchFamily="34" charset="0"/>
              <a:cs typeface="Calibri" pitchFamily="34" charset="0"/>
            </a:endParaRPr>
          </a:p>
          <a:p>
            <a:pPr marL="285750" indent="-285750" algn="just">
              <a:buFont typeface="Arial" panose="020B0604020202020204" pitchFamily="34" charset="0"/>
              <a:buChar char="•"/>
            </a:pPr>
            <a:r>
              <a:rPr lang="en-US" dirty="0">
                <a:latin typeface="Calibri" pitchFamily="34" charset="0"/>
                <a:cs typeface="Calibri" pitchFamily="34" charset="0"/>
              </a:rPr>
              <a:t>This dataset is a record of every building or building unit (apartment, etc.) sold in the New York City property market over a 12-month period. </a:t>
            </a:r>
          </a:p>
          <a:p>
            <a:pPr marL="285750" indent="-285750" algn="just">
              <a:buFont typeface="Arial" panose="020B0604020202020204" pitchFamily="34" charset="0"/>
              <a:buChar char="•"/>
            </a:pPr>
            <a:r>
              <a:rPr lang="en-US" dirty="0">
                <a:latin typeface="Calibri" pitchFamily="34" charset="0"/>
                <a:cs typeface="Calibri" pitchFamily="34" charset="0"/>
              </a:rPr>
              <a:t>It contains the location, address, type, sale price, and sale date of building units sold. </a:t>
            </a:r>
          </a:p>
          <a:p>
            <a:pPr marL="285750" indent="-285750" algn="just">
              <a:buFont typeface="Arial" panose="020B0604020202020204" pitchFamily="34" charset="0"/>
              <a:buChar char="•"/>
            </a:pPr>
            <a:r>
              <a:rPr lang="en-US" dirty="0">
                <a:latin typeface="Calibri" pitchFamily="34" charset="0"/>
                <a:cs typeface="Calibri" pitchFamily="34" charset="0"/>
              </a:rPr>
              <a:t>The areas are subdivided into smaller locations called boroughs viz. Manhattan, Bronx, Brooklyn, Queens, and Staten Island.</a:t>
            </a:r>
          </a:p>
          <a:p>
            <a:pPr marL="285750" indent="-285750" algn="just">
              <a:buFont typeface="Arial" panose="020B0604020202020204" pitchFamily="34" charset="0"/>
              <a:buChar char="•"/>
            </a:pPr>
            <a:r>
              <a:rPr lang="en-US" dirty="0">
                <a:latin typeface="Calibri" pitchFamily="34" charset="0"/>
                <a:cs typeface="Calibri" pitchFamily="34" charset="0"/>
              </a:rPr>
              <a:t>Trading of every property in NYC built since 1900 has been documented in a rich dataset of around 70,000 rows.</a:t>
            </a:r>
          </a:p>
          <a:p>
            <a:pPr marL="285750" indent="-285750" algn="just">
              <a:buFont typeface="Arial" panose="020B0604020202020204" pitchFamily="34" charset="0"/>
              <a:buChar char="•"/>
            </a:pPr>
            <a:r>
              <a:rPr lang="en-US" dirty="0">
                <a:latin typeface="Calibri" pitchFamily="34" charset="0"/>
                <a:cs typeface="Calibri" pitchFamily="34" charset="0"/>
              </a:rPr>
              <a:t>From this grandiose property data, we identified a pattern that would help us determine the “sale price” of every property with respect to zip code. </a:t>
            </a:r>
          </a:p>
          <a:p>
            <a:pPr marL="285750" indent="-285750" algn="just">
              <a:buFont typeface="Arial" panose="020B0604020202020204" pitchFamily="34" charset="0"/>
              <a:buChar char="•"/>
            </a:pPr>
            <a:r>
              <a:rPr lang="en-US" dirty="0">
                <a:latin typeface="Calibri" pitchFamily="34" charset="0"/>
                <a:cs typeface="Calibri" pitchFamily="34" charset="0"/>
              </a:rPr>
              <a:t>This would help the owners to fetch the current value of their property. Similarly, our miniature will provide insights into the current trends in property sales in NYC for new buyers &amp; real estate agencies.</a:t>
            </a:r>
          </a:p>
          <a:p>
            <a:pPr algn="just"/>
            <a:endParaRPr lang="en-US" dirty="0">
              <a:latin typeface="Calibri" pitchFamily="34" charset="0"/>
              <a:cs typeface="Calibri" pitchFamily="34" charset="0"/>
            </a:endParaRPr>
          </a:p>
          <a:p>
            <a:pPr algn="just"/>
            <a:endParaRPr dirty="0">
              <a:latin typeface="Calibri" pitchFamily="34" charset="0"/>
              <a:cs typeface="Calibri" pitchFamily="34" charset="0"/>
            </a:endParaRPr>
          </a:p>
          <a:p>
            <a:pPr lvl="0" algn="just">
              <a:spcBef>
                <a:spcPts val="0"/>
              </a:spcBef>
              <a:buNone/>
            </a:pPr>
            <a:endParaRPr dirty="0">
              <a:latin typeface="Calibri" pitchFamily="34" charset="0"/>
              <a:cs typeface="Calibri" pitchFamily="34" charset="0"/>
            </a:endParaRPr>
          </a:p>
        </p:txBody>
      </p:sp>
      <p:pic>
        <p:nvPicPr>
          <p:cNvPr id="33794" name="Picture 2" descr="Image result for nyc property"/>
          <p:cNvPicPr>
            <a:picLocks noChangeAspect="1" noChangeArrowheads="1"/>
          </p:cNvPicPr>
          <p:nvPr/>
        </p:nvPicPr>
        <p:blipFill>
          <a:blip r:embed="rId3"/>
          <a:srcRect/>
          <a:stretch>
            <a:fillRect/>
          </a:stretch>
        </p:blipFill>
        <p:spPr bwMode="auto">
          <a:xfrm>
            <a:off x="6096000" y="1123950"/>
            <a:ext cx="2803401" cy="3429000"/>
          </a:xfrm>
          <a:prstGeom prst="rect">
            <a:avLst/>
          </a:prstGeom>
          <a:noFill/>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2743200" y="2038350"/>
            <a:ext cx="5776200" cy="1507800"/>
          </a:xfrm>
        </p:spPr>
        <p:txBody>
          <a:bodyPr/>
          <a:lstStyle/>
          <a:p>
            <a:r>
              <a:rPr lang="en-US" dirty="0" smtClean="0"/>
              <a:t>THANK YOU</a:t>
            </a:r>
            <a:endParaRPr lang="en-US" dirty="0"/>
          </a:p>
        </p:txBody>
      </p:sp>
    </p:spTree>
    <p:extLst>
      <p:ext uri="{BB962C8B-B14F-4D97-AF65-F5344CB8AC3E}">
        <p14:creationId xmlns:p14="http://schemas.microsoft.com/office/powerpoint/2010/main" val="3067010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209550"/>
            <a:ext cx="8001000" cy="33855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sz="1600" b="1" dirty="0"/>
              <a:t>DATASET</a:t>
            </a:r>
          </a:p>
        </p:txBody>
      </p:sp>
      <p:graphicFrame>
        <p:nvGraphicFramePr>
          <p:cNvPr id="5" name="Table 4">
            <a:extLst>
              <a:ext uri="{FF2B5EF4-FFF2-40B4-BE49-F238E27FC236}">
                <a16:creationId xmlns:a16="http://schemas.microsoft.com/office/drawing/2014/main" id="{D1E50386-71B9-4E44-A41C-4DF6480F73AB}"/>
              </a:ext>
            </a:extLst>
          </p:cNvPr>
          <p:cNvGraphicFramePr>
            <a:graphicFrameLocks noGrp="1"/>
          </p:cNvGraphicFramePr>
          <p:nvPr>
            <p:extLst>
              <p:ext uri="{D42A27DB-BD31-4B8C-83A1-F6EECF244321}">
                <p14:modId xmlns:p14="http://schemas.microsoft.com/office/powerpoint/2010/main" val="1513100689"/>
              </p:ext>
            </p:extLst>
          </p:nvPr>
        </p:nvGraphicFramePr>
        <p:xfrm>
          <a:off x="533400" y="726984"/>
          <a:ext cx="7848600" cy="3651341"/>
        </p:xfrm>
        <a:graphic>
          <a:graphicData uri="http://schemas.openxmlformats.org/drawingml/2006/table">
            <a:tbl>
              <a:tblPr firstRow="1" bandRow="1">
                <a:tableStyleId>{35758FB7-9AC5-4552-8A53-C91805E547FA}</a:tableStyleId>
              </a:tblPr>
              <a:tblGrid>
                <a:gridCol w="762000">
                  <a:extLst>
                    <a:ext uri="{9D8B030D-6E8A-4147-A177-3AD203B41FA5}">
                      <a16:colId xmlns:a16="http://schemas.microsoft.com/office/drawing/2014/main" val="1136718718"/>
                    </a:ext>
                  </a:extLst>
                </a:gridCol>
                <a:gridCol w="1371600">
                  <a:extLst>
                    <a:ext uri="{9D8B030D-6E8A-4147-A177-3AD203B41FA5}">
                      <a16:colId xmlns:a16="http://schemas.microsoft.com/office/drawing/2014/main" val="570369955"/>
                    </a:ext>
                  </a:extLst>
                </a:gridCol>
                <a:gridCol w="1219200">
                  <a:extLst>
                    <a:ext uri="{9D8B030D-6E8A-4147-A177-3AD203B41FA5}">
                      <a16:colId xmlns:a16="http://schemas.microsoft.com/office/drawing/2014/main" val="2014048877"/>
                    </a:ext>
                  </a:extLst>
                </a:gridCol>
                <a:gridCol w="4495800">
                  <a:extLst>
                    <a:ext uri="{9D8B030D-6E8A-4147-A177-3AD203B41FA5}">
                      <a16:colId xmlns:a16="http://schemas.microsoft.com/office/drawing/2014/main" val="3495093259"/>
                    </a:ext>
                  </a:extLst>
                </a:gridCol>
              </a:tblGrid>
              <a:tr h="342402">
                <a:tc>
                  <a:txBody>
                    <a:bodyPr/>
                    <a:lstStyle/>
                    <a:p>
                      <a:r>
                        <a:rPr lang="en-US" sz="1400" dirty="0">
                          <a:latin typeface="Calibri" pitchFamily="34" charset="0"/>
                          <a:cs typeface="Calibri" pitchFamily="34" charset="0"/>
                        </a:rPr>
                        <a:t>Sr No.</a:t>
                      </a:r>
                    </a:p>
                  </a:txBody>
                  <a:tcPr/>
                </a:tc>
                <a:tc>
                  <a:txBody>
                    <a:bodyPr/>
                    <a:lstStyle/>
                    <a:p>
                      <a:r>
                        <a:rPr lang="en-US" sz="1400" dirty="0">
                          <a:latin typeface="Calibri" pitchFamily="34" charset="0"/>
                          <a:cs typeface="Calibri" pitchFamily="34" charset="0"/>
                        </a:rPr>
                        <a:t>Variable</a:t>
                      </a:r>
                    </a:p>
                  </a:txBody>
                  <a:tcPr/>
                </a:tc>
                <a:tc>
                  <a:txBody>
                    <a:bodyPr/>
                    <a:lstStyle/>
                    <a:p>
                      <a:r>
                        <a:rPr lang="en-US" sz="1400" dirty="0">
                          <a:latin typeface="Calibri" pitchFamily="34" charset="0"/>
                          <a:cs typeface="Calibri" pitchFamily="34" charset="0"/>
                        </a:rPr>
                        <a:t>Type</a:t>
                      </a:r>
                    </a:p>
                  </a:txBody>
                  <a:tcPr/>
                </a:tc>
                <a:tc>
                  <a:txBody>
                    <a:bodyPr/>
                    <a:lstStyle/>
                    <a:p>
                      <a:r>
                        <a:rPr lang="en-US" sz="1400" dirty="0">
                          <a:latin typeface="Calibri" pitchFamily="34" charset="0"/>
                          <a:cs typeface="Calibri" pitchFamily="34" charset="0"/>
                        </a:rPr>
                        <a:t>Description</a:t>
                      </a:r>
                    </a:p>
                  </a:txBody>
                  <a:tcPr/>
                </a:tc>
                <a:extLst>
                  <a:ext uri="{0D108BD9-81ED-4DB2-BD59-A6C34878D82A}">
                    <a16:rowId xmlns:a16="http://schemas.microsoft.com/office/drawing/2014/main" val="2029164679"/>
                  </a:ext>
                </a:extLst>
              </a:tr>
              <a:tr h="271035">
                <a:tc>
                  <a:txBody>
                    <a:bodyPr/>
                    <a:lstStyle/>
                    <a:p>
                      <a:r>
                        <a:rPr lang="en-US" sz="1400" dirty="0">
                          <a:latin typeface="Calibri" pitchFamily="34" charset="0"/>
                          <a:cs typeface="Calibri" pitchFamily="34" charset="0"/>
                        </a:rPr>
                        <a:t>1</a:t>
                      </a:r>
                    </a:p>
                  </a:txBody>
                  <a:tcPr/>
                </a:tc>
                <a:tc>
                  <a:txBody>
                    <a:bodyPr/>
                    <a:lstStyle/>
                    <a:p>
                      <a:r>
                        <a:rPr lang="en-US" sz="1400" dirty="0">
                          <a:latin typeface="Calibri" pitchFamily="34" charset="0"/>
                          <a:cs typeface="Calibri" pitchFamily="34" charset="0"/>
                        </a:rPr>
                        <a:t>Borough</a:t>
                      </a:r>
                    </a:p>
                  </a:txBody>
                  <a:tcPr/>
                </a:tc>
                <a:tc>
                  <a:txBody>
                    <a:bodyPr/>
                    <a:lstStyle/>
                    <a:p>
                      <a:r>
                        <a:rPr lang="en-US" sz="1400" dirty="0">
                          <a:latin typeface="Calibri" pitchFamily="34" charset="0"/>
                          <a:cs typeface="Calibri" pitchFamily="34" charset="0"/>
                        </a:rPr>
                        <a:t>Numeric</a:t>
                      </a:r>
                    </a:p>
                  </a:txBody>
                  <a:tcPr/>
                </a:tc>
                <a:tc>
                  <a:txBody>
                    <a:bodyPr/>
                    <a:lstStyle/>
                    <a:p>
                      <a:r>
                        <a:rPr lang="en-US" sz="1400" u="none" strike="noStrike" cap="none" baseline="0" dirty="0">
                          <a:latin typeface="Calibri" pitchFamily="34" charset="0"/>
                          <a:cs typeface="Calibri" pitchFamily="34" charset="0"/>
                          <a:sym typeface="Arial"/>
                        </a:rPr>
                        <a:t>The name of the borough in which the property is located. </a:t>
                      </a:r>
                      <a:endParaRPr lang="en-US" sz="1400" dirty="0">
                        <a:latin typeface="Calibri" pitchFamily="34" charset="0"/>
                        <a:cs typeface="Calibri" pitchFamily="34" charset="0"/>
                      </a:endParaRPr>
                    </a:p>
                  </a:txBody>
                  <a:tcPr/>
                </a:tc>
                <a:extLst>
                  <a:ext uri="{0D108BD9-81ED-4DB2-BD59-A6C34878D82A}">
                    <a16:rowId xmlns:a16="http://schemas.microsoft.com/office/drawing/2014/main" val="3948588038"/>
                  </a:ext>
                </a:extLst>
              </a:tr>
              <a:tr h="460760">
                <a:tc>
                  <a:txBody>
                    <a:bodyPr/>
                    <a:lstStyle/>
                    <a:p>
                      <a:r>
                        <a:rPr lang="en-US" sz="1400" dirty="0">
                          <a:latin typeface="Calibri" pitchFamily="34" charset="0"/>
                          <a:cs typeface="Calibri" pitchFamily="34" charset="0"/>
                        </a:rPr>
                        <a:t>2</a:t>
                      </a:r>
                    </a:p>
                  </a:txBody>
                  <a:tcPr/>
                </a:tc>
                <a:tc>
                  <a:txBody>
                    <a:bodyPr/>
                    <a:lstStyle/>
                    <a:p>
                      <a:r>
                        <a:rPr lang="en-US" sz="1400" dirty="0">
                          <a:latin typeface="Calibri" pitchFamily="34" charset="0"/>
                          <a:cs typeface="Calibri" pitchFamily="34" charset="0"/>
                        </a:rPr>
                        <a:t>Neighborhood</a:t>
                      </a:r>
                    </a:p>
                  </a:txBody>
                  <a:tcPr/>
                </a:tc>
                <a:tc>
                  <a:txBody>
                    <a:bodyPr/>
                    <a:lstStyle/>
                    <a:p>
                      <a:r>
                        <a:rPr lang="en-US" sz="1400" dirty="0">
                          <a:latin typeface="Calibri" pitchFamily="34" charset="0"/>
                          <a:cs typeface="Calibri" pitchFamily="34" charset="0"/>
                        </a:rPr>
                        <a:t>String</a:t>
                      </a:r>
                    </a:p>
                  </a:txBody>
                  <a:tcPr/>
                </a:tc>
                <a:tc>
                  <a:txBody>
                    <a:bodyPr/>
                    <a:lstStyle/>
                    <a:p>
                      <a:r>
                        <a:rPr lang="en-US" sz="1400" dirty="0">
                          <a:latin typeface="Calibri" pitchFamily="34" charset="0"/>
                          <a:cs typeface="Calibri" pitchFamily="34" charset="0"/>
                        </a:rPr>
                        <a:t>Finance Assessors determine ‘neighborhood name’ in course of valuing properties.</a:t>
                      </a:r>
                    </a:p>
                  </a:txBody>
                  <a:tcPr/>
                </a:tc>
                <a:extLst>
                  <a:ext uri="{0D108BD9-81ED-4DB2-BD59-A6C34878D82A}">
                    <a16:rowId xmlns:a16="http://schemas.microsoft.com/office/drawing/2014/main" val="2299482704"/>
                  </a:ext>
                </a:extLst>
              </a:tr>
              <a:tr h="460760">
                <a:tc>
                  <a:txBody>
                    <a:bodyPr/>
                    <a:lstStyle/>
                    <a:p>
                      <a:r>
                        <a:rPr lang="en-US" sz="1400" dirty="0">
                          <a:latin typeface="Calibri" pitchFamily="34" charset="0"/>
                          <a:cs typeface="Calibri" pitchFamily="34" charset="0"/>
                        </a:rPr>
                        <a:t>3</a:t>
                      </a:r>
                    </a:p>
                  </a:txBody>
                  <a:tcPr/>
                </a:tc>
                <a:tc>
                  <a:txBody>
                    <a:bodyPr/>
                    <a:lstStyle/>
                    <a:p>
                      <a:r>
                        <a:rPr lang="en-US" sz="1400" dirty="0">
                          <a:latin typeface="Calibri" pitchFamily="34" charset="0"/>
                          <a:cs typeface="Calibri" pitchFamily="34" charset="0"/>
                        </a:rPr>
                        <a:t>Building class category</a:t>
                      </a:r>
                    </a:p>
                  </a:txBody>
                  <a:tcPr/>
                </a:tc>
                <a:tc>
                  <a:txBody>
                    <a:bodyPr/>
                    <a:lstStyle/>
                    <a:p>
                      <a:r>
                        <a:rPr lang="en-US" sz="1400" dirty="0">
                          <a:latin typeface="Calibri" pitchFamily="34" charset="0"/>
                          <a:cs typeface="Calibri" pitchFamily="34" charset="0"/>
                        </a:rPr>
                        <a:t>String</a:t>
                      </a:r>
                    </a:p>
                  </a:txBody>
                  <a:tcPr/>
                </a:tc>
                <a:tc>
                  <a:txBody>
                    <a:bodyPr/>
                    <a:lstStyle/>
                    <a:p>
                      <a:r>
                        <a:rPr lang="en-US" sz="1400" dirty="0">
                          <a:latin typeface="Calibri" pitchFamily="34" charset="0"/>
                          <a:cs typeface="Calibri" pitchFamily="34" charset="0"/>
                        </a:rPr>
                        <a:t>Identify the type of building class as per the type of apartment or property</a:t>
                      </a:r>
                    </a:p>
                  </a:txBody>
                  <a:tcPr/>
                </a:tc>
                <a:extLst>
                  <a:ext uri="{0D108BD9-81ED-4DB2-BD59-A6C34878D82A}">
                    <a16:rowId xmlns:a16="http://schemas.microsoft.com/office/drawing/2014/main" val="3519343538"/>
                  </a:ext>
                </a:extLst>
              </a:tr>
              <a:tr h="460760">
                <a:tc>
                  <a:txBody>
                    <a:bodyPr/>
                    <a:lstStyle/>
                    <a:p>
                      <a:r>
                        <a:rPr lang="en-US" sz="1400" dirty="0">
                          <a:latin typeface="Calibri" pitchFamily="34" charset="0"/>
                          <a:cs typeface="Calibri" pitchFamily="34" charset="0"/>
                        </a:rPr>
                        <a:t>4</a:t>
                      </a:r>
                    </a:p>
                  </a:txBody>
                  <a:tcPr/>
                </a:tc>
                <a:tc>
                  <a:txBody>
                    <a:bodyPr/>
                    <a:lstStyle/>
                    <a:p>
                      <a:r>
                        <a:rPr lang="en-US" sz="1400" dirty="0">
                          <a:latin typeface="Calibri" pitchFamily="34" charset="0"/>
                          <a:cs typeface="Calibri" pitchFamily="34" charset="0"/>
                        </a:rPr>
                        <a:t>Tax class at present</a:t>
                      </a:r>
                    </a:p>
                  </a:txBody>
                  <a:tcPr/>
                </a:tc>
                <a:tc>
                  <a:txBody>
                    <a:bodyPr/>
                    <a:lstStyle/>
                    <a:p>
                      <a:r>
                        <a:rPr lang="en-US" sz="1400" dirty="0">
                          <a:latin typeface="Calibri" pitchFamily="34" charset="0"/>
                          <a:cs typeface="Calibri" pitchFamily="34" charset="0"/>
                        </a:rPr>
                        <a:t>Numeric</a:t>
                      </a:r>
                    </a:p>
                  </a:txBody>
                  <a:tcPr/>
                </a:tc>
                <a:tc>
                  <a:txBody>
                    <a:bodyPr/>
                    <a:lstStyle/>
                    <a:p>
                      <a:r>
                        <a:rPr lang="en-US" sz="1400" u="none" strike="noStrike" cap="none" baseline="0" dirty="0">
                          <a:latin typeface="Calibri" pitchFamily="34" charset="0"/>
                          <a:cs typeface="Calibri" pitchFamily="34" charset="0"/>
                          <a:sym typeface="Arial"/>
                        </a:rPr>
                        <a:t>Every property in the city is assigned to one of four tax classes, based on the use of the property. </a:t>
                      </a:r>
                      <a:endParaRPr lang="en-US" sz="1400" dirty="0">
                        <a:latin typeface="Calibri" pitchFamily="34" charset="0"/>
                        <a:cs typeface="Calibri" pitchFamily="34" charset="0"/>
                      </a:endParaRPr>
                    </a:p>
                  </a:txBody>
                  <a:tcPr/>
                </a:tc>
                <a:extLst>
                  <a:ext uri="{0D108BD9-81ED-4DB2-BD59-A6C34878D82A}">
                    <a16:rowId xmlns:a16="http://schemas.microsoft.com/office/drawing/2014/main" val="1764003142"/>
                  </a:ext>
                </a:extLst>
              </a:tr>
              <a:tr h="413339">
                <a:tc>
                  <a:txBody>
                    <a:bodyPr/>
                    <a:lstStyle/>
                    <a:p>
                      <a:r>
                        <a:rPr lang="en-US" sz="1400" dirty="0">
                          <a:latin typeface="Calibri" pitchFamily="34" charset="0"/>
                          <a:cs typeface="Calibri" pitchFamily="34" charset="0"/>
                        </a:rPr>
                        <a:t>5</a:t>
                      </a:r>
                    </a:p>
                  </a:txBody>
                  <a:tcPr/>
                </a:tc>
                <a:tc>
                  <a:txBody>
                    <a:bodyPr/>
                    <a:lstStyle/>
                    <a:p>
                      <a:r>
                        <a:rPr lang="en-US" sz="1400" dirty="0">
                          <a:latin typeface="Calibri" pitchFamily="34" charset="0"/>
                          <a:cs typeface="Calibri" pitchFamily="34" charset="0"/>
                        </a:rPr>
                        <a:t>Block</a:t>
                      </a:r>
                    </a:p>
                  </a:txBody>
                  <a:tcPr/>
                </a:tc>
                <a:tc>
                  <a:txBody>
                    <a:bodyPr/>
                    <a:lstStyle/>
                    <a:p>
                      <a:r>
                        <a:rPr lang="en-US" sz="1400" dirty="0">
                          <a:latin typeface="Calibri" pitchFamily="34" charset="0"/>
                          <a:cs typeface="Calibri" pitchFamily="34" charset="0"/>
                        </a:rPr>
                        <a:t>Numeric</a:t>
                      </a:r>
                    </a:p>
                  </a:txBody>
                  <a:tcPr/>
                </a:tc>
                <a:tc>
                  <a:txBody>
                    <a:bodyPr/>
                    <a:lstStyle/>
                    <a:p>
                      <a:r>
                        <a:rPr lang="en-US" sz="1400" dirty="0">
                          <a:latin typeface="Calibri" pitchFamily="34" charset="0"/>
                          <a:cs typeface="Calibri" pitchFamily="34" charset="0"/>
                        </a:rPr>
                        <a:t>Sub-division of Borough to locate real properties.</a:t>
                      </a:r>
                    </a:p>
                  </a:txBody>
                  <a:tcPr/>
                </a:tc>
                <a:extLst>
                  <a:ext uri="{0D108BD9-81ED-4DB2-BD59-A6C34878D82A}">
                    <a16:rowId xmlns:a16="http://schemas.microsoft.com/office/drawing/2014/main" val="4140417487"/>
                  </a:ext>
                </a:extLst>
              </a:tr>
              <a:tr h="460760">
                <a:tc>
                  <a:txBody>
                    <a:bodyPr/>
                    <a:lstStyle/>
                    <a:p>
                      <a:r>
                        <a:rPr lang="en-US" sz="1400" dirty="0">
                          <a:latin typeface="Calibri" pitchFamily="34" charset="0"/>
                          <a:cs typeface="Calibri" pitchFamily="34" charset="0"/>
                        </a:rPr>
                        <a:t>6</a:t>
                      </a:r>
                    </a:p>
                  </a:txBody>
                  <a:tcPr/>
                </a:tc>
                <a:tc>
                  <a:txBody>
                    <a:bodyPr/>
                    <a:lstStyle/>
                    <a:p>
                      <a:r>
                        <a:rPr lang="en-US" sz="1400" dirty="0">
                          <a:latin typeface="Calibri" pitchFamily="34" charset="0"/>
                          <a:cs typeface="Calibri" pitchFamily="34" charset="0"/>
                        </a:rPr>
                        <a:t>Lot </a:t>
                      </a:r>
                    </a:p>
                  </a:txBody>
                  <a:tcPr/>
                </a:tc>
                <a:tc>
                  <a:txBody>
                    <a:bodyPr/>
                    <a:lstStyle/>
                    <a:p>
                      <a:r>
                        <a:rPr lang="en-US" sz="1400" dirty="0">
                          <a:latin typeface="Calibri" pitchFamily="34" charset="0"/>
                          <a:cs typeface="Calibri" pitchFamily="34" charset="0"/>
                        </a:rPr>
                        <a:t>Numeric</a:t>
                      </a:r>
                    </a:p>
                  </a:txBody>
                  <a:tcPr/>
                </a:tc>
                <a:tc>
                  <a:txBody>
                    <a:bodyPr/>
                    <a:lstStyle/>
                    <a:p>
                      <a:r>
                        <a:rPr lang="en-US" sz="1400" u="none" strike="noStrike" cap="none" baseline="0" dirty="0">
                          <a:latin typeface="Calibri" pitchFamily="34" charset="0"/>
                          <a:cs typeface="Calibri" pitchFamily="34" charset="0"/>
                          <a:sym typeface="Arial"/>
                        </a:rPr>
                        <a:t>A Tax Lot is a subdivision of a Tax Block and represents the property unique location </a:t>
                      </a:r>
                      <a:endParaRPr lang="en-US" sz="1400" dirty="0">
                        <a:latin typeface="Calibri" pitchFamily="34" charset="0"/>
                        <a:cs typeface="Calibri" pitchFamily="34" charset="0"/>
                      </a:endParaRPr>
                    </a:p>
                  </a:txBody>
                  <a:tcPr/>
                </a:tc>
                <a:extLst>
                  <a:ext uri="{0D108BD9-81ED-4DB2-BD59-A6C34878D82A}">
                    <a16:rowId xmlns:a16="http://schemas.microsoft.com/office/drawing/2014/main" val="3879266132"/>
                  </a:ext>
                </a:extLst>
              </a:tr>
              <a:tr h="460760">
                <a:tc>
                  <a:txBody>
                    <a:bodyPr/>
                    <a:lstStyle/>
                    <a:p>
                      <a:r>
                        <a:rPr lang="en-US" sz="1400" dirty="0">
                          <a:latin typeface="Calibri" pitchFamily="34" charset="0"/>
                          <a:cs typeface="Calibri" pitchFamily="34" charset="0"/>
                        </a:rPr>
                        <a:t>7</a:t>
                      </a:r>
                    </a:p>
                  </a:txBody>
                  <a:tcPr/>
                </a:tc>
                <a:tc>
                  <a:txBody>
                    <a:bodyPr/>
                    <a:lstStyle/>
                    <a:p>
                      <a:r>
                        <a:rPr lang="en-US" sz="1400" dirty="0">
                          <a:latin typeface="Calibri" pitchFamily="34" charset="0"/>
                          <a:cs typeface="Calibri" pitchFamily="34" charset="0"/>
                        </a:rPr>
                        <a:t>Easement</a:t>
                      </a:r>
                    </a:p>
                  </a:txBody>
                  <a:tcPr/>
                </a:tc>
                <a:tc>
                  <a:txBody>
                    <a:bodyPr/>
                    <a:lstStyle/>
                    <a:p>
                      <a:r>
                        <a:rPr lang="en-US" sz="1400" dirty="0">
                          <a:latin typeface="Calibri" pitchFamily="34" charset="0"/>
                          <a:cs typeface="Calibri" pitchFamily="34" charset="0"/>
                        </a:rPr>
                        <a:t>String</a:t>
                      </a:r>
                    </a:p>
                  </a:txBody>
                  <a:tcPr/>
                </a:tc>
                <a:tc>
                  <a:txBody>
                    <a:bodyPr/>
                    <a:lstStyle/>
                    <a:p>
                      <a:r>
                        <a:rPr lang="en-US" sz="1400" dirty="0">
                          <a:latin typeface="Calibri" pitchFamily="34" charset="0"/>
                          <a:cs typeface="Calibri" pitchFamily="34" charset="0"/>
                        </a:rPr>
                        <a:t>It is ‘right’, which allows user to make limited use of another’s real property.</a:t>
                      </a:r>
                    </a:p>
                  </a:txBody>
                  <a:tcPr/>
                </a:tc>
                <a:extLst>
                  <a:ext uri="{0D108BD9-81ED-4DB2-BD59-A6C34878D82A}">
                    <a16:rowId xmlns:a16="http://schemas.microsoft.com/office/drawing/2014/main" val="1465254344"/>
                  </a:ext>
                </a:extLst>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6B66BB27-740D-4568-80F4-6BA75951A9E5}"/>
              </a:ext>
            </a:extLst>
          </p:cNvPr>
          <p:cNvGraphicFramePr>
            <a:graphicFrameLocks noGrp="1"/>
          </p:cNvGraphicFramePr>
          <p:nvPr>
            <p:extLst>
              <p:ext uri="{D42A27DB-BD31-4B8C-83A1-F6EECF244321}">
                <p14:modId xmlns:p14="http://schemas.microsoft.com/office/powerpoint/2010/main" val="4170696358"/>
              </p:ext>
            </p:extLst>
          </p:nvPr>
        </p:nvGraphicFramePr>
        <p:xfrm>
          <a:off x="533400" y="548104"/>
          <a:ext cx="7848600" cy="4110355"/>
        </p:xfrm>
        <a:graphic>
          <a:graphicData uri="http://schemas.openxmlformats.org/drawingml/2006/table">
            <a:tbl>
              <a:tblPr firstRow="1" bandRow="1">
                <a:tableStyleId>{35758FB7-9AC5-4552-8A53-C91805E547FA}</a:tableStyleId>
              </a:tblPr>
              <a:tblGrid>
                <a:gridCol w="609600">
                  <a:extLst>
                    <a:ext uri="{9D8B030D-6E8A-4147-A177-3AD203B41FA5}">
                      <a16:colId xmlns:a16="http://schemas.microsoft.com/office/drawing/2014/main" val="1136718718"/>
                    </a:ext>
                  </a:extLst>
                </a:gridCol>
                <a:gridCol w="1524000">
                  <a:extLst>
                    <a:ext uri="{9D8B030D-6E8A-4147-A177-3AD203B41FA5}">
                      <a16:colId xmlns:a16="http://schemas.microsoft.com/office/drawing/2014/main" val="570369955"/>
                    </a:ext>
                  </a:extLst>
                </a:gridCol>
                <a:gridCol w="1219200">
                  <a:extLst>
                    <a:ext uri="{9D8B030D-6E8A-4147-A177-3AD203B41FA5}">
                      <a16:colId xmlns:a16="http://schemas.microsoft.com/office/drawing/2014/main" val="2014048877"/>
                    </a:ext>
                  </a:extLst>
                </a:gridCol>
                <a:gridCol w="4495800">
                  <a:extLst>
                    <a:ext uri="{9D8B030D-6E8A-4147-A177-3AD203B41FA5}">
                      <a16:colId xmlns:a16="http://schemas.microsoft.com/office/drawing/2014/main" val="3495093259"/>
                    </a:ext>
                  </a:extLst>
                </a:gridCol>
              </a:tblGrid>
              <a:tr h="511175">
                <a:tc>
                  <a:txBody>
                    <a:bodyPr/>
                    <a:lstStyle/>
                    <a:p>
                      <a:r>
                        <a:rPr lang="en-US" sz="1400" dirty="0">
                          <a:latin typeface="Calibri" pitchFamily="34" charset="0"/>
                          <a:cs typeface="Calibri" pitchFamily="34" charset="0"/>
                        </a:rPr>
                        <a:t>Sr No.</a:t>
                      </a:r>
                    </a:p>
                  </a:txBody>
                  <a:tcPr/>
                </a:tc>
                <a:tc>
                  <a:txBody>
                    <a:bodyPr/>
                    <a:lstStyle/>
                    <a:p>
                      <a:r>
                        <a:rPr lang="en-US" sz="1400" dirty="0">
                          <a:latin typeface="Calibri" pitchFamily="34" charset="0"/>
                          <a:cs typeface="Calibri" pitchFamily="34" charset="0"/>
                        </a:rPr>
                        <a:t>Variable</a:t>
                      </a:r>
                    </a:p>
                  </a:txBody>
                  <a:tcPr/>
                </a:tc>
                <a:tc>
                  <a:txBody>
                    <a:bodyPr/>
                    <a:lstStyle/>
                    <a:p>
                      <a:r>
                        <a:rPr lang="en-US" sz="1400" dirty="0">
                          <a:latin typeface="Calibri" pitchFamily="34" charset="0"/>
                          <a:cs typeface="Calibri" pitchFamily="34" charset="0"/>
                        </a:rPr>
                        <a:t>Type</a:t>
                      </a:r>
                    </a:p>
                  </a:txBody>
                  <a:tcPr/>
                </a:tc>
                <a:tc>
                  <a:txBody>
                    <a:bodyPr/>
                    <a:lstStyle/>
                    <a:p>
                      <a:r>
                        <a:rPr lang="en-US" sz="1400" dirty="0">
                          <a:latin typeface="Calibri" pitchFamily="34" charset="0"/>
                          <a:cs typeface="Calibri" pitchFamily="34" charset="0"/>
                        </a:rPr>
                        <a:t>Description</a:t>
                      </a:r>
                    </a:p>
                  </a:txBody>
                  <a:tcPr/>
                </a:tc>
                <a:extLst>
                  <a:ext uri="{0D108BD9-81ED-4DB2-BD59-A6C34878D82A}">
                    <a16:rowId xmlns:a16="http://schemas.microsoft.com/office/drawing/2014/main" val="2029164679"/>
                  </a:ext>
                </a:extLst>
              </a:tr>
              <a:tr h="301625">
                <a:tc>
                  <a:txBody>
                    <a:bodyPr/>
                    <a:lstStyle/>
                    <a:p>
                      <a:r>
                        <a:rPr lang="en-US" sz="1400" dirty="0">
                          <a:latin typeface="Calibri" pitchFamily="34" charset="0"/>
                          <a:cs typeface="Calibri" pitchFamily="34" charset="0"/>
                        </a:rPr>
                        <a:t>8</a:t>
                      </a:r>
                    </a:p>
                  </a:txBody>
                  <a:tcPr/>
                </a:tc>
                <a:tc>
                  <a:txBody>
                    <a:bodyPr/>
                    <a:lstStyle/>
                    <a:p>
                      <a:r>
                        <a:rPr lang="en-US" sz="1400" dirty="0">
                          <a:latin typeface="Calibri" pitchFamily="34" charset="0"/>
                          <a:cs typeface="Calibri" pitchFamily="34" charset="0"/>
                        </a:rPr>
                        <a:t>Building class at present</a:t>
                      </a:r>
                    </a:p>
                  </a:txBody>
                  <a:tcPr/>
                </a:tc>
                <a:tc>
                  <a:txBody>
                    <a:bodyPr/>
                    <a:lstStyle/>
                    <a:p>
                      <a:r>
                        <a:rPr lang="en-US" sz="1400" dirty="0">
                          <a:latin typeface="Calibri" pitchFamily="34" charset="0"/>
                          <a:cs typeface="Calibri" pitchFamily="34" charset="0"/>
                        </a:rPr>
                        <a:t>String</a:t>
                      </a:r>
                    </a:p>
                  </a:txBody>
                  <a:tcPr/>
                </a:tc>
                <a:tc>
                  <a:txBody>
                    <a:bodyPr/>
                    <a:lstStyle/>
                    <a:p>
                      <a:r>
                        <a:rPr lang="en-US" sz="1400" u="none" strike="noStrike" cap="none" baseline="0" dirty="0">
                          <a:latin typeface="Calibri" pitchFamily="34" charset="0"/>
                          <a:cs typeface="Calibri" pitchFamily="34" charset="0"/>
                          <a:sym typeface="Arial"/>
                        </a:rPr>
                        <a:t>It provides property’s current constructive value.</a:t>
                      </a:r>
                      <a:endParaRPr lang="en-US" sz="1400" dirty="0">
                        <a:latin typeface="Calibri" pitchFamily="34" charset="0"/>
                        <a:cs typeface="Calibri" pitchFamily="34" charset="0"/>
                      </a:endParaRPr>
                    </a:p>
                  </a:txBody>
                  <a:tcPr/>
                </a:tc>
                <a:extLst>
                  <a:ext uri="{0D108BD9-81ED-4DB2-BD59-A6C34878D82A}">
                    <a16:rowId xmlns:a16="http://schemas.microsoft.com/office/drawing/2014/main" val="3948588038"/>
                  </a:ext>
                </a:extLst>
              </a:tr>
              <a:tr h="511175">
                <a:tc>
                  <a:txBody>
                    <a:bodyPr/>
                    <a:lstStyle/>
                    <a:p>
                      <a:r>
                        <a:rPr lang="en-US" sz="1400" dirty="0">
                          <a:latin typeface="Calibri" pitchFamily="34" charset="0"/>
                          <a:cs typeface="Calibri" pitchFamily="34" charset="0"/>
                        </a:rPr>
                        <a:t>9</a:t>
                      </a:r>
                    </a:p>
                  </a:txBody>
                  <a:tcPr/>
                </a:tc>
                <a:tc>
                  <a:txBody>
                    <a:bodyPr/>
                    <a:lstStyle/>
                    <a:p>
                      <a:r>
                        <a:rPr lang="en-US" sz="1400" dirty="0">
                          <a:latin typeface="Calibri" pitchFamily="34" charset="0"/>
                          <a:cs typeface="Calibri" pitchFamily="34" charset="0"/>
                        </a:rPr>
                        <a:t>Address</a:t>
                      </a:r>
                    </a:p>
                  </a:txBody>
                  <a:tcPr/>
                </a:tc>
                <a:tc>
                  <a:txBody>
                    <a:bodyPr/>
                    <a:lstStyle/>
                    <a:p>
                      <a:r>
                        <a:rPr lang="en-US" sz="1400" dirty="0">
                          <a:latin typeface="Calibri" pitchFamily="34" charset="0"/>
                          <a:cs typeface="Calibri" pitchFamily="34" charset="0"/>
                        </a:rPr>
                        <a:t>String</a:t>
                      </a:r>
                    </a:p>
                  </a:txBody>
                  <a:tcPr/>
                </a:tc>
                <a:tc>
                  <a:txBody>
                    <a:bodyPr/>
                    <a:lstStyle/>
                    <a:p>
                      <a:r>
                        <a:rPr lang="en-US" sz="1400" dirty="0">
                          <a:latin typeface="Calibri" pitchFamily="34" charset="0"/>
                          <a:cs typeface="Calibri" pitchFamily="34" charset="0"/>
                        </a:rPr>
                        <a:t>It is street address which contains apartment number &amp; other </a:t>
                      </a:r>
                    </a:p>
                  </a:txBody>
                  <a:tcPr/>
                </a:tc>
                <a:extLst>
                  <a:ext uri="{0D108BD9-81ED-4DB2-BD59-A6C34878D82A}">
                    <a16:rowId xmlns:a16="http://schemas.microsoft.com/office/drawing/2014/main" val="2299482704"/>
                  </a:ext>
                </a:extLst>
              </a:tr>
              <a:tr h="511175">
                <a:tc>
                  <a:txBody>
                    <a:bodyPr/>
                    <a:lstStyle/>
                    <a:p>
                      <a:r>
                        <a:rPr lang="en-US" sz="1400" dirty="0">
                          <a:latin typeface="Calibri" pitchFamily="34" charset="0"/>
                          <a:cs typeface="Calibri" pitchFamily="34" charset="0"/>
                        </a:rPr>
                        <a:t>10</a:t>
                      </a:r>
                    </a:p>
                  </a:txBody>
                  <a:tcPr/>
                </a:tc>
                <a:tc>
                  <a:txBody>
                    <a:bodyPr/>
                    <a:lstStyle/>
                    <a:p>
                      <a:r>
                        <a:rPr lang="en-US" sz="1400" dirty="0">
                          <a:latin typeface="Calibri" pitchFamily="34" charset="0"/>
                          <a:cs typeface="Calibri" pitchFamily="34" charset="0"/>
                        </a:rPr>
                        <a:t>Zip Code</a:t>
                      </a:r>
                    </a:p>
                  </a:txBody>
                  <a:tcPr/>
                </a:tc>
                <a:tc>
                  <a:txBody>
                    <a:bodyPr/>
                    <a:lstStyle/>
                    <a:p>
                      <a:r>
                        <a:rPr lang="en-US" sz="1400" dirty="0">
                          <a:latin typeface="Calibri" pitchFamily="34" charset="0"/>
                          <a:cs typeface="Calibri" pitchFamily="34" charset="0"/>
                        </a:rPr>
                        <a:t>Numeric</a:t>
                      </a:r>
                    </a:p>
                  </a:txBody>
                  <a:tcPr/>
                </a:tc>
                <a:tc>
                  <a:txBody>
                    <a:bodyPr/>
                    <a:lstStyle/>
                    <a:p>
                      <a:r>
                        <a:rPr lang="en-US" sz="1400" dirty="0">
                          <a:latin typeface="Calibri" pitchFamily="34" charset="0"/>
                          <a:cs typeface="Calibri" pitchFamily="34" charset="0"/>
                        </a:rPr>
                        <a:t>The property’s postal code</a:t>
                      </a:r>
                    </a:p>
                  </a:txBody>
                  <a:tcPr/>
                </a:tc>
                <a:extLst>
                  <a:ext uri="{0D108BD9-81ED-4DB2-BD59-A6C34878D82A}">
                    <a16:rowId xmlns:a16="http://schemas.microsoft.com/office/drawing/2014/main" val="3519343538"/>
                  </a:ext>
                </a:extLst>
              </a:tr>
              <a:tr h="511175">
                <a:tc>
                  <a:txBody>
                    <a:bodyPr/>
                    <a:lstStyle/>
                    <a:p>
                      <a:r>
                        <a:rPr lang="en-US" sz="1400" dirty="0">
                          <a:latin typeface="Calibri" pitchFamily="34" charset="0"/>
                          <a:cs typeface="Calibri" pitchFamily="34" charset="0"/>
                        </a:rPr>
                        <a:t>11</a:t>
                      </a:r>
                    </a:p>
                  </a:txBody>
                  <a:tcPr/>
                </a:tc>
                <a:tc>
                  <a:txBody>
                    <a:bodyPr/>
                    <a:lstStyle/>
                    <a:p>
                      <a:r>
                        <a:rPr lang="en-US" sz="1400" dirty="0">
                          <a:latin typeface="Calibri" pitchFamily="34" charset="0"/>
                          <a:cs typeface="Calibri" pitchFamily="34" charset="0"/>
                        </a:rPr>
                        <a:t>Residential Units</a:t>
                      </a:r>
                    </a:p>
                  </a:txBody>
                  <a:tcPr/>
                </a:tc>
                <a:tc>
                  <a:txBody>
                    <a:bodyPr/>
                    <a:lstStyle/>
                    <a:p>
                      <a:r>
                        <a:rPr lang="en-US" sz="1400" dirty="0">
                          <a:latin typeface="Calibri" pitchFamily="34" charset="0"/>
                          <a:cs typeface="Calibri" pitchFamily="34" charset="0"/>
                        </a:rPr>
                        <a:t>Numeric</a:t>
                      </a:r>
                    </a:p>
                  </a:txBody>
                  <a:tcPr/>
                </a:tc>
                <a:tc>
                  <a:txBody>
                    <a:bodyPr/>
                    <a:lstStyle/>
                    <a:p>
                      <a:r>
                        <a:rPr lang="en-US" sz="1400" u="none" strike="noStrike" cap="none" baseline="0" dirty="0">
                          <a:latin typeface="Calibri" pitchFamily="34" charset="0"/>
                          <a:cs typeface="Calibri" pitchFamily="34" charset="0"/>
                          <a:sym typeface="Arial"/>
                        </a:rPr>
                        <a:t>The number of residential units at the listed property. </a:t>
                      </a:r>
                      <a:endParaRPr lang="en-US" sz="1400" dirty="0">
                        <a:latin typeface="Calibri" pitchFamily="34" charset="0"/>
                        <a:cs typeface="Calibri" pitchFamily="34" charset="0"/>
                      </a:endParaRPr>
                    </a:p>
                  </a:txBody>
                  <a:tcPr/>
                </a:tc>
                <a:extLst>
                  <a:ext uri="{0D108BD9-81ED-4DB2-BD59-A6C34878D82A}">
                    <a16:rowId xmlns:a16="http://schemas.microsoft.com/office/drawing/2014/main" val="1764003142"/>
                  </a:ext>
                </a:extLst>
              </a:tr>
              <a:tr h="511175">
                <a:tc>
                  <a:txBody>
                    <a:bodyPr/>
                    <a:lstStyle/>
                    <a:p>
                      <a:r>
                        <a:rPr lang="en-US" sz="1400" dirty="0">
                          <a:latin typeface="Calibri" pitchFamily="34" charset="0"/>
                          <a:cs typeface="Calibri" pitchFamily="34" charset="0"/>
                        </a:rPr>
                        <a:t>13</a:t>
                      </a:r>
                    </a:p>
                  </a:txBody>
                  <a:tcPr/>
                </a:tc>
                <a:tc>
                  <a:txBody>
                    <a:bodyPr/>
                    <a:lstStyle/>
                    <a:p>
                      <a:r>
                        <a:rPr lang="en-US" sz="1400" u="none" strike="noStrike" cap="none" baseline="0" dirty="0">
                          <a:latin typeface="Calibri" pitchFamily="34" charset="0"/>
                          <a:cs typeface="Calibri" pitchFamily="34" charset="0"/>
                          <a:sym typeface="Arial"/>
                        </a:rPr>
                        <a:t>Commercial Units </a:t>
                      </a:r>
                      <a:endParaRPr lang="en-US" sz="1400" b="0" dirty="0">
                        <a:latin typeface="Calibri" pitchFamily="34" charset="0"/>
                        <a:cs typeface="Calibri" pitchFamily="34" charset="0"/>
                      </a:endParaRPr>
                    </a:p>
                  </a:txBody>
                  <a:tcPr/>
                </a:tc>
                <a:tc>
                  <a:txBody>
                    <a:bodyPr/>
                    <a:lstStyle/>
                    <a:p>
                      <a:r>
                        <a:rPr lang="en-US" sz="1400" dirty="0">
                          <a:latin typeface="Calibri" pitchFamily="34" charset="0"/>
                          <a:cs typeface="Calibri" pitchFamily="34" charset="0"/>
                        </a:rPr>
                        <a:t>Numeric</a:t>
                      </a:r>
                    </a:p>
                  </a:txBody>
                  <a:tcPr/>
                </a:tc>
                <a:tc>
                  <a:txBody>
                    <a:bodyPr/>
                    <a:lstStyle/>
                    <a:p>
                      <a:r>
                        <a:rPr lang="en-US" sz="1400" u="none" strike="noStrike" cap="none" baseline="0" dirty="0">
                          <a:latin typeface="Calibri" pitchFamily="34" charset="0"/>
                          <a:cs typeface="Calibri" pitchFamily="34" charset="0"/>
                          <a:sym typeface="Arial"/>
                        </a:rPr>
                        <a:t>The number of commercial units at the listed property. </a:t>
                      </a:r>
                      <a:endParaRPr lang="en-US" sz="1400" dirty="0">
                        <a:latin typeface="Calibri" pitchFamily="34" charset="0"/>
                        <a:cs typeface="Calibri" pitchFamily="34" charset="0"/>
                      </a:endParaRPr>
                    </a:p>
                  </a:txBody>
                  <a:tcPr/>
                </a:tc>
                <a:extLst>
                  <a:ext uri="{0D108BD9-81ED-4DB2-BD59-A6C34878D82A}">
                    <a16:rowId xmlns:a16="http://schemas.microsoft.com/office/drawing/2014/main" val="4140417487"/>
                  </a:ext>
                </a:extLst>
              </a:tr>
              <a:tr h="511175">
                <a:tc>
                  <a:txBody>
                    <a:bodyPr/>
                    <a:lstStyle/>
                    <a:p>
                      <a:r>
                        <a:rPr lang="en-US" sz="1400" dirty="0">
                          <a:latin typeface="Calibri" pitchFamily="34" charset="0"/>
                          <a:cs typeface="Calibri" pitchFamily="34" charset="0"/>
                        </a:rPr>
                        <a:t>14</a:t>
                      </a:r>
                    </a:p>
                  </a:txBody>
                  <a:tcPr/>
                </a:tc>
                <a:tc>
                  <a:txBody>
                    <a:bodyPr/>
                    <a:lstStyle/>
                    <a:p>
                      <a:r>
                        <a:rPr lang="en-US" sz="1400" dirty="0">
                          <a:latin typeface="Calibri" pitchFamily="34" charset="0"/>
                          <a:cs typeface="Calibri" pitchFamily="34" charset="0"/>
                        </a:rPr>
                        <a:t>Total Units </a:t>
                      </a:r>
                    </a:p>
                  </a:txBody>
                  <a:tcPr/>
                </a:tc>
                <a:tc>
                  <a:txBody>
                    <a:bodyPr/>
                    <a:lstStyle/>
                    <a:p>
                      <a:r>
                        <a:rPr lang="en-US" sz="1400" dirty="0">
                          <a:latin typeface="Calibri" pitchFamily="34" charset="0"/>
                          <a:cs typeface="Calibri" pitchFamily="34" charset="0"/>
                        </a:rPr>
                        <a:t>Numeric</a:t>
                      </a:r>
                    </a:p>
                  </a:txBody>
                  <a:tcPr/>
                </a:tc>
                <a:tc>
                  <a:txBody>
                    <a:bodyPr/>
                    <a:lstStyle/>
                    <a:p>
                      <a:r>
                        <a:rPr lang="en-US" sz="1400" u="none" strike="noStrike" cap="none" baseline="0" dirty="0">
                          <a:latin typeface="Calibri" pitchFamily="34" charset="0"/>
                          <a:cs typeface="Calibri" pitchFamily="34" charset="0"/>
                          <a:sym typeface="Arial"/>
                        </a:rPr>
                        <a:t>The total number of units at the listed property. </a:t>
                      </a:r>
                      <a:endParaRPr lang="en-US" sz="1400" dirty="0">
                        <a:latin typeface="Calibri" pitchFamily="34" charset="0"/>
                        <a:cs typeface="Calibri" pitchFamily="34" charset="0"/>
                      </a:endParaRPr>
                    </a:p>
                  </a:txBody>
                  <a:tcPr/>
                </a:tc>
                <a:extLst>
                  <a:ext uri="{0D108BD9-81ED-4DB2-BD59-A6C34878D82A}">
                    <a16:rowId xmlns:a16="http://schemas.microsoft.com/office/drawing/2014/main" val="3879266132"/>
                  </a:ext>
                </a:extLst>
              </a:tr>
              <a:tr h="511175">
                <a:tc>
                  <a:txBody>
                    <a:bodyPr/>
                    <a:lstStyle/>
                    <a:p>
                      <a:r>
                        <a:rPr lang="en-US" sz="1400" dirty="0">
                          <a:latin typeface="Calibri" pitchFamily="34" charset="0"/>
                          <a:cs typeface="Calibri" pitchFamily="34" charset="0"/>
                        </a:rPr>
                        <a:t>15</a:t>
                      </a:r>
                    </a:p>
                  </a:txBody>
                  <a:tcPr/>
                </a:tc>
                <a:tc>
                  <a:txBody>
                    <a:bodyPr/>
                    <a:lstStyle/>
                    <a:p>
                      <a:r>
                        <a:rPr lang="en-US" sz="1400" dirty="0">
                          <a:latin typeface="Calibri" pitchFamily="34" charset="0"/>
                          <a:cs typeface="Calibri" pitchFamily="34" charset="0"/>
                        </a:rPr>
                        <a:t>Land Square Feet</a:t>
                      </a:r>
                    </a:p>
                  </a:txBody>
                  <a:tcPr/>
                </a:tc>
                <a:tc>
                  <a:txBody>
                    <a:bodyPr/>
                    <a:lstStyle/>
                    <a:p>
                      <a:r>
                        <a:rPr lang="en-US" sz="1400" dirty="0">
                          <a:latin typeface="Calibri" pitchFamily="34" charset="0"/>
                          <a:cs typeface="Calibri" pitchFamily="34" charset="0"/>
                        </a:rPr>
                        <a:t>Numeric</a:t>
                      </a:r>
                    </a:p>
                  </a:txBody>
                  <a:tcPr/>
                </a:tc>
                <a:tc>
                  <a:txBody>
                    <a:bodyPr/>
                    <a:lstStyle/>
                    <a:p>
                      <a:r>
                        <a:rPr lang="en-US" sz="1400" u="none" strike="noStrike" cap="none" baseline="0" dirty="0">
                          <a:latin typeface="Calibri" pitchFamily="34" charset="0"/>
                          <a:cs typeface="Calibri" pitchFamily="34" charset="0"/>
                          <a:sym typeface="Arial"/>
                        </a:rPr>
                        <a:t>The land area of the property listed in square feet. </a:t>
                      </a:r>
                      <a:endParaRPr lang="en-US" sz="1400" dirty="0">
                        <a:latin typeface="Calibri" pitchFamily="34" charset="0"/>
                        <a:cs typeface="Calibri" pitchFamily="34" charset="0"/>
                      </a:endParaRPr>
                    </a:p>
                  </a:txBody>
                  <a:tcPr/>
                </a:tc>
                <a:extLst>
                  <a:ext uri="{0D108BD9-81ED-4DB2-BD59-A6C34878D82A}">
                    <a16:rowId xmlns:a16="http://schemas.microsoft.com/office/drawing/2014/main" val="1465254344"/>
                  </a:ext>
                </a:extLst>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6B66BB27-740D-4568-80F4-6BA75951A9E5}"/>
              </a:ext>
            </a:extLst>
          </p:cNvPr>
          <p:cNvGraphicFramePr>
            <a:graphicFrameLocks noGrp="1"/>
          </p:cNvGraphicFramePr>
          <p:nvPr>
            <p:extLst>
              <p:ext uri="{D42A27DB-BD31-4B8C-83A1-F6EECF244321}">
                <p14:modId xmlns:p14="http://schemas.microsoft.com/office/powerpoint/2010/main" val="3201581082"/>
              </p:ext>
            </p:extLst>
          </p:nvPr>
        </p:nvGraphicFramePr>
        <p:xfrm>
          <a:off x="685800" y="590550"/>
          <a:ext cx="7848600" cy="2668270"/>
        </p:xfrm>
        <a:graphic>
          <a:graphicData uri="http://schemas.openxmlformats.org/drawingml/2006/table">
            <a:tbl>
              <a:tblPr firstRow="1" bandRow="1">
                <a:tableStyleId>{35758FB7-9AC5-4552-8A53-C91805E547FA}</a:tableStyleId>
              </a:tblPr>
              <a:tblGrid>
                <a:gridCol w="609600">
                  <a:extLst>
                    <a:ext uri="{9D8B030D-6E8A-4147-A177-3AD203B41FA5}">
                      <a16:colId xmlns:a16="http://schemas.microsoft.com/office/drawing/2014/main" val="1136718718"/>
                    </a:ext>
                  </a:extLst>
                </a:gridCol>
                <a:gridCol w="1524000">
                  <a:extLst>
                    <a:ext uri="{9D8B030D-6E8A-4147-A177-3AD203B41FA5}">
                      <a16:colId xmlns:a16="http://schemas.microsoft.com/office/drawing/2014/main" val="570369955"/>
                    </a:ext>
                  </a:extLst>
                </a:gridCol>
                <a:gridCol w="1219200">
                  <a:extLst>
                    <a:ext uri="{9D8B030D-6E8A-4147-A177-3AD203B41FA5}">
                      <a16:colId xmlns:a16="http://schemas.microsoft.com/office/drawing/2014/main" val="2014048877"/>
                    </a:ext>
                  </a:extLst>
                </a:gridCol>
                <a:gridCol w="4495800">
                  <a:extLst>
                    <a:ext uri="{9D8B030D-6E8A-4147-A177-3AD203B41FA5}">
                      <a16:colId xmlns:a16="http://schemas.microsoft.com/office/drawing/2014/main" val="3495093259"/>
                    </a:ext>
                  </a:extLst>
                </a:gridCol>
              </a:tblGrid>
              <a:tr h="511175">
                <a:tc>
                  <a:txBody>
                    <a:bodyPr/>
                    <a:lstStyle/>
                    <a:p>
                      <a:r>
                        <a:rPr lang="en-US" sz="1400" dirty="0">
                          <a:latin typeface="Calibri" pitchFamily="34" charset="0"/>
                          <a:cs typeface="Calibri" pitchFamily="34" charset="0"/>
                        </a:rPr>
                        <a:t>Sr No.</a:t>
                      </a:r>
                    </a:p>
                  </a:txBody>
                  <a:tcPr/>
                </a:tc>
                <a:tc>
                  <a:txBody>
                    <a:bodyPr/>
                    <a:lstStyle/>
                    <a:p>
                      <a:r>
                        <a:rPr lang="en-US" sz="1400" dirty="0">
                          <a:latin typeface="Calibri" pitchFamily="34" charset="0"/>
                          <a:cs typeface="Calibri" pitchFamily="34" charset="0"/>
                        </a:rPr>
                        <a:t>Variable</a:t>
                      </a:r>
                    </a:p>
                  </a:txBody>
                  <a:tcPr/>
                </a:tc>
                <a:tc>
                  <a:txBody>
                    <a:bodyPr/>
                    <a:lstStyle/>
                    <a:p>
                      <a:r>
                        <a:rPr lang="en-US" sz="1400" dirty="0">
                          <a:latin typeface="Calibri" pitchFamily="34" charset="0"/>
                          <a:cs typeface="Calibri" pitchFamily="34" charset="0"/>
                        </a:rPr>
                        <a:t>Type</a:t>
                      </a:r>
                    </a:p>
                  </a:txBody>
                  <a:tcPr/>
                </a:tc>
                <a:tc>
                  <a:txBody>
                    <a:bodyPr/>
                    <a:lstStyle/>
                    <a:p>
                      <a:r>
                        <a:rPr lang="en-US" sz="1400" dirty="0">
                          <a:latin typeface="Calibri" pitchFamily="34" charset="0"/>
                          <a:cs typeface="Calibri" pitchFamily="34" charset="0"/>
                        </a:rPr>
                        <a:t>Description</a:t>
                      </a:r>
                    </a:p>
                  </a:txBody>
                  <a:tcPr/>
                </a:tc>
                <a:extLst>
                  <a:ext uri="{0D108BD9-81ED-4DB2-BD59-A6C34878D82A}">
                    <a16:rowId xmlns:a16="http://schemas.microsoft.com/office/drawing/2014/main" val="2029164679"/>
                  </a:ext>
                </a:extLst>
              </a:tr>
              <a:tr h="301625">
                <a:tc>
                  <a:txBody>
                    <a:bodyPr/>
                    <a:lstStyle/>
                    <a:p>
                      <a:r>
                        <a:rPr lang="en-US" sz="1400" dirty="0">
                          <a:latin typeface="Calibri" pitchFamily="34" charset="0"/>
                          <a:cs typeface="Calibri" pitchFamily="34" charset="0"/>
                        </a:rPr>
                        <a:t>16</a:t>
                      </a:r>
                    </a:p>
                  </a:txBody>
                  <a:tcPr/>
                </a:tc>
                <a:tc>
                  <a:txBody>
                    <a:bodyPr/>
                    <a:lstStyle/>
                    <a:p>
                      <a:r>
                        <a:rPr lang="en-US" sz="1400" dirty="0">
                          <a:latin typeface="Calibri" pitchFamily="34" charset="0"/>
                          <a:cs typeface="Calibri" pitchFamily="34" charset="0"/>
                        </a:rPr>
                        <a:t>Gross Square feet</a:t>
                      </a:r>
                    </a:p>
                  </a:txBody>
                  <a:tcPr/>
                </a:tc>
                <a:tc>
                  <a:txBody>
                    <a:bodyPr/>
                    <a:lstStyle/>
                    <a:p>
                      <a:r>
                        <a:rPr lang="en-US" sz="1400" dirty="0">
                          <a:latin typeface="Calibri" pitchFamily="34" charset="0"/>
                          <a:cs typeface="Calibri" pitchFamily="34" charset="0"/>
                        </a:rPr>
                        <a:t>Numeric</a:t>
                      </a:r>
                    </a:p>
                  </a:txBody>
                  <a:tcPr/>
                </a:tc>
                <a:tc>
                  <a:txBody>
                    <a:bodyPr/>
                    <a:lstStyle/>
                    <a:p>
                      <a:r>
                        <a:rPr lang="en-US" sz="1400" u="none" strike="noStrike" cap="none" baseline="0" dirty="0">
                          <a:latin typeface="Calibri" pitchFamily="34" charset="0"/>
                          <a:cs typeface="Calibri" pitchFamily="34" charset="0"/>
                          <a:sym typeface="Arial"/>
                        </a:rPr>
                        <a:t>Total area of the floors including walls &amp; total land area.</a:t>
                      </a:r>
                      <a:endParaRPr lang="en-US" sz="1400" dirty="0">
                        <a:latin typeface="Calibri" pitchFamily="34" charset="0"/>
                        <a:cs typeface="Calibri" pitchFamily="34" charset="0"/>
                      </a:endParaRPr>
                    </a:p>
                  </a:txBody>
                  <a:tcPr/>
                </a:tc>
                <a:extLst>
                  <a:ext uri="{0D108BD9-81ED-4DB2-BD59-A6C34878D82A}">
                    <a16:rowId xmlns:a16="http://schemas.microsoft.com/office/drawing/2014/main" val="3948588038"/>
                  </a:ext>
                </a:extLst>
              </a:tr>
              <a:tr h="289461">
                <a:tc>
                  <a:txBody>
                    <a:bodyPr/>
                    <a:lstStyle/>
                    <a:p>
                      <a:r>
                        <a:rPr lang="en-US" sz="1400" dirty="0">
                          <a:latin typeface="Calibri" pitchFamily="34" charset="0"/>
                          <a:cs typeface="Calibri" pitchFamily="34" charset="0"/>
                        </a:rPr>
                        <a:t>17</a:t>
                      </a:r>
                    </a:p>
                  </a:txBody>
                  <a:tcPr/>
                </a:tc>
                <a:tc>
                  <a:txBody>
                    <a:bodyPr/>
                    <a:lstStyle/>
                    <a:p>
                      <a:r>
                        <a:rPr lang="en-US" sz="1400" dirty="0">
                          <a:latin typeface="Calibri" pitchFamily="34" charset="0"/>
                          <a:cs typeface="Calibri" pitchFamily="34" charset="0"/>
                        </a:rPr>
                        <a:t>Year Built</a:t>
                      </a:r>
                    </a:p>
                  </a:txBody>
                  <a:tcPr/>
                </a:tc>
                <a:tc>
                  <a:txBody>
                    <a:bodyPr/>
                    <a:lstStyle/>
                    <a:p>
                      <a:r>
                        <a:rPr lang="en-US" sz="1400" dirty="0">
                          <a:latin typeface="Calibri" pitchFamily="34" charset="0"/>
                          <a:cs typeface="Calibri" pitchFamily="34" charset="0"/>
                        </a:rPr>
                        <a:t>Numeric</a:t>
                      </a:r>
                    </a:p>
                  </a:txBody>
                  <a:tcPr/>
                </a:tc>
                <a:tc>
                  <a:txBody>
                    <a:bodyPr/>
                    <a:lstStyle/>
                    <a:p>
                      <a:r>
                        <a:rPr lang="en-US" sz="1400" u="none" strike="noStrike" cap="none" baseline="0" dirty="0">
                          <a:latin typeface="Calibri" pitchFamily="34" charset="0"/>
                          <a:cs typeface="Calibri" pitchFamily="34" charset="0"/>
                          <a:sym typeface="Arial"/>
                        </a:rPr>
                        <a:t>Year the structure on the property was built. </a:t>
                      </a:r>
                      <a:endParaRPr lang="en-US" sz="1400" dirty="0">
                        <a:latin typeface="Calibri" pitchFamily="34" charset="0"/>
                        <a:cs typeface="Calibri" pitchFamily="34" charset="0"/>
                      </a:endParaRPr>
                    </a:p>
                  </a:txBody>
                  <a:tcPr/>
                </a:tc>
                <a:extLst>
                  <a:ext uri="{0D108BD9-81ED-4DB2-BD59-A6C34878D82A}">
                    <a16:rowId xmlns:a16="http://schemas.microsoft.com/office/drawing/2014/main" val="2299482704"/>
                  </a:ext>
                </a:extLst>
              </a:tr>
              <a:tr h="511175">
                <a:tc>
                  <a:txBody>
                    <a:bodyPr/>
                    <a:lstStyle/>
                    <a:p>
                      <a:r>
                        <a:rPr lang="en-US" sz="1400" dirty="0">
                          <a:latin typeface="Calibri" pitchFamily="34" charset="0"/>
                          <a:cs typeface="Calibri" pitchFamily="34" charset="0"/>
                        </a:rPr>
                        <a:t>18</a:t>
                      </a:r>
                    </a:p>
                  </a:txBody>
                  <a:tcPr/>
                </a:tc>
                <a:tc>
                  <a:txBody>
                    <a:bodyPr/>
                    <a:lstStyle/>
                    <a:p>
                      <a:r>
                        <a:rPr lang="en-US" sz="1400" dirty="0">
                          <a:latin typeface="Calibri" pitchFamily="34" charset="0"/>
                          <a:cs typeface="Calibri" pitchFamily="34" charset="0"/>
                        </a:rPr>
                        <a:t>Building class at the time of sale</a:t>
                      </a:r>
                    </a:p>
                  </a:txBody>
                  <a:tcPr/>
                </a:tc>
                <a:tc>
                  <a:txBody>
                    <a:bodyPr/>
                    <a:lstStyle/>
                    <a:p>
                      <a:r>
                        <a:rPr lang="en-US" sz="1400" dirty="0">
                          <a:latin typeface="Calibri" pitchFamily="34" charset="0"/>
                          <a:cs typeface="Calibri" pitchFamily="34" charset="0"/>
                        </a:rPr>
                        <a:t>Numeric</a:t>
                      </a:r>
                    </a:p>
                  </a:txBody>
                  <a:tcPr/>
                </a:tc>
                <a:tc>
                  <a:txBody>
                    <a:bodyPr/>
                    <a:lstStyle/>
                    <a:p>
                      <a:r>
                        <a:rPr lang="en-US" sz="1400" u="none" strike="noStrike" cap="none" baseline="0" dirty="0">
                          <a:latin typeface="Calibri" pitchFamily="34" charset="0"/>
                          <a:cs typeface="Calibri" pitchFamily="34" charset="0"/>
                          <a:sym typeface="Arial"/>
                        </a:rPr>
                        <a:t>The Building Classification is used to describe a property’s constructive use at the time of sale.</a:t>
                      </a:r>
                      <a:endParaRPr lang="en-US" sz="1400" dirty="0">
                        <a:latin typeface="Calibri" pitchFamily="34" charset="0"/>
                        <a:cs typeface="Calibri" pitchFamily="34" charset="0"/>
                      </a:endParaRPr>
                    </a:p>
                  </a:txBody>
                  <a:tcPr/>
                </a:tc>
                <a:extLst>
                  <a:ext uri="{0D108BD9-81ED-4DB2-BD59-A6C34878D82A}">
                    <a16:rowId xmlns:a16="http://schemas.microsoft.com/office/drawing/2014/main" val="3519343538"/>
                  </a:ext>
                </a:extLst>
              </a:tr>
              <a:tr h="511175">
                <a:tc>
                  <a:txBody>
                    <a:bodyPr/>
                    <a:lstStyle/>
                    <a:p>
                      <a:r>
                        <a:rPr lang="en-US" sz="1400" dirty="0">
                          <a:latin typeface="Calibri" pitchFamily="34" charset="0"/>
                          <a:cs typeface="Calibri" pitchFamily="34" charset="0"/>
                        </a:rPr>
                        <a:t>19</a:t>
                      </a:r>
                    </a:p>
                  </a:txBody>
                  <a:tcPr/>
                </a:tc>
                <a:tc>
                  <a:txBody>
                    <a:bodyPr/>
                    <a:lstStyle/>
                    <a:p>
                      <a:r>
                        <a:rPr lang="en-US" sz="1400" dirty="0">
                          <a:latin typeface="Calibri" pitchFamily="34" charset="0"/>
                          <a:cs typeface="Calibri" pitchFamily="34" charset="0"/>
                        </a:rPr>
                        <a:t>Sale Price</a:t>
                      </a:r>
                    </a:p>
                  </a:txBody>
                  <a:tcPr/>
                </a:tc>
                <a:tc>
                  <a:txBody>
                    <a:bodyPr/>
                    <a:lstStyle/>
                    <a:p>
                      <a:r>
                        <a:rPr lang="en-US" sz="1400" dirty="0">
                          <a:latin typeface="Calibri" pitchFamily="34" charset="0"/>
                          <a:cs typeface="Calibri" pitchFamily="34" charset="0"/>
                        </a:rPr>
                        <a:t>Numeric</a:t>
                      </a:r>
                    </a:p>
                  </a:txBody>
                  <a:tcPr/>
                </a:tc>
                <a:tc>
                  <a:txBody>
                    <a:bodyPr/>
                    <a:lstStyle/>
                    <a:p>
                      <a:r>
                        <a:rPr lang="en-US" sz="1400" u="none" strike="noStrike" cap="none" baseline="0" dirty="0">
                          <a:latin typeface="Calibri" pitchFamily="34" charset="0"/>
                          <a:cs typeface="Calibri" pitchFamily="34" charset="0"/>
                          <a:sym typeface="Arial"/>
                        </a:rPr>
                        <a:t>Price paid for the property.</a:t>
                      </a:r>
                      <a:endParaRPr lang="en-US" sz="1400" dirty="0">
                        <a:latin typeface="Calibri" pitchFamily="34" charset="0"/>
                        <a:cs typeface="Calibri" pitchFamily="34" charset="0"/>
                      </a:endParaRPr>
                    </a:p>
                  </a:txBody>
                  <a:tcPr/>
                </a:tc>
                <a:extLst>
                  <a:ext uri="{0D108BD9-81ED-4DB2-BD59-A6C34878D82A}">
                    <a16:rowId xmlns:a16="http://schemas.microsoft.com/office/drawing/2014/main" val="1764003142"/>
                  </a:ext>
                </a:extLst>
              </a:tr>
              <a:tr h="511175">
                <a:tc>
                  <a:txBody>
                    <a:bodyPr/>
                    <a:lstStyle/>
                    <a:p>
                      <a:r>
                        <a:rPr lang="en-US" sz="1400" dirty="0">
                          <a:latin typeface="Calibri" pitchFamily="34" charset="0"/>
                          <a:cs typeface="Calibri" pitchFamily="34" charset="0"/>
                        </a:rPr>
                        <a:t>20</a:t>
                      </a:r>
                    </a:p>
                  </a:txBody>
                  <a:tcPr/>
                </a:tc>
                <a:tc>
                  <a:txBody>
                    <a:bodyPr/>
                    <a:lstStyle/>
                    <a:p>
                      <a:r>
                        <a:rPr lang="en-US" sz="1400" u="none" strike="noStrike" cap="none" baseline="0" dirty="0">
                          <a:latin typeface="Calibri" pitchFamily="34" charset="0"/>
                          <a:cs typeface="Calibri" pitchFamily="34" charset="0"/>
                          <a:sym typeface="Arial"/>
                        </a:rPr>
                        <a:t>Date sale</a:t>
                      </a:r>
                      <a:endParaRPr lang="en-US" sz="1400" b="0" dirty="0">
                        <a:latin typeface="Calibri" pitchFamily="34" charset="0"/>
                        <a:cs typeface="Calibri" pitchFamily="34" charset="0"/>
                      </a:endParaRPr>
                    </a:p>
                  </a:txBody>
                  <a:tcPr/>
                </a:tc>
                <a:tc>
                  <a:txBody>
                    <a:bodyPr/>
                    <a:lstStyle/>
                    <a:p>
                      <a:r>
                        <a:rPr lang="en-US" sz="1400" dirty="0">
                          <a:latin typeface="Calibri" pitchFamily="34" charset="0"/>
                          <a:cs typeface="Calibri" pitchFamily="34" charset="0"/>
                        </a:rPr>
                        <a:t>Numeric</a:t>
                      </a:r>
                    </a:p>
                  </a:txBody>
                  <a:tcPr/>
                </a:tc>
                <a:tc>
                  <a:txBody>
                    <a:bodyPr/>
                    <a:lstStyle/>
                    <a:p>
                      <a:r>
                        <a:rPr lang="en-US" sz="1400" u="none" strike="noStrike" cap="none" baseline="0" dirty="0">
                          <a:latin typeface="Calibri" pitchFamily="34" charset="0"/>
                          <a:cs typeface="Calibri" pitchFamily="34" charset="0"/>
                          <a:sym typeface="Arial"/>
                        </a:rPr>
                        <a:t>Date the property sold.</a:t>
                      </a:r>
                      <a:endParaRPr lang="en-US" sz="1400" dirty="0">
                        <a:latin typeface="Calibri" pitchFamily="34" charset="0"/>
                        <a:cs typeface="Calibri" pitchFamily="34" charset="0"/>
                      </a:endParaRPr>
                    </a:p>
                  </a:txBody>
                  <a:tcPr/>
                </a:tc>
                <a:extLst>
                  <a:ext uri="{0D108BD9-81ED-4DB2-BD59-A6C34878D82A}">
                    <a16:rowId xmlns:a16="http://schemas.microsoft.com/office/drawing/2014/main" val="4140417487"/>
                  </a:ext>
                </a:extLst>
              </a:tr>
            </a:tbl>
          </a:graphicData>
        </a:graphic>
      </p:graphicFrame>
    </p:spTree>
    <p:extLst>
      <p:ext uri="{BB962C8B-B14F-4D97-AF65-F5344CB8AC3E}">
        <p14:creationId xmlns:p14="http://schemas.microsoft.com/office/powerpoint/2010/main" val="3493428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8" name="Shape 48"/>
          <p:cNvSpPr txBox="1"/>
          <p:nvPr/>
        </p:nvSpPr>
        <p:spPr>
          <a:xfrm>
            <a:off x="303250" y="291575"/>
            <a:ext cx="7926350" cy="4200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lIns="91425" tIns="91425" rIns="91425" bIns="91425" anchor="t" anchorCtr="0">
            <a:noAutofit/>
          </a:bodyPr>
          <a:lstStyle/>
          <a:p>
            <a:pPr lvl="0" algn="ctr">
              <a:spcBef>
                <a:spcPts val="0"/>
              </a:spcBef>
              <a:buNone/>
            </a:pPr>
            <a:r>
              <a:rPr lang="en" sz="1600" b="1" dirty="0" smtClean="0"/>
              <a:t>STEPS FOLLOWED</a:t>
            </a:r>
            <a:endParaRPr lang="en" sz="1600" b="1" dirty="0"/>
          </a:p>
        </p:txBody>
      </p:sp>
      <p:sp>
        <p:nvSpPr>
          <p:cNvPr id="49" name="Shape 49"/>
          <p:cNvSpPr txBox="1"/>
          <p:nvPr/>
        </p:nvSpPr>
        <p:spPr>
          <a:xfrm>
            <a:off x="256600" y="991375"/>
            <a:ext cx="8526000" cy="3464100"/>
          </a:xfrm>
          <a:prstGeom prst="rect">
            <a:avLst/>
          </a:prstGeom>
          <a:noFill/>
          <a:ln>
            <a:noFill/>
          </a:ln>
        </p:spPr>
        <p:txBody>
          <a:bodyPr lIns="91425" tIns="91425" rIns="91425" bIns="91425" anchor="t" anchorCtr="0">
            <a:noAutofit/>
          </a:bodyPr>
          <a:lstStyle/>
          <a:p>
            <a:pPr lvl="0">
              <a:spcBef>
                <a:spcPts val="0"/>
              </a:spcBef>
              <a:buNone/>
            </a:pPr>
            <a:endParaRPr lang="en" dirty="0" smtClean="0"/>
          </a:p>
          <a:p>
            <a:pPr lvl="0">
              <a:spcBef>
                <a:spcPts val="0"/>
              </a:spcBef>
              <a:buNone/>
            </a:pPr>
            <a:endParaRPr lang="en" dirty="0" smtClean="0"/>
          </a:p>
          <a:p>
            <a:pPr lvl="0">
              <a:spcBef>
                <a:spcPts val="0"/>
              </a:spcBef>
              <a:buNone/>
            </a:pPr>
            <a:endParaRPr lang="en" dirty="0" smtClean="0"/>
          </a:p>
          <a:p>
            <a:pPr lvl="0">
              <a:spcBef>
                <a:spcPts val="0"/>
              </a:spcBef>
              <a:buNone/>
            </a:pPr>
            <a:endParaRPr lang="en" dirty="0"/>
          </a:p>
          <a:p>
            <a:pPr marL="228600" lvl="0">
              <a:spcBef>
                <a:spcPts val="0"/>
              </a:spcBef>
            </a:pPr>
            <a:endParaRPr lang="en-US" dirty="0"/>
          </a:p>
          <a:p>
            <a:pPr lvl="0">
              <a:spcBef>
                <a:spcPts val="0"/>
              </a:spcBef>
              <a:buNone/>
            </a:pPr>
            <a:endParaRPr dirty="0"/>
          </a:p>
        </p:txBody>
      </p:sp>
      <p:graphicFrame>
        <p:nvGraphicFramePr>
          <p:cNvPr id="4" name="Diagram 3"/>
          <p:cNvGraphicFramePr/>
          <p:nvPr/>
        </p:nvGraphicFramePr>
        <p:xfrm>
          <a:off x="304800" y="1047750"/>
          <a:ext cx="4876800" cy="3302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8676" name="Picture 4" descr="Image result for process"/>
          <p:cNvPicPr>
            <a:picLocks noChangeAspect="1" noChangeArrowheads="1"/>
          </p:cNvPicPr>
          <p:nvPr/>
        </p:nvPicPr>
        <p:blipFill>
          <a:blip r:embed="rId8"/>
          <a:srcRect/>
          <a:stretch>
            <a:fillRect/>
          </a:stretch>
        </p:blipFill>
        <p:spPr bwMode="auto">
          <a:xfrm>
            <a:off x="5486400" y="1504950"/>
            <a:ext cx="3276600" cy="2457450"/>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p:nvPr/>
        </p:nvSpPr>
        <p:spPr>
          <a:xfrm>
            <a:off x="186600" y="221600"/>
            <a:ext cx="8043000" cy="4782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lIns="91425" tIns="91425" rIns="91425" bIns="91425" anchor="t" anchorCtr="0">
            <a:noAutofit/>
          </a:bodyPr>
          <a:lstStyle/>
          <a:p>
            <a:pPr marL="457200" lvl="0" indent="-228600" algn="ctr">
              <a:spcBef>
                <a:spcPts val="0"/>
              </a:spcBef>
            </a:pPr>
            <a:r>
              <a:rPr lang="en" sz="2000" b="1" dirty="0">
                <a:latin typeface="Calibri" panose="020F0502020204030204" pitchFamily="34" charset="0"/>
                <a:cs typeface="Calibri" panose="020F0502020204030204" pitchFamily="34" charset="0"/>
              </a:rPr>
              <a:t>DATA CLEANING</a:t>
            </a:r>
          </a:p>
        </p:txBody>
      </p:sp>
      <p:sp>
        <p:nvSpPr>
          <p:cNvPr id="55" name="Shape 55"/>
          <p:cNvSpPr txBox="1"/>
          <p:nvPr/>
        </p:nvSpPr>
        <p:spPr>
          <a:xfrm>
            <a:off x="221600" y="874750"/>
            <a:ext cx="5569600" cy="3475500"/>
          </a:xfrm>
          <a:prstGeom prst="rect">
            <a:avLst/>
          </a:prstGeom>
          <a:noFill/>
          <a:ln>
            <a:noFill/>
          </a:ln>
        </p:spPr>
        <p:txBody>
          <a:bodyPr lIns="91425" tIns="91425" rIns="91425" bIns="91425" anchor="t" anchorCtr="0">
            <a:noAutofit/>
          </a:bodyPr>
          <a:lstStyle/>
          <a:p>
            <a:r>
              <a:rPr lang="en-US" sz="1600" b="1" dirty="0">
                <a:latin typeface="Calibri" panose="020F0502020204030204" pitchFamily="34" charset="0"/>
                <a:cs typeface="Calibri" panose="020F0502020204030204" pitchFamily="34" charset="0"/>
              </a:rPr>
              <a:t>Data Cleaning </a:t>
            </a:r>
            <a:r>
              <a:rPr lang="en-US" sz="1600" dirty="0">
                <a:latin typeface="Calibri" panose="020F0502020204030204" pitchFamily="34" charset="0"/>
                <a:cs typeface="Calibri" panose="020F0502020204030204" pitchFamily="34" charset="0"/>
              </a:rPr>
              <a:t>is a process of detecting and correcting incorrect, incomplete and inaccurate data from the database.</a:t>
            </a:r>
            <a:r>
              <a:rPr lang="en" sz="1600" dirty="0">
                <a:solidFill>
                  <a:srgbClr val="222222"/>
                </a:solidFill>
                <a:highlight>
                  <a:srgbClr val="FFFFFF"/>
                </a:highlight>
                <a:latin typeface="Calibri" panose="020F0502020204030204" pitchFamily="34" charset="0"/>
                <a:ea typeface="Roboto"/>
                <a:cs typeface="Calibri" panose="020F0502020204030204" pitchFamily="34" charset="0"/>
                <a:sym typeface="Roboto"/>
              </a:rPr>
              <a:t> </a:t>
            </a:r>
          </a:p>
          <a:p>
            <a:pPr marL="228600" lvl="0">
              <a:spcBef>
                <a:spcPts val="0"/>
              </a:spcBef>
            </a:pPr>
            <a:endParaRPr lang="en" sz="1600" dirty="0">
              <a:latin typeface="Calibri" panose="020F0502020204030204" pitchFamily="34" charset="0"/>
              <a:cs typeface="Calibri" panose="020F0502020204030204" pitchFamily="34" charset="0"/>
            </a:endParaRPr>
          </a:p>
          <a:p>
            <a:pPr marL="457200" lvl="0" indent="-228600">
              <a:spcBef>
                <a:spcPts val="0"/>
              </a:spcBef>
              <a:buChar char="●"/>
            </a:pPr>
            <a:r>
              <a:rPr lang="en" sz="1600" dirty="0">
                <a:latin typeface="Calibri" panose="020F0502020204030204" pitchFamily="34" charset="0"/>
                <a:cs typeface="Calibri" panose="020F0502020204030204" pitchFamily="34" charset="0"/>
              </a:rPr>
              <a:t>All records which have sale_price less than 999 are eliminated</a:t>
            </a:r>
          </a:p>
          <a:p>
            <a:pPr marL="457200" lvl="0" indent="-228600">
              <a:spcBef>
                <a:spcPts val="0"/>
              </a:spcBef>
              <a:buChar char="●"/>
            </a:pPr>
            <a:r>
              <a:rPr lang="en" sz="1600" dirty="0">
                <a:latin typeface="Calibri" panose="020F0502020204030204" pitchFamily="34" charset="0"/>
                <a:cs typeface="Calibri" panose="020F0502020204030204" pitchFamily="34" charset="0"/>
              </a:rPr>
              <a:t>All records which have zero total_units (residential and commercial) have been eliminated</a:t>
            </a:r>
          </a:p>
          <a:p>
            <a:pPr marL="457200" lvl="0" indent="-228600">
              <a:spcBef>
                <a:spcPts val="0"/>
              </a:spcBef>
              <a:buChar char="●"/>
            </a:pPr>
            <a:r>
              <a:rPr lang="en" sz="1600" dirty="0">
                <a:latin typeface="Calibri" panose="020F0502020204030204" pitchFamily="34" charset="0"/>
                <a:cs typeface="Calibri" panose="020F0502020204030204" pitchFamily="34" charset="0"/>
              </a:rPr>
              <a:t>All records which have a zero gross_square_feet have been eliminated</a:t>
            </a:r>
          </a:p>
          <a:p>
            <a:pPr marL="457200" lvl="0" indent="-228600">
              <a:spcBef>
                <a:spcPts val="0"/>
              </a:spcBef>
              <a:buChar char="●"/>
            </a:pPr>
            <a:r>
              <a:rPr lang="en" sz="1600" dirty="0">
                <a:latin typeface="Calibri" panose="020F0502020204030204" pitchFamily="34" charset="0"/>
                <a:cs typeface="Calibri" panose="020F0502020204030204" pitchFamily="34" charset="0"/>
              </a:rPr>
              <a:t>All records which have a zero land_square_feet have been eliminated </a:t>
            </a:r>
          </a:p>
          <a:p>
            <a:pPr lvl="0">
              <a:spcBef>
                <a:spcPts val="0"/>
              </a:spcBef>
              <a:buNone/>
            </a:pPr>
            <a:endParaRPr sz="1600" dirty="0">
              <a:latin typeface="Calibri" panose="020F0502020204030204" pitchFamily="34" charset="0"/>
              <a:cs typeface="Calibri" panose="020F0502020204030204" pitchFamily="34" charset="0"/>
            </a:endParaRPr>
          </a:p>
        </p:txBody>
      </p:sp>
      <p:pic>
        <p:nvPicPr>
          <p:cNvPr id="26628" name="Picture 4" descr="Related image"/>
          <p:cNvPicPr>
            <a:picLocks noChangeAspect="1" noChangeArrowheads="1"/>
          </p:cNvPicPr>
          <p:nvPr/>
        </p:nvPicPr>
        <p:blipFill>
          <a:blip r:embed="rId3"/>
          <a:srcRect/>
          <a:stretch>
            <a:fillRect/>
          </a:stretch>
        </p:blipFill>
        <p:spPr bwMode="auto">
          <a:xfrm>
            <a:off x="5715000" y="971550"/>
            <a:ext cx="3219905" cy="2581276"/>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p:nvPr/>
        </p:nvSpPr>
        <p:spPr>
          <a:xfrm>
            <a:off x="526400" y="335623"/>
            <a:ext cx="7703200" cy="4200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lIns="91425" tIns="91425" rIns="91425" bIns="91425" anchor="t" anchorCtr="0">
            <a:noAutofit/>
          </a:bodyPr>
          <a:lstStyle/>
          <a:p>
            <a:pPr lvl="0" algn="ctr">
              <a:spcBef>
                <a:spcPts val="0"/>
              </a:spcBef>
              <a:buNone/>
            </a:pPr>
            <a:r>
              <a:rPr lang="en" sz="2000" b="1" dirty="0">
                <a:latin typeface="Calibri" pitchFamily="34" charset="0"/>
                <a:cs typeface="Calibri" pitchFamily="34" charset="0"/>
              </a:rPr>
              <a:t>           </a:t>
            </a:r>
            <a:r>
              <a:rPr lang="en-US" sz="2000" b="1" dirty="0">
                <a:latin typeface="Calibri" pitchFamily="34" charset="0"/>
                <a:cs typeface="Calibri" pitchFamily="34" charset="0"/>
              </a:rPr>
              <a:t>D</a:t>
            </a:r>
            <a:r>
              <a:rPr lang="en" sz="2000" b="1" dirty="0">
                <a:latin typeface="Calibri" pitchFamily="34" charset="0"/>
                <a:cs typeface="Calibri" pitchFamily="34" charset="0"/>
              </a:rPr>
              <a:t>ATA CLASSIFICATION</a:t>
            </a:r>
          </a:p>
        </p:txBody>
      </p:sp>
      <p:sp>
        <p:nvSpPr>
          <p:cNvPr id="61" name="Shape 61"/>
          <p:cNvSpPr txBox="1"/>
          <p:nvPr/>
        </p:nvSpPr>
        <p:spPr>
          <a:xfrm>
            <a:off x="685800" y="942123"/>
            <a:ext cx="7315200" cy="3335700"/>
          </a:xfrm>
          <a:prstGeom prst="rect">
            <a:avLst/>
          </a:prstGeom>
          <a:noFill/>
          <a:ln>
            <a:noFill/>
          </a:ln>
        </p:spPr>
        <p:txBody>
          <a:bodyPr lIns="91425" tIns="91425" rIns="91425" bIns="91425" anchor="t" anchorCtr="0">
            <a:noAutofit/>
          </a:bodyPr>
          <a:lstStyle/>
          <a:p>
            <a:pPr algn="ctr"/>
            <a:endParaRPr lang="en" dirty="0">
              <a:solidFill>
                <a:srgbClr val="222222"/>
              </a:solidFill>
              <a:highlight>
                <a:srgbClr val="FFFFFF"/>
              </a:highlight>
              <a:latin typeface="Calibri" pitchFamily="34" charset="0"/>
              <a:ea typeface="Roboto"/>
              <a:cs typeface="Calibri" pitchFamily="34" charset="0"/>
              <a:sym typeface="Roboto"/>
            </a:endParaRPr>
          </a:p>
        </p:txBody>
      </p:sp>
      <p:sp>
        <p:nvSpPr>
          <p:cNvPr id="2" name="Oval 1"/>
          <p:cNvSpPr/>
          <p:nvPr/>
        </p:nvSpPr>
        <p:spPr>
          <a:xfrm>
            <a:off x="3162300" y="1214648"/>
            <a:ext cx="2767684"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itchFamily="34" charset="0"/>
                <a:cs typeface="Calibri" pitchFamily="34" charset="0"/>
              </a:rPr>
              <a:t>NYC Property Price Prediction</a:t>
            </a:r>
          </a:p>
        </p:txBody>
      </p:sp>
      <p:cxnSp>
        <p:nvCxnSpPr>
          <p:cNvPr id="6" name="Straight Arrow Connector 5"/>
          <p:cNvCxnSpPr/>
          <p:nvPr/>
        </p:nvCxnSpPr>
        <p:spPr>
          <a:xfrm flipH="1">
            <a:off x="2510863" y="2020390"/>
            <a:ext cx="2057400" cy="5571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3001457" y="2074484"/>
            <a:ext cx="1437492" cy="10207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4430602" y="2066591"/>
            <a:ext cx="8347" cy="10394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4451309" y="2073912"/>
            <a:ext cx="1599072" cy="9996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4477690" y="2073912"/>
            <a:ext cx="2113480" cy="5734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ounded Rectangle 18"/>
          <p:cNvSpPr/>
          <p:nvPr/>
        </p:nvSpPr>
        <p:spPr>
          <a:xfrm>
            <a:off x="1295400" y="2272927"/>
            <a:ext cx="1215463" cy="647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itchFamily="34" charset="0"/>
                <a:cs typeface="Calibri" pitchFamily="34" charset="0"/>
              </a:rPr>
              <a:t>Borough 1 - Manhattan</a:t>
            </a:r>
          </a:p>
        </p:txBody>
      </p:sp>
      <p:sp>
        <p:nvSpPr>
          <p:cNvPr id="22" name="Rounded Rectangle 21"/>
          <p:cNvSpPr/>
          <p:nvPr/>
        </p:nvSpPr>
        <p:spPr>
          <a:xfrm>
            <a:off x="2510863" y="3106010"/>
            <a:ext cx="1256860" cy="647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itchFamily="34" charset="0"/>
                <a:cs typeface="Calibri" pitchFamily="34" charset="0"/>
              </a:rPr>
              <a:t>Borough 2- Bronx</a:t>
            </a:r>
          </a:p>
        </p:txBody>
      </p:sp>
      <p:sp>
        <p:nvSpPr>
          <p:cNvPr id="23" name="Rounded Rectangle 22"/>
          <p:cNvSpPr/>
          <p:nvPr/>
        </p:nvSpPr>
        <p:spPr>
          <a:xfrm>
            <a:off x="4041660" y="3106010"/>
            <a:ext cx="1216140" cy="647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itchFamily="34" charset="0"/>
                <a:cs typeface="Calibri" pitchFamily="34" charset="0"/>
              </a:rPr>
              <a:t>Borough 3 - </a:t>
            </a:r>
            <a:r>
              <a:rPr lang="en-US" dirty="0" err="1">
                <a:latin typeface="Calibri" pitchFamily="34" charset="0"/>
                <a:cs typeface="Calibri" pitchFamily="34" charset="0"/>
              </a:rPr>
              <a:t>Broklyn</a:t>
            </a:r>
            <a:endParaRPr lang="en-US" dirty="0">
              <a:latin typeface="Calibri" pitchFamily="34" charset="0"/>
              <a:cs typeface="Calibri" pitchFamily="34" charset="0"/>
            </a:endParaRPr>
          </a:p>
        </p:txBody>
      </p:sp>
      <p:sp>
        <p:nvSpPr>
          <p:cNvPr id="24" name="Rounded Rectangle 23"/>
          <p:cNvSpPr/>
          <p:nvPr/>
        </p:nvSpPr>
        <p:spPr>
          <a:xfrm>
            <a:off x="5531737" y="3106010"/>
            <a:ext cx="1173863" cy="647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itchFamily="34" charset="0"/>
                <a:cs typeface="Calibri" pitchFamily="34" charset="0"/>
              </a:rPr>
              <a:t>Borough 4 - Queens</a:t>
            </a:r>
          </a:p>
        </p:txBody>
      </p:sp>
      <p:sp>
        <p:nvSpPr>
          <p:cNvPr id="25" name="Rounded Rectangle 24"/>
          <p:cNvSpPr/>
          <p:nvPr/>
        </p:nvSpPr>
        <p:spPr>
          <a:xfrm>
            <a:off x="6591170" y="2272927"/>
            <a:ext cx="1333630" cy="647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itchFamily="34" charset="0"/>
                <a:cs typeface="Calibri" pitchFamily="34" charset="0"/>
              </a:rPr>
              <a:t>Borough 5 –</a:t>
            </a:r>
          </a:p>
          <a:p>
            <a:pPr algn="ctr"/>
            <a:r>
              <a:rPr lang="en-US" dirty="0">
                <a:latin typeface="Calibri" pitchFamily="34" charset="0"/>
                <a:cs typeface="Calibri" pitchFamily="34" charset="0"/>
              </a:rPr>
              <a:t>Staten Island</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lank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1199</TotalTime>
  <Words>1191</Words>
  <Application>Microsoft Office PowerPoint</Application>
  <PresentationFormat>On-screen Show (16:9)</PresentationFormat>
  <Paragraphs>261</Paragraphs>
  <Slides>30</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Calibri</vt:lpstr>
      <vt:lpstr>Wingdings</vt:lpstr>
      <vt:lpstr>Roboto</vt:lpstr>
      <vt:lpstr>Arial</vt:lpstr>
      <vt:lpstr>Century Gothic</vt:lpstr>
      <vt:lpstr>Blanks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Sanjay Parab</dc:creator>
  <cp:lastModifiedBy>Sowmya Rao</cp:lastModifiedBy>
  <cp:revision>122</cp:revision>
  <dcterms:modified xsi:type="dcterms:W3CDTF">2017-12-06T06:23:32Z</dcterms:modified>
</cp:coreProperties>
</file>