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951F09-3FEB-460B-9925-32992BB303D6}">
  <a:tblStyle styleId="{8C951F09-3FEB-460B-9925-32992BB303D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3d4b0884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3d4b0884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3d4b08849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3d4b08849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3e1a189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3e1a189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3e1a189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3e1a189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e1a189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e1a189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3e1a189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3e1a189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3e1a189c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3e1a189c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1b20d8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1b20d8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3d4b0884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3d4b0884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3d4b088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3d4b088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3d4b0884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3d4b0884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5434ef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5434ef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3d4b0884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3d4b0884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3d4b0884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3d4b0884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3d4b0884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3d4b0884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d4b08849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d4b08849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d4b08849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3d4b08849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3e1a189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3e1a189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3e1a189c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3e1a189c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20.png"/><Relationship Id="rId7" Type="http://schemas.openxmlformats.org/officeDocument/2006/relationships/image" Target="../media/image5.png"/><Relationship Id="rId8"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atasets/muhammadkhalid/most-popular-programming-languages-since-200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Modeling Popularity in Programming Languages using ARIMA</a:t>
            </a:r>
            <a:endParaRPr/>
          </a:p>
        </p:txBody>
      </p:sp>
      <p:sp>
        <p:nvSpPr>
          <p:cNvPr id="60" name="Google Shape;60;p13"/>
          <p:cNvSpPr txBox="1"/>
          <p:nvPr>
            <p:ph idx="1" type="subTitle"/>
          </p:nvPr>
        </p:nvSpPr>
        <p:spPr>
          <a:xfrm>
            <a:off x="671250" y="3174875"/>
            <a:ext cx="7801500" cy="10854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Modelling and Simulation (SOFE 4820U)</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u="sng"/>
              <a:t>Group 5</a:t>
            </a:r>
            <a:endParaRPr u="sng"/>
          </a:p>
          <a:p>
            <a:pPr indent="0" lvl="0" marL="0" rtl="0" algn="ctr">
              <a:spcBef>
                <a:spcPts val="0"/>
              </a:spcBef>
              <a:spcAft>
                <a:spcPts val="0"/>
              </a:spcAft>
              <a:buNone/>
            </a:pPr>
            <a:r>
              <a:rPr lang="en"/>
              <a:t>Bhavik Panchal (100591777) </a:t>
            </a:r>
            <a:endParaRPr/>
          </a:p>
          <a:p>
            <a:pPr indent="0" lvl="0" marL="0" rtl="0" algn="ctr">
              <a:spcBef>
                <a:spcPts val="0"/>
              </a:spcBef>
              <a:spcAft>
                <a:spcPts val="0"/>
              </a:spcAft>
              <a:buNone/>
            </a:pPr>
            <a:r>
              <a:rPr lang="en"/>
              <a:t>Mayar Shaath (100711121)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Encountered Difficulties</a:t>
            </a:r>
            <a:endParaRPr/>
          </a:p>
        </p:txBody>
      </p:sp>
      <p:sp>
        <p:nvSpPr>
          <p:cNvPr id="119" name="Google Shape;119;p22"/>
          <p:cNvSpPr txBox="1"/>
          <p:nvPr>
            <p:ph idx="1" type="body"/>
          </p:nvPr>
        </p:nvSpPr>
        <p:spPr>
          <a:xfrm>
            <a:off x="311700" y="1152475"/>
            <a:ext cx="8520600" cy="25161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It was very difficult determining the the </a:t>
            </a:r>
            <a:r>
              <a:rPr lang="en">
                <a:solidFill>
                  <a:schemeClr val="accent4"/>
                </a:solidFill>
              </a:rPr>
              <a:t>p</a:t>
            </a:r>
            <a:r>
              <a:rPr lang="en"/>
              <a:t> &amp; </a:t>
            </a:r>
            <a:r>
              <a:rPr lang="en">
                <a:solidFill>
                  <a:schemeClr val="accent4"/>
                </a:solidFill>
              </a:rPr>
              <a:t>q </a:t>
            </a:r>
            <a:r>
              <a:rPr lang="en"/>
              <a:t>values when </a:t>
            </a:r>
            <a:r>
              <a:rPr lang="en"/>
              <a:t>plotting</a:t>
            </a:r>
            <a:r>
              <a:rPr lang="en"/>
              <a:t> the MA and the ARIMA</a:t>
            </a:r>
            <a:endParaRPr/>
          </a:p>
          <a:p>
            <a:pPr indent="-317182" lvl="0" marL="914400" rtl="0" algn="l">
              <a:spcBef>
                <a:spcPts val="0"/>
              </a:spcBef>
              <a:spcAft>
                <a:spcPts val="0"/>
              </a:spcAft>
              <a:buSzPct val="100000"/>
              <a:buChar char="-"/>
            </a:pPr>
            <a:r>
              <a:rPr lang="en"/>
              <a:t>We had to use trial and error to determine these values</a:t>
            </a:r>
            <a:endParaRPr/>
          </a:p>
          <a:p>
            <a:pPr indent="-317182" lvl="0" marL="457200" rtl="0" algn="l">
              <a:spcBef>
                <a:spcPts val="0"/>
              </a:spcBef>
              <a:spcAft>
                <a:spcPts val="0"/>
              </a:spcAft>
              <a:buSzPct val="100000"/>
              <a:buChar char="●"/>
            </a:pPr>
            <a:r>
              <a:rPr lang="en"/>
              <a:t>When working with the dataset, we had to format </a:t>
            </a:r>
            <a:r>
              <a:rPr lang="en"/>
              <a:t>certain</a:t>
            </a:r>
            <a:r>
              <a:rPr lang="en"/>
              <a:t> values properly (month: yyyy - mm - dd)</a:t>
            </a:r>
            <a:endParaRPr/>
          </a:p>
          <a:p>
            <a:pPr indent="0" lvl="0" marL="0" rtl="0" algn="l">
              <a:spcBef>
                <a:spcPts val="1200"/>
              </a:spcBef>
              <a:spcAft>
                <a:spcPts val="0"/>
              </a:spcAft>
              <a:buNone/>
            </a:pPr>
            <a:r>
              <a:rPr lang="en"/>
              <a:t>Initially, we wanted to base our project on Movie ticket sales. We found a dataset for this problem, but the dataset had annual </a:t>
            </a:r>
            <a:r>
              <a:rPr lang="en"/>
              <a:t>statistics</a:t>
            </a:r>
            <a:r>
              <a:rPr lang="en"/>
              <a:t> for movie ticket sales from 1995 to 2021. There were 2 problems with this topic:</a:t>
            </a:r>
            <a:endParaRPr/>
          </a:p>
          <a:p>
            <a:pPr indent="-317182" lvl="0" marL="457200" rtl="0" algn="l">
              <a:spcBef>
                <a:spcPts val="1200"/>
              </a:spcBef>
              <a:spcAft>
                <a:spcPts val="0"/>
              </a:spcAft>
              <a:buSzPct val="100000"/>
              <a:buChar char="●"/>
            </a:pPr>
            <a:r>
              <a:rPr lang="en"/>
              <a:t>There was not enough data for us to generate a reasonable future prediction of </a:t>
            </a:r>
            <a:r>
              <a:rPr lang="en"/>
              <a:t>movie</a:t>
            </a:r>
            <a:r>
              <a:rPr lang="en"/>
              <a:t> ticket sales (for an ARIMA model, the more data that is provided, will lead to a better </a:t>
            </a:r>
            <a:r>
              <a:rPr lang="en"/>
              <a:t>prediction</a:t>
            </a:r>
            <a:r>
              <a:rPr lang="en"/>
              <a:t> of the future </a:t>
            </a:r>
            <a:endParaRPr/>
          </a:p>
          <a:p>
            <a:pPr indent="-317182" lvl="0" marL="457200" rtl="0" algn="l">
              <a:spcBef>
                <a:spcPts val="0"/>
              </a:spcBef>
              <a:spcAft>
                <a:spcPts val="0"/>
              </a:spcAft>
              <a:buSzPct val="100000"/>
              <a:buChar char="●"/>
            </a:pPr>
            <a:r>
              <a:rPr lang="en"/>
              <a:t>There was a big skew near the end of the original data (due to COVID-19)</a:t>
            </a:r>
            <a:endParaRPr/>
          </a:p>
        </p:txBody>
      </p:sp>
      <p:pic>
        <p:nvPicPr>
          <p:cNvPr id="120" name="Google Shape;120;p22"/>
          <p:cNvPicPr preferRelativeResize="0"/>
          <p:nvPr/>
        </p:nvPicPr>
        <p:blipFill>
          <a:blip r:embed="rId3">
            <a:alphaModFix/>
          </a:blip>
          <a:stretch>
            <a:fillRect/>
          </a:stretch>
        </p:blipFill>
        <p:spPr>
          <a:xfrm>
            <a:off x="3526649" y="3668724"/>
            <a:ext cx="2090699" cy="138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pic>
        <p:nvPicPr>
          <p:cNvPr id="126" name="Google Shape;126;p23"/>
          <p:cNvPicPr preferRelativeResize="0"/>
          <p:nvPr/>
        </p:nvPicPr>
        <p:blipFill>
          <a:blip r:embed="rId3">
            <a:alphaModFix/>
          </a:blip>
          <a:stretch>
            <a:fillRect/>
          </a:stretch>
        </p:blipFill>
        <p:spPr>
          <a:xfrm>
            <a:off x="1864662" y="940850"/>
            <a:ext cx="5414676" cy="383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C/C++</a:t>
            </a:r>
            <a:endParaRPr/>
          </a:p>
        </p:txBody>
      </p:sp>
      <p:pic>
        <p:nvPicPr>
          <p:cNvPr id="132" name="Google Shape;132;p24"/>
          <p:cNvPicPr preferRelativeResize="0"/>
          <p:nvPr/>
        </p:nvPicPr>
        <p:blipFill>
          <a:blip r:embed="rId3">
            <a:alphaModFix/>
          </a:blip>
          <a:stretch>
            <a:fillRect/>
          </a:stretch>
        </p:blipFill>
        <p:spPr>
          <a:xfrm>
            <a:off x="2733201" y="707207"/>
            <a:ext cx="3172700" cy="1951143"/>
          </a:xfrm>
          <a:prstGeom prst="rect">
            <a:avLst/>
          </a:prstGeom>
          <a:noFill/>
          <a:ln>
            <a:noFill/>
          </a:ln>
        </p:spPr>
      </p:pic>
      <p:pic>
        <p:nvPicPr>
          <p:cNvPr id="133" name="Google Shape;133;p24"/>
          <p:cNvPicPr preferRelativeResize="0"/>
          <p:nvPr/>
        </p:nvPicPr>
        <p:blipFill>
          <a:blip r:embed="rId4">
            <a:alphaModFix/>
          </a:blip>
          <a:stretch>
            <a:fillRect/>
          </a:stretch>
        </p:blipFill>
        <p:spPr>
          <a:xfrm>
            <a:off x="706600" y="2931975"/>
            <a:ext cx="3172699" cy="1835525"/>
          </a:xfrm>
          <a:prstGeom prst="rect">
            <a:avLst/>
          </a:prstGeom>
          <a:noFill/>
          <a:ln>
            <a:noFill/>
          </a:ln>
        </p:spPr>
      </p:pic>
      <p:pic>
        <p:nvPicPr>
          <p:cNvPr id="134" name="Google Shape;134;p24"/>
          <p:cNvPicPr preferRelativeResize="0"/>
          <p:nvPr/>
        </p:nvPicPr>
        <p:blipFill>
          <a:blip r:embed="rId5">
            <a:alphaModFix/>
          </a:blip>
          <a:stretch>
            <a:fillRect/>
          </a:stretch>
        </p:blipFill>
        <p:spPr>
          <a:xfrm>
            <a:off x="4932225" y="2871363"/>
            <a:ext cx="3756963" cy="1956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Java</a:t>
            </a:r>
            <a:endParaRPr/>
          </a:p>
        </p:txBody>
      </p:sp>
      <p:pic>
        <p:nvPicPr>
          <p:cNvPr id="140" name="Google Shape;140;p25"/>
          <p:cNvPicPr preferRelativeResize="0"/>
          <p:nvPr/>
        </p:nvPicPr>
        <p:blipFill>
          <a:blip r:embed="rId3">
            <a:alphaModFix/>
          </a:blip>
          <a:stretch>
            <a:fillRect/>
          </a:stretch>
        </p:blipFill>
        <p:spPr>
          <a:xfrm>
            <a:off x="2708575" y="514300"/>
            <a:ext cx="3507465" cy="2126725"/>
          </a:xfrm>
          <a:prstGeom prst="rect">
            <a:avLst/>
          </a:prstGeom>
          <a:noFill/>
          <a:ln>
            <a:noFill/>
          </a:ln>
        </p:spPr>
      </p:pic>
      <p:pic>
        <p:nvPicPr>
          <p:cNvPr id="141" name="Google Shape;141;p25"/>
          <p:cNvPicPr preferRelativeResize="0"/>
          <p:nvPr/>
        </p:nvPicPr>
        <p:blipFill>
          <a:blip r:embed="rId4">
            <a:alphaModFix/>
          </a:blip>
          <a:stretch>
            <a:fillRect/>
          </a:stretch>
        </p:blipFill>
        <p:spPr>
          <a:xfrm>
            <a:off x="152400" y="2793425"/>
            <a:ext cx="3810288" cy="2197675"/>
          </a:xfrm>
          <a:prstGeom prst="rect">
            <a:avLst/>
          </a:prstGeom>
          <a:noFill/>
          <a:ln>
            <a:noFill/>
          </a:ln>
        </p:spPr>
      </p:pic>
      <p:pic>
        <p:nvPicPr>
          <p:cNvPr id="142" name="Google Shape;142;p25"/>
          <p:cNvPicPr preferRelativeResize="0"/>
          <p:nvPr/>
        </p:nvPicPr>
        <p:blipFill>
          <a:blip r:embed="rId5">
            <a:alphaModFix/>
          </a:blip>
          <a:stretch>
            <a:fillRect/>
          </a:stretch>
        </p:blipFill>
        <p:spPr>
          <a:xfrm>
            <a:off x="4678637" y="2793425"/>
            <a:ext cx="4153651" cy="219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JavaScript</a:t>
            </a:r>
            <a:endParaRPr/>
          </a:p>
        </p:txBody>
      </p:sp>
      <p:pic>
        <p:nvPicPr>
          <p:cNvPr id="148" name="Google Shape;148;p26"/>
          <p:cNvPicPr preferRelativeResize="0"/>
          <p:nvPr/>
        </p:nvPicPr>
        <p:blipFill>
          <a:blip r:embed="rId3">
            <a:alphaModFix/>
          </a:blip>
          <a:stretch>
            <a:fillRect/>
          </a:stretch>
        </p:blipFill>
        <p:spPr>
          <a:xfrm>
            <a:off x="2867640" y="761045"/>
            <a:ext cx="3408725" cy="2075079"/>
          </a:xfrm>
          <a:prstGeom prst="rect">
            <a:avLst/>
          </a:prstGeom>
          <a:noFill/>
          <a:ln>
            <a:noFill/>
          </a:ln>
        </p:spPr>
      </p:pic>
      <p:pic>
        <p:nvPicPr>
          <p:cNvPr id="149" name="Google Shape;149;p26"/>
          <p:cNvPicPr preferRelativeResize="0"/>
          <p:nvPr/>
        </p:nvPicPr>
        <p:blipFill>
          <a:blip r:embed="rId4">
            <a:alphaModFix/>
          </a:blip>
          <a:stretch>
            <a:fillRect/>
          </a:stretch>
        </p:blipFill>
        <p:spPr>
          <a:xfrm>
            <a:off x="550725" y="2936600"/>
            <a:ext cx="3408737" cy="2037201"/>
          </a:xfrm>
          <a:prstGeom prst="rect">
            <a:avLst/>
          </a:prstGeom>
          <a:noFill/>
          <a:ln>
            <a:noFill/>
          </a:ln>
        </p:spPr>
      </p:pic>
      <p:pic>
        <p:nvPicPr>
          <p:cNvPr id="150" name="Google Shape;150;p26"/>
          <p:cNvPicPr preferRelativeResize="0"/>
          <p:nvPr/>
        </p:nvPicPr>
        <p:blipFill>
          <a:blip r:embed="rId5">
            <a:alphaModFix/>
          </a:blip>
          <a:stretch>
            <a:fillRect/>
          </a:stretch>
        </p:blipFill>
        <p:spPr>
          <a:xfrm>
            <a:off x="4897187" y="2936600"/>
            <a:ext cx="3935105" cy="203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PHP</a:t>
            </a:r>
            <a:endParaRPr/>
          </a:p>
        </p:txBody>
      </p:sp>
      <p:pic>
        <p:nvPicPr>
          <p:cNvPr id="156" name="Google Shape;156;p27"/>
          <p:cNvPicPr preferRelativeResize="0"/>
          <p:nvPr/>
        </p:nvPicPr>
        <p:blipFill>
          <a:blip r:embed="rId3">
            <a:alphaModFix/>
          </a:blip>
          <a:stretch>
            <a:fillRect/>
          </a:stretch>
        </p:blipFill>
        <p:spPr>
          <a:xfrm>
            <a:off x="2820468" y="445025"/>
            <a:ext cx="3503071" cy="2171700"/>
          </a:xfrm>
          <a:prstGeom prst="rect">
            <a:avLst/>
          </a:prstGeom>
          <a:noFill/>
          <a:ln>
            <a:noFill/>
          </a:ln>
        </p:spPr>
      </p:pic>
      <p:pic>
        <p:nvPicPr>
          <p:cNvPr id="157" name="Google Shape;157;p27"/>
          <p:cNvPicPr preferRelativeResize="0"/>
          <p:nvPr/>
        </p:nvPicPr>
        <p:blipFill>
          <a:blip r:embed="rId4">
            <a:alphaModFix/>
          </a:blip>
          <a:stretch>
            <a:fillRect/>
          </a:stretch>
        </p:blipFill>
        <p:spPr>
          <a:xfrm>
            <a:off x="429500" y="2819399"/>
            <a:ext cx="3684134" cy="2171700"/>
          </a:xfrm>
          <a:prstGeom prst="rect">
            <a:avLst/>
          </a:prstGeom>
          <a:noFill/>
          <a:ln>
            <a:noFill/>
          </a:ln>
        </p:spPr>
      </p:pic>
      <p:pic>
        <p:nvPicPr>
          <p:cNvPr id="158" name="Google Shape;158;p27"/>
          <p:cNvPicPr preferRelativeResize="0"/>
          <p:nvPr/>
        </p:nvPicPr>
        <p:blipFill>
          <a:blip r:embed="rId5">
            <a:alphaModFix/>
          </a:blip>
          <a:stretch>
            <a:fillRect/>
          </a:stretch>
        </p:blipFill>
        <p:spPr>
          <a:xfrm>
            <a:off x="4632434" y="2819399"/>
            <a:ext cx="4199857" cy="2171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Python</a:t>
            </a:r>
            <a:endParaRPr/>
          </a:p>
        </p:txBody>
      </p:sp>
      <p:pic>
        <p:nvPicPr>
          <p:cNvPr id="164" name="Google Shape;164;p28"/>
          <p:cNvPicPr preferRelativeResize="0"/>
          <p:nvPr/>
        </p:nvPicPr>
        <p:blipFill>
          <a:blip r:embed="rId3">
            <a:alphaModFix/>
          </a:blip>
          <a:stretch>
            <a:fillRect/>
          </a:stretch>
        </p:blipFill>
        <p:spPr>
          <a:xfrm>
            <a:off x="3075550" y="948450"/>
            <a:ext cx="2992900" cy="1770500"/>
          </a:xfrm>
          <a:prstGeom prst="rect">
            <a:avLst/>
          </a:prstGeom>
          <a:noFill/>
          <a:ln>
            <a:noFill/>
          </a:ln>
        </p:spPr>
      </p:pic>
      <p:pic>
        <p:nvPicPr>
          <p:cNvPr id="165" name="Google Shape;165;p28"/>
          <p:cNvPicPr preferRelativeResize="0"/>
          <p:nvPr/>
        </p:nvPicPr>
        <p:blipFill>
          <a:blip r:embed="rId4">
            <a:alphaModFix/>
          </a:blip>
          <a:stretch>
            <a:fillRect/>
          </a:stretch>
        </p:blipFill>
        <p:spPr>
          <a:xfrm>
            <a:off x="533400" y="2836700"/>
            <a:ext cx="3506804" cy="2119750"/>
          </a:xfrm>
          <a:prstGeom prst="rect">
            <a:avLst/>
          </a:prstGeom>
          <a:noFill/>
          <a:ln>
            <a:noFill/>
          </a:ln>
        </p:spPr>
      </p:pic>
      <p:pic>
        <p:nvPicPr>
          <p:cNvPr id="166" name="Google Shape;166;p28"/>
          <p:cNvPicPr preferRelativeResize="0"/>
          <p:nvPr/>
        </p:nvPicPr>
        <p:blipFill>
          <a:blip r:embed="rId5">
            <a:alphaModFix/>
          </a:blip>
          <a:stretch>
            <a:fillRect/>
          </a:stretch>
        </p:blipFill>
        <p:spPr>
          <a:xfrm>
            <a:off x="4785504" y="2836700"/>
            <a:ext cx="4046794" cy="2119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Summary Table</a:t>
            </a:r>
            <a:endParaRPr/>
          </a:p>
        </p:txBody>
      </p:sp>
      <p:graphicFrame>
        <p:nvGraphicFramePr>
          <p:cNvPr id="172" name="Google Shape;172;p29"/>
          <p:cNvGraphicFramePr/>
          <p:nvPr/>
        </p:nvGraphicFramePr>
        <p:xfrm>
          <a:off x="1030125" y="1148475"/>
          <a:ext cx="3000000" cy="3000000"/>
        </p:xfrm>
        <a:graphic>
          <a:graphicData uri="http://schemas.openxmlformats.org/drawingml/2006/table">
            <a:tbl>
              <a:tblPr>
                <a:noFill/>
                <a:tableStyleId>{8C951F09-3FEB-460B-9925-32992BB303D6}</a:tableStyleId>
              </a:tblPr>
              <a:tblGrid>
                <a:gridCol w="1445350"/>
                <a:gridCol w="1160075"/>
                <a:gridCol w="1103025"/>
                <a:gridCol w="1426325"/>
                <a:gridCol w="1948975"/>
              </a:tblGrid>
              <a:tr h="71650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Language</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999999"/>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Highest Value %</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999999"/>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Lowest Value %</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999999"/>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Forecast</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999999"/>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Prediction Confidence Level</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999999"/>
                    </a:solidFill>
                  </a:tcPr>
                </a:tc>
              </a:tr>
              <a:tr h="56345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C/C++</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13</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3</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Decrease</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Uncertain</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6345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Java</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35</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16</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Decrease</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Confident</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6345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JavaScript</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9.5</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6.5</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Slight Increase</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6B26B"/>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Uncertain</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6345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PHP</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21</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5</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Decrease</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Confident</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6345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Python</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35</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3</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Increase</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6AA84F"/>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Confident</a:t>
                      </a:r>
                      <a:endParaRPr>
                        <a:solidFill>
                          <a:schemeClr val="dk1"/>
                        </a:solidFill>
                        <a:latin typeface="Oswald"/>
                        <a:ea typeface="Oswald"/>
                        <a:cs typeface="Oswald"/>
                        <a:sym typeface="Oswald"/>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t>
            </a:r>
            <a:r>
              <a:rPr lang="en"/>
              <a:t>could work with more data</a:t>
            </a:r>
            <a:endParaRPr/>
          </a:p>
          <a:p>
            <a:pPr indent="-342900" lvl="0" marL="914400" rtl="0" algn="l">
              <a:spcBef>
                <a:spcPts val="0"/>
              </a:spcBef>
              <a:spcAft>
                <a:spcPts val="0"/>
              </a:spcAft>
              <a:buSzPts val="1800"/>
              <a:buChar char="-"/>
            </a:pPr>
            <a:r>
              <a:rPr lang="en"/>
              <a:t>More years of research </a:t>
            </a:r>
            <a:endParaRPr/>
          </a:p>
          <a:p>
            <a:pPr indent="-342900" lvl="0" marL="914400" rtl="0" algn="l">
              <a:spcBef>
                <a:spcPts val="0"/>
              </a:spcBef>
              <a:spcAft>
                <a:spcPts val="0"/>
              </a:spcAft>
              <a:buSzPts val="1800"/>
              <a:buChar char="-"/>
            </a:pPr>
            <a:r>
              <a:rPr lang="en"/>
              <a:t>Daily statistics rather than monthly</a:t>
            </a:r>
            <a:endParaRPr/>
          </a:p>
          <a:p>
            <a:pPr indent="0" lvl="0" marL="1371600" rtl="0" algn="l">
              <a:spcBef>
                <a:spcPts val="1200"/>
              </a:spcBef>
              <a:spcAft>
                <a:spcPts val="0"/>
              </a:spcAft>
              <a:buNone/>
            </a:pPr>
            <a:r>
              <a:t/>
            </a:r>
            <a:endParaRPr/>
          </a:p>
          <a:p>
            <a:pPr indent="-342900" lvl="0" marL="457200" rtl="0" algn="l">
              <a:spcBef>
                <a:spcPts val="1200"/>
              </a:spcBef>
              <a:spcAft>
                <a:spcPts val="0"/>
              </a:spcAft>
              <a:buSzPts val="1800"/>
              <a:buChar char="●"/>
            </a:pPr>
            <a:r>
              <a:rPr lang="en"/>
              <a:t>Work with more seasonal data to produce more complex results</a:t>
            </a:r>
            <a:endParaRPr/>
          </a:p>
          <a:p>
            <a:pPr indent="-342900" lvl="0" marL="914400" rtl="0" algn="l">
              <a:spcBef>
                <a:spcPts val="0"/>
              </a:spcBef>
              <a:spcAft>
                <a:spcPts val="0"/>
              </a:spcAft>
              <a:buSzPts val="1800"/>
              <a:buChar char="-"/>
            </a:pPr>
            <a:r>
              <a:rPr lang="en"/>
              <a:t>Would make predictions of less linear and more seasonal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could plot reasons as to why certain languages dip or raise in popularity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were successfully able to model the 5 most popular programming languages in terms of past, present, and future popularity. The results show that C/C++, Java and PHP are 3 languages that are on a downwards trend in terms of popularity. JavaScript looks like it will have a very slight rise in its trend, but it is currently trending downwards which takes away our confidence in its prediction. P</a:t>
            </a:r>
            <a:r>
              <a:rPr lang="en"/>
              <a:t>ython</a:t>
            </a:r>
            <a:r>
              <a:rPr lang="en"/>
              <a:t>, on the other hand, is showing constant growth in popularity and is expected to continue to do so. This suggests a growing </a:t>
            </a:r>
            <a:r>
              <a:rPr lang="en"/>
              <a:t>interest</a:t>
            </a:r>
            <a:r>
              <a:rPr lang="en"/>
              <a:t> in data analysis and visualization as well as </a:t>
            </a:r>
            <a:r>
              <a:rPr lang="en"/>
              <a:t>machine</a:t>
            </a:r>
            <a:r>
              <a:rPr lang="en"/>
              <a:t> learning and AI technologies since Python is most commonly used in these fields. It is safe to assume that out of the 5 programming languages observed, Python will be the most popular in the future, possibly making it the most used language in many aspects.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advancement of technology and the growth of the programming/software development industry, there are constant changes to the popularity and use of different programming languages. Thus, education institutions and other training institutes face the drawback of potentially teaching languages no longer desired in the rapidly changing industry. Even hiring companies may face a similar problem when looking for the “perfect” candidate, when they are in fact searching for experience in a practically dead language.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125527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90" name="Google Shape;190;p32"/>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500"/>
              <a:t>Any questions?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project aims to model the current trends in programming language popularity and predict the future trends based on the data of the current trends. The models will be used to predict popularity for the 5 most used languages to determine whether they will continue to be a popular choice among programmers. They can also be used to predict the general direction of where the industry is heading as different languages are mainly used for different types of programming.</a:t>
            </a:r>
            <a:endParaRPr/>
          </a:p>
        </p:txBody>
      </p:sp>
      <p:pic>
        <p:nvPicPr>
          <p:cNvPr id="73" name="Google Shape;73;p15"/>
          <p:cNvPicPr preferRelativeResize="0"/>
          <p:nvPr/>
        </p:nvPicPr>
        <p:blipFill>
          <a:blip r:embed="rId3">
            <a:alphaModFix/>
          </a:blip>
          <a:stretch>
            <a:fillRect/>
          </a:stretch>
        </p:blipFill>
        <p:spPr>
          <a:xfrm>
            <a:off x="5960800" y="2941288"/>
            <a:ext cx="1155101" cy="1155101"/>
          </a:xfrm>
          <a:prstGeom prst="rect">
            <a:avLst/>
          </a:prstGeom>
          <a:noFill/>
          <a:ln>
            <a:noFill/>
          </a:ln>
        </p:spPr>
      </p:pic>
      <p:pic>
        <p:nvPicPr>
          <p:cNvPr id="74" name="Google Shape;74;p15"/>
          <p:cNvPicPr preferRelativeResize="0"/>
          <p:nvPr/>
        </p:nvPicPr>
        <p:blipFill>
          <a:blip r:embed="rId4">
            <a:alphaModFix/>
          </a:blip>
          <a:stretch>
            <a:fillRect/>
          </a:stretch>
        </p:blipFill>
        <p:spPr>
          <a:xfrm>
            <a:off x="6762325" y="2973600"/>
            <a:ext cx="971225" cy="971225"/>
          </a:xfrm>
          <a:prstGeom prst="rect">
            <a:avLst/>
          </a:prstGeom>
          <a:noFill/>
          <a:ln>
            <a:noFill/>
          </a:ln>
        </p:spPr>
      </p:pic>
      <p:pic>
        <p:nvPicPr>
          <p:cNvPr id="75" name="Google Shape;75;p15"/>
          <p:cNvPicPr preferRelativeResize="0"/>
          <p:nvPr/>
        </p:nvPicPr>
        <p:blipFill>
          <a:blip r:embed="rId5">
            <a:alphaModFix/>
          </a:blip>
          <a:stretch>
            <a:fillRect/>
          </a:stretch>
        </p:blipFill>
        <p:spPr>
          <a:xfrm>
            <a:off x="7861075" y="4015687"/>
            <a:ext cx="971223" cy="524490"/>
          </a:xfrm>
          <a:prstGeom prst="rect">
            <a:avLst/>
          </a:prstGeom>
          <a:noFill/>
          <a:ln>
            <a:noFill/>
          </a:ln>
        </p:spPr>
      </p:pic>
      <p:pic>
        <p:nvPicPr>
          <p:cNvPr id="76" name="Google Shape;76;p15"/>
          <p:cNvPicPr preferRelativeResize="0"/>
          <p:nvPr/>
        </p:nvPicPr>
        <p:blipFill rotWithShape="1">
          <a:blip r:embed="rId6">
            <a:alphaModFix/>
          </a:blip>
          <a:srcRect b="0" l="24375" r="25625" t="0"/>
          <a:stretch/>
        </p:blipFill>
        <p:spPr>
          <a:xfrm>
            <a:off x="6963350" y="4015675"/>
            <a:ext cx="971225" cy="971225"/>
          </a:xfrm>
          <a:prstGeom prst="rect">
            <a:avLst/>
          </a:prstGeom>
          <a:noFill/>
          <a:ln>
            <a:noFill/>
          </a:ln>
        </p:spPr>
      </p:pic>
      <p:pic>
        <p:nvPicPr>
          <p:cNvPr id="77" name="Google Shape;77;p15"/>
          <p:cNvPicPr preferRelativeResize="0"/>
          <p:nvPr/>
        </p:nvPicPr>
        <p:blipFill>
          <a:blip r:embed="rId7">
            <a:alphaModFix/>
          </a:blip>
          <a:stretch>
            <a:fillRect/>
          </a:stretch>
        </p:blipFill>
        <p:spPr>
          <a:xfrm>
            <a:off x="7777149" y="3136450"/>
            <a:ext cx="680376" cy="764774"/>
          </a:xfrm>
          <a:prstGeom prst="rect">
            <a:avLst/>
          </a:prstGeom>
          <a:noFill/>
          <a:ln>
            <a:noFill/>
          </a:ln>
        </p:spPr>
      </p:pic>
      <p:pic>
        <p:nvPicPr>
          <p:cNvPr id="78" name="Google Shape;78;p15"/>
          <p:cNvPicPr preferRelativeResize="0"/>
          <p:nvPr/>
        </p:nvPicPr>
        <p:blipFill>
          <a:blip r:embed="rId8">
            <a:alphaModFix/>
          </a:blip>
          <a:stretch>
            <a:fillRect/>
          </a:stretch>
        </p:blipFill>
        <p:spPr>
          <a:xfrm>
            <a:off x="6282975" y="4118568"/>
            <a:ext cx="680375" cy="7654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graphical model showing the change in popularity for different programming languages from 2004-2022, including a future popularity prediction.</a:t>
            </a:r>
            <a:endParaRPr/>
          </a:p>
          <a:p>
            <a:pPr indent="0" lvl="0" marL="0" rtl="0" algn="l">
              <a:spcBef>
                <a:spcPts val="1200"/>
              </a:spcBef>
              <a:spcAft>
                <a:spcPts val="0"/>
              </a:spcAft>
              <a:buNone/>
            </a:pPr>
            <a:r>
              <a:rPr lang="en"/>
              <a:t>This will help to predict the future trend of </a:t>
            </a:r>
            <a:r>
              <a:rPr lang="en"/>
              <a:t>certain</a:t>
            </a:r>
            <a:r>
              <a:rPr lang="en"/>
              <a:t> programming </a:t>
            </a:r>
            <a:r>
              <a:rPr lang="en"/>
              <a:t>languages</a:t>
            </a:r>
            <a:r>
              <a:rPr lang="en"/>
              <a:t> in order to determine if they are worth learning/practicing as time progresses.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Description of the Solution</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ARIMA Model (AutoRegressive Integrated Moving Average)</a:t>
            </a:r>
            <a:endParaRPr/>
          </a:p>
          <a:p>
            <a:pPr indent="-342900" lvl="0" marL="457200" rtl="0" algn="l">
              <a:spcBef>
                <a:spcPts val="1200"/>
              </a:spcBef>
              <a:spcAft>
                <a:spcPts val="0"/>
              </a:spcAft>
              <a:buSzPts val="1800"/>
              <a:buChar char="●"/>
            </a:pPr>
            <a:r>
              <a:rPr lang="en"/>
              <a:t>With this model, we refer to a series of data points indexed in time order as a time series</a:t>
            </a:r>
            <a:endParaRPr/>
          </a:p>
          <a:p>
            <a:pPr indent="-342900" lvl="0" marL="457200" rtl="0" algn="l">
              <a:spcBef>
                <a:spcPts val="0"/>
              </a:spcBef>
              <a:spcAft>
                <a:spcPts val="0"/>
              </a:spcAft>
              <a:buSzPts val="1800"/>
              <a:buChar char="●"/>
            </a:pPr>
            <a:r>
              <a:rPr lang="en"/>
              <a:t>A time series can be broken down into 3 components:</a:t>
            </a:r>
            <a:endParaRPr/>
          </a:p>
          <a:p>
            <a:pPr indent="0" lvl="0" marL="457200" rtl="0" algn="l">
              <a:spcBef>
                <a:spcPts val="1200"/>
              </a:spcBef>
              <a:spcAft>
                <a:spcPts val="0"/>
              </a:spcAft>
              <a:buNone/>
            </a:pPr>
            <a:r>
              <a:rPr lang="en"/>
              <a:t>- Trend : </a:t>
            </a:r>
            <a:r>
              <a:rPr lang="en" sz="1300">
                <a:solidFill>
                  <a:schemeClr val="dk1"/>
                </a:solidFill>
              </a:rPr>
              <a:t>upward and downward movement of the data over a large period of time</a:t>
            </a:r>
            <a:endParaRPr sz="1300">
              <a:solidFill>
                <a:schemeClr val="dk1"/>
              </a:solidFill>
            </a:endParaRPr>
          </a:p>
          <a:p>
            <a:pPr indent="0" lvl="0" marL="457200" rtl="0" algn="l">
              <a:spcBef>
                <a:spcPts val="1200"/>
              </a:spcBef>
              <a:spcAft>
                <a:spcPts val="0"/>
              </a:spcAft>
              <a:buNone/>
            </a:pPr>
            <a:r>
              <a:rPr lang="en"/>
              <a:t>- Seasonality : </a:t>
            </a:r>
            <a:r>
              <a:rPr lang="en" sz="1300">
                <a:solidFill>
                  <a:schemeClr val="dk1"/>
                </a:solidFill>
              </a:rPr>
              <a:t>Seasonal Variance</a:t>
            </a:r>
            <a:endParaRPr sz="1300">
              <a:solidFill>
                <a:schemeClr val="dk1"/>
              </a:solidFill>
            </a:endParaRPr>
          </a:p>
          <a:p>
            <a:pPr indent="0" lvl="0" marL="457200" rtl="0" algn="l">
              <a:spcBef>
                <a:spcPts val="1200"/>
              </a:spcBef>
              <a:spcAft>
                <a:spcPts val="1200"/>
              </a:spcAft>
              <a:buNone/>
            </a:pPr>
            <a:r>
              <a:rPr lang="en"/>
              <a:t>- Noise : </a:t>
            </a:r>
            <a:r>
              <a:rPr lang="en" sz="1300">
                <a:solidFill>
                  <a:schemeClr val="dk1"/>
                </a:solidFill>
              </a:rPr>
              <a:t>Spikes at random intervals</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solidFill>
                  <a:srgbClr val="6FA8DC"/>
                </a:solidFill>
              </a:rPr>
              <a:t>AutoRegressive Integrated Moving Average Model (ARIMA)</a:t>
            </a:r>
            <a:endParaRPr sz="3500">
              <a:solidFill>
                <a:srgbClr val="6FA8DC"/>
              </a:solidFill>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Char char="●"/>
            </a:pPr>
            <a:r>
              <a:rPr lang="en">
                <a:solidFill>
                  <a:schemeClr val="dk2"/>
                </a:solidFill>
              </a:rPr>
              <a:t>Is made up of 2 models, </a:t>
            </a:r>
            <a:r>
              <a:rPr lang="en">
                <a:solidFill>
                  <a:schemeClr val="accent5"/>
                </a:solidFill>
              </a:rPr>
              <a:t>AutoRegressive Model (AR) &amp; Moving Average Model (MA) </a:t>
            </a:r>
            <a:r>
              <a:rPr lang="en">
                <a:solidFill>
                  <a:schemeClr val="dk2"/>
                </a:solidFill>
              </a:rPr>
              <a:t>with differencing added.</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Differencing subtracts the current value from the previous and can be used to transform a time series into one that is stationary.</a:t>
            </a:r>
            <a:endParaRPr>
              <a:solidFill>
                <a:schemeClr val="dk2"/>
              </a:solidFill>
            </a:endParaRPr>
          </a:p>
          <a:p>
            <a:pPr indent="0" lvl="0" marL="0" rtl="0" algn="l">
              <a:spcBef>
                <a:spcPts val="1200"/>
              </a:spcBef>
              <a:spcAft>
                <a:spcPts val="0"/>
              </a:spcAft>
              <a:buNone/>
            </a:pPr>
            <a:r>
              <a:rPr lang="en">
                <a:solidFill>
                  <a:schemeClr val="dk2"/>
                </a:solidFill>
              </a:rPr>
              <a:t>Three integers are used to parametrize ARIMA models.</a:t>
            </a:r>
            <a:endParaRPr>
              <a:solidFill>
                <a:schemeClr val="dk2"/>
              </a:solidFill>
            </a:endParaRPr>
          </a:p>
          <a:p>
            <a:pPr indent="-342900" lvl="0" marL="457200" rtl="0" algn="l">
              <a:spcBef>
                <a:spcPts val="1200"/>
              </a:spcBef>
              <a:spcAft>
                <a:spcPts val="0"/>
              </a:spcAft>
              <a:buClr>
                <a:schemeClr val="accent4"/>
              </a:buClr>
              <a:buSzPts val="1800"/>
              <a:buChar char="●"/>
            </a:pPr>
            <a:r>
              <a:rPr lang="en">
                <a:solidFill>
                  <a:schemeClr val="accent4"/>
                </a:solidFill>
              </a:rPr>
              <a:t>p</a:t>
            </a:r>
            <a:r>
              <a:rPr lang="en">
                <a:solidFill>
                  <a:schemeClr val="accent4"/>
                </a:solidFill>
              </a:rPr>
              <a:t> : number of autoregressive terms (AR order)</a:t>
            </a:r>
            <a:endParaRPr>
              <a:solidFill>
                <a:schemeClr val="accent4"/>
              </a:solidFill>
            </a:endParaRPr>
          </a:p>
          <a:p>
            <a:pPr indent="-342900" lvl="0" marL="457200" rtl="0" algn="l">
              <a:spcBef>
                <a:spcPts val="0"/>
              </a:spcBef>
              <a:spcAft>
                <a:spcPts val="0"/>
              </a:spcAft>
              <a:buClr>
                <a:schemeClr val="accent4"/>
              </a:buClr>
              <a:buSzPts val="1800"/>
              <a:buChar char="●"/>
            </a:pPr>
            <a:r>
              <a:rPr lang="en">
                <a:solidFill>
                  <a:schemeClr val="accent4"/>
                </a:solidFill>
              </a:rPr>
              <a:t>d</a:t>
            </a:r>
            <a:r>
              <a:rPr lang="en">
                <a:solidFill>
                  <a:schemeClr val="accent4"/>
                </a:solidFill>
              </a:rPr>
              <a:t> : number of </a:t>
            </a:r>
            <a:r>
              <a:rPr lang="en">
                <a:solidFill>
                  <a:schemeClr val="accent4"/>
                </a:solidFill>
              </a:rPr>
              <a:t>non seasonal</a:t>
            </a:r>
            <a:r>
              <a:rPr lang="en">
                <a:solidFill>
                  <a:schemeClr val="accent4"/>
                </a:solidFill>
              </a:rPr>
              <a:t> differences (differencing order)</a:t>
            </a:r>
            <a:endParaRPr>
              <a:solidFill>
                <a:schemeClr val="accent4"/>
              </a:solidFill>
            </a:endParaRPr>
          </a:p>
          <a:p>
            <a:pPr indent="-342900" lvl="0" marL="457200" rtl="0" algn="l">
              <a:spcBef>
                <a:spcPts val="0"/>
              </a:spcBef>
              <a:spcAft>
                <a:spcPts val="0"/>
              </a:spcAft>
              <a:buClr>
                <a:schemeClr val="accent4"/>
              </a:buClr>
              <a:buSzPts val="1800"/>
              <a:buChar char="●"/>
            </a:pPr>
            <a:r>
              <a:rPr lang="en">
                <a:solidFill>
                  <a:schemeClr val="accent4"/>
                </a:solidFill>
              </a:rPr>
              <a:t>q</a:t>
            </a:r>
            <a:r>
              <a:rPr lang="en">
                <a:solidFill>
                  <a:schemeClr val="accent4"/>
                </a:solidFill>
              </a:rPr>
              <a:t> : number of moving-average terms (MA order)</a:t>
            </a:r>
            <a:endParaRPr>
              <a:solidFill>
                <a:schemeClr val="accent4"/>
              </a:solidFill>
            </a:endParaRPr>
          </a:p>
          <a:p>
            <a:pPr indent="0" lvl="0" marL="457200" rtl="0" algn="l">
              <a:spcBef>
                <a:spcPts val="1200"/>
              </a:spcBef>
              <a:spcAft>
                <a:spcPts val="1200"/>
              </a:spcAft>
              <a:buNone/>
            </a:pPr>
            <a:r>
              <a:t/>
            </a:r>
            <a:endParaRPr>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rgbClr val="6FA8DC"/>
                </a:solidFill>
              </a:rPr>
              <a:t>Dataset</a:t>
            </a:r>
            <a:endParaRPr sz="2400">
              <a:solidFill>
                <a:srgbClr val="6FA8DC"/>
              </a:solidFill>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worked with the </a:t>
            </a:r>
            <a:r>
              <a:rPr lang="en" u="sng">
                <a:solidFill>
                  <a:schemeClr val="dk1"/>
                </a:solidFill>
              </a:rPr>
              <a:t>programming_languages_dataset.csv </a:t>
            </a:r>
            <a:r>
              <a:rPr lang="en"/>
              <a:t> that we found on kaggle.</a:t>
            </a:r>
            <a:endParaRPr/>
          </a:p>
          <a:p>
            <a:pPr indent="0" lvl="0" marL="0" rtl="0" algn="l">
              <a:spcBef>
                <a:spcPts val="1200"/>
              </a:spcBef>
              <a:spcAft>
                <a:spcPts val="0"/>
              </a:spcAft>
              <a:buNone/>
            </a:pPr>
            <a:r>
              <a:rPr lang="en"/>
              <a:t>(</a:t>
            </a:r>
            <a:r>
              <a:rPr lang="en" u="sng">
                <a:solidFill>
                  <a:schemeClr val="hlink"/>
                </a:solidFill>
                <a:hlinkClick r:id="rId3"/>
              </a:rPr>
              <a:t>https://www.kaggle.com/datasets/muhammadkhalid/most-popular-programming-languages-since-2004</a:t>
            </a:r>
            <a:r>
              <a:rPr lang="en"/>
              <a:t>)</a:t>
            </a:r>
            <a:endParaRPr/>
          </a:p>
          <a:p>
            <a:pPr indent="0" lvl="0" marL="0" rtl="0" algn="l">
              <a:spcBef>
                <a:spcPts val="1200"/>
              </a:spcBef>
              <a:spcAft>
                <a:spcPts val="0"/>
              </a:spcAft>
              <a:buNone/>
            </a:pPr>
            <a:r>
              <a:rPr lang="en"/>
              <a:t>This dataset contains data about 28 popular programming languages from each month </a:t>
            </a:r>
            <a:r>
              <a:rPr lang="en"/>
              <a:t>during</a:t>
            </a:r>
            <a:r>
              <a:rPr lang="en"/>
              <a:t> the span of 2004 to 2022. All values of each programming language are shown in percentage form out of 100%.</a:t>
            </a:r>
            <a:endParaRPr/>
          </a:p>
          <a:p>
            <a:pPr indent="0" lvl="0" marL="0" rtl="0" algn="l">
              <a:spcBef>
                <a:spcPts val="1200"/>
              </a:spcBef>
              <a:spcAft>
                <a:spcPts val="0"/>
              </a:spcAft>
              <a:buNone/>
            </a:pPr>
            <a:r>
              <a:rPr lang="en"/>
              <a:t>For the sake of our project, we will focus on 5 Programming languages. (C/C++, Java. JavaScript, PHP &amp; Python)</a:t>
            </a:r>
            <a:endParaRPr/>
          </a:p>
          <a:p>
            <a:pPr indent="0" lvl="0" marL="0" rtl="0" algn="l">
              <a:spcBef>
                <a:spcPts val="1200"/>
              </a:spcBef>
              <a:spcAft>
                <a:spcPts val="1200"/>
              </a:spcAft>
              <a:buNone/>
            </a:pPr>
            <a:r>
              <a:rPr lang="en"/>
              <a:t>To work with each individual language, we created a new dataset for each language containing only their own statistics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rgbClr val="6FA8DC"/>
                </a:solidFill>
              </a:rPr>
              <a:t>Stationarity</a:t>
            </a:r>
            <a:endParaRPr sz="2400">
              <a:solidFill>
                <a:srgbClr val="6FA8DC"/>
              </a:solidFill>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Before we applied any statistical model on a time series, we wanted to ensure it is stationary. This means , that the mean and the variance should not be a function of time. If a time series is stationary and has a particular behaviour over a given time, then it is safe to assume that it will have a similar behaviour at some later point in time.</a:t>
            </a:r>
            <a:endParaRPr sz="1400"/>
          </a:p>
          <a:p>
            <a:pPr indent="0" lvl="0" marL="0" rtl="0" algn="l">
              <a:spcBef>
                <a:spcPts val="1200"/>
              </a:spcBef>
              <a:spcAft>
                <a:spcPts val="0"/>
              </a:spcAft>
              <a:buNone/>
            </a:pPr>
            <a:r>
              <a:rPr lang="en" sz="1400"/>
              <a:t>There are 2 ways to determine if a time series is stationary:</a:t>
            </a:r>
            <a:endParaRPr sz="1400"/>
          </a:p>
          <a:p>
            <a:pPr indent="-317500" lvl="0" marL="457200" rtl="0" algn="l">
              <a:spcBef>
                <a:spcPts val="1200"/>
              </a:spcBef>
              <a:spcAft>
                <a:spcPts val="0"/>
              </a:spcAft>
              <a:buSzPts val="1400"/>
              <a:buChar char="●"/>
            </a:pPr>
            <a:r>
              <a:rPr lang="en" sz="1400"/>
              <a:t>Rolling Statistics</a:t>
            </a:r>
            <a:endParaRPr sz="1400"/>
          </a:p>
          <a:p>
            <a:pPr indent="0" lvl="0" marL="457200" rtl="0" algn="l">
              <a:spcBef>
                <a:spcPts val="1200"/>
              </a:spcBef>
              <a:spcAft>
                <a:spcPts val="0"/>
              </a:spcAft>
              <a:buNone/>
            </a:pPr>
            <a:r>
              <a:rPr lang="en" sz="1400">
                <a:solidFill>
                  <a:schemeClr val="accent4"/>
                </a:solidFill>
              </a:rPr>
              <a:t>- Plotting the mean and rolling standard deviation. The time series is stationary if they remain constant with time.</a:t>
            </a:r>
            <a:endParaRPr sz="1400">
              <a:solidFill>
                <a:schemeClr val="accent4"/>
              </a:solidFill>
            </a:endParaRPr>
          </a:p>
          <a:p>
            <a:pPr indent="-317500" lvl="0" marL="457200" rtl="0" algn="l">
              <a:spcBef>
                <a:spcPts val="1200"/>
              </a:spcBef>
              <a:spcAft>
                <a:spcPts val="0"/>
              </a:spcAft>
              <a:buSzPts val="1400"/>
              <a:buChar char="●"/>
            </a:pPr>
            <a:r>
              <a:rPr lang="en" sz="1400"/>
              <a:t>Augmented Dickey-Fuller Test</a:t>
            </a:r>
            <a:endParaRPr sz="1400"/>
          </a:p>
          <a:p>
            <a:pPr indent="0" lvl="0" marL="457200" rtl="0" algn="l">
              <a:spcBef>
                <a:spcPts val="1200"/>
              </a:spcBef>
              <a:spcAft>
                <a:spcPts val="1200"/>
              </a:spcAft>
              <a:buNone/>
            </a:pPr>
            <a:r>
              <a:rPr lang="en" sz="1400">
                <a:solidFill>
                  <a:schemeClr val="accent4"/>
                </a:solidFill>
              </a:rPr>
              <a:t>- The time series is considered stationary if the p-value is low and the critical values at 1%, 5%, and 10% confidence intervals are as close as possible to the adf statistics</a:t>
            </a:r>
            <a:endParaRPr sz="14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body"/>
          </p:nvPr>
        </p:nvSpPr>
        <p:spPr>
          <a:xfrm>
            <a:off x="311700" y="381000"/>
            <a:ext cx="8520600" cy="41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2"/>
                </a:solidFill>
              </a:rPr>
              <a:t>There are multiple transformations that can be applied to  time series to render it stationary.</a:t>
            </a:r>
            <a:endParaRPr sz="1400">
              <a:solidFill>
                <a:schemeClr val="dk2"/>
              </a:solidFill>
            </a:endParaRPr>
          </a:p>
          <a:p>
            <a:pPr indent="-317500" lvl="0" marL="457200" rtl="0" algn="l">
              <a:spcBef>
                <a:spcPts val="1200"/>
              </a:spcBef>
              <a:spcAft>
                <a:spcPts val="0"/>
              </a:spcAft>
              <a:buClr>
                <a:schemeClr val="accent4"/>
              </a:buClr>
              <a:buSzPts val="1400"/>
              <a:buChar char="●"/>
            </a:pPr>
            <a:r>
              <a:rPr lang="en" sz="1400">
                <a:solidFill>
                  <a:schemeClr val="accent4"/>
                </a:solidFill>
              </a:rPr>
              <a:t>Subtracting the rolling mean</a:t>
            </a:r>
            <a:endParaRPr sz="1400">
              <a:solidFill>
                <a:schemeClr val="accent4"/>
              </a:solidFill>
            </a:endParaRPr>
          </a:p>
          <a:p>
            <a:pPr indent="-317500" lvl="0" marL="457200" rtl="0" algn="l">
              <a:spcBef>
                <a:spcPts val="0"/>
              </a:spcBef>
              <a:spcAft>
                <a:spcPts val="0"/>
              </a:spcAft>
              <a:buClr>
                <a:schemeClr val="accent4"/>
              </a:buClr>
              <a:buSzPts val="1400"/>
              <a:buChar char="●"/>
            </a:pPr>
            <a:r>
              <a:rPr lang="en" sz="1400">
                <a:solidFill>
                  <a:schemeClr val="accent4"/>
                </a:solidFill>
              </a:rPr>
              <a:t>Applying exponential decay</a:t>
            </a:r>
            <a:endParaRPr sz="1400">
              <a:solidFill>
                <a:schemeClr val="accent4"/>
              </a:solidFill>
            </a:endParaRPr>
          </a:p>
          <a:p>
            <a:pPr indent="-317500" lvl="0" marL="457200" rtl="0" algn="l">
              <a:spcBef>
                <a:spcPts val="0"/>
              </a:spcBef>
              <a:spcAft>
                <a:spcPts val="0"/>
              </a:spcAft>
              <a:buClr>
                <a:schemeClr val="accent4"/>
              </a:buClr>
              <a:buSzPts val="1400"/>
              <a:buChar char="●"/>
            </a:pPr>
            <a:r>
              <a:rPr lang="en" sz="1400">
                <a:solidFill>
                  <a:schemeClr val="accent4"/>
                </a:solidFill>
              </a:rPr>
              <a:t>Time Shifting</a:t>
            </a:r>
            <a:endParaRPr sz="1400">
              <a:solidFill>
                <a:schemeClr val="accent4"/>
              </a:solidFill>
            </a:endParaRPr>
          </a:p>
          <a:p>
            <a:pPr indent="0" lvl="0" marL="0" rtl="0" algn="l">
              <a:spcBef>
                <a:spcPts val="1200"/>
              </a:spcBef>
              <a:spcAft>
                <a:spcPts val="0"/>
              </a:spcAft>
              <a:buNone/>
            </a:pPr>
            <a:r>
              <a:rPr lang="en" sz="1400">
                <a:solidFill>
                  <a:schemeClr val="dk2"/>
                </a:solidFill>
              </a:rPr>
              <a:t>Autocorrelation Plots</a:t>
            </a:r>
            <a:endParaRPr sz="1400">
              <a:solidFill>
                <a:schemeClr val="dk2"/>
              </a:solidFill>
            </a:endParaRPr>
          </a:p>
          <a:p>
            <a:pPr indent="-317500" lvl="0" marL="457200" rtl="0" algn="l">
              <a:spcBef>
                <a:spcPts val="1200"/>
              </a:spcBef>
              <a:spcAft>
                <a:spcPts val="0"/>
              </a:spcAft>
              <a:buClr>
                <a:schemeClr val="accent4"/>
              </a:buClr>
              <a:buSzPts val="1400"/>
              <a:buChar char="●"/>
            </a:pPr>
            <a:r>
              <a:rPr lang="en" sz="1400">
                <a:solidFill>
                  <a:schemeClr val="accent4"/>
                </a:solidFill>
              </a:rPr>
              <a:t>Graphically summarize the strength of a relationship with observation in a time series with observations at prior time steps </a:t>
            </a:r>
            <a:endParaRPr sz="1400">
              <a:solidFill>
                <a:schemeClr val="accent4"/>
              </a:solidFill>
            </a:endParaRPr>
          </a:p>
          <a:p>
            <a:pPr indent="-317500" lvl="0" marL="457200" rtl="0" algn="l">
              <a:spcBef>
                <a:spcPts val="0"/>
              </a:spcBef>
              <a:spcAft>
                <a:spcPts val="0"/>
              </a:spcAft>
              <a:buClr>
                <a:schemeClr val="accent4"/>
              </a:buClr>
              <a:buSzPts val="1400"/>
              <a:buChar char="●"/>
            </a:pPr>
            <a:r>
              <a:rPr lang="en" sz="1400">
                <a:solidFill>
                  <a:schemeClr val="accent4"/>
                </a:solidFill>
              </a:rPr>
              <a:t>Calculates the correlation of times series observations with observations with previous time steps (lags)</a:t>
            </a:r>
            <a:endParaRPr sz="1400">
              <a:solidFill>
                <a:schemeClr val="accent4"/>
              </a:solidFill>
            </a:endParaRPr>
          </a:p>
          <a:p>
            <a:pPr indent="-317500" lvl="0" marL="457200" rtl="0" algn="l">
              <a:spcBef>
                <a:spcPts val="0"/>
              </a:spcBef>
              <a:spcAft>
                <a:spcPts val="0"/>
              </a:spcAft>
              <a:buClr>
                <a:schemeClr val="accent4"/>
              </a:buClr>
              <a:buSzPts val="1400"/>
              <a:buChar char="●"/>
            </a:pPr>
            <a:r>
              <a:rPr lang="en" sz="1400">
                <a:solidFill>
                  <a:schemeClr val="accent4"/>
                </a:solidFill>
              </a:rPr>
              <a:t>Is used to determine ‘q’ value</a:t>
            </a:r>
            <a:endParaRPr sz="1400">
              <a:solidFill>
                <a:schemeClr val="accent4"/>
              </a:solidFill>
            </a:endParaRPr>
          </a:p>
          <a:p>
            <a:pPr indent="0" lvl="0" marL="0" rtl="0" algn="l">
              <a:spcBef>
                <a:spcPts val="1200"/>
              </a:spcBef>
              <a:spcAft>
                <a:spcPts val="0"/>
              </a:spcAft>
              <a:buNone/>
            </a:pPr>
            <a:r>
              <a:rPr lang="en" sz="1400">
                <a:solidFill>
                  <a:schemeClr val="dk2"/>
                </a:solidFill>
              </a:rPr>
              <a:t>Partial Autocorrelation</a:t>
            </a:r>
            <a:endParaRPr sz="1400">
              <a:solidFill>
                <a:schemeClr val="dk2"/>
              </a:solidFill>
            </a:endParaRPr>
          </a:p>
          <a:p>
            <a:pPr indent="-317500" lvl="0" marL="457200" rtl="0" algn="l">
              <a:spcBef>
                <a:spcPts val="1200"/>
              </a:spcBef>
              <a:spcAft>
                <a:spcPts val="0"/>
              </a:spcAft>
              <a:buClr>
                <a:schemeClr val="accent4"/>
              </a:buClr>
              <a:buSzPts val="1400"/>
              <a:buChar char="●"/>
            </a:pPr>
            <a:r>
              <a:rPr lang="en" sz="1400">
                <a:solidFill>
                  <a:schemeClr val="accent4"/>
                </a:solidFill>
              </a:rPr>
              <a:t>Is a summary of the relationship between an observation in a time series with observations at prior time steps with intervening observations removed </a:t>
            </a:r>
            <a:endParaRPr sz="1400">
              <a:solidFill>
                <a:schemeClr val="accent4"/>
              </a:solidFill>
            </a:endParaRPr>
          </a:p>
          <a:p>
            <a:pPr indent="-317500" lvl="0" marL="457200" rtl="0" algn="l">
              <a:spcBef>
                <a:spcPts val="0"/>
              </a:spcBef>
              <a:spcAft>
                <a:spcPts val="0"/>
              </a:spcAft>
              <a:buClr>
                <a:schemeClr val="accent4"/>
              </a:buClr>
              <a:buSzPts val="1400"/>
              <a:buChar char="●"/>
            </a:pPr>
            <a:r>
              <a:rPr lang="en" sz="1400">
                <a:solidFill>
                  <a:schemeClr val="accent4"/>
                </a:solidFill>
              </a:rPr>
              <a:t>Is used to determine the ‘p’ value</a:t>
            </a:r>
            <a:endParaRPr sz="1400">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