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Barlow"/>
      <p:regular r:id="rId25"/>
      <p:bold r:id="rId26"/>
      <p:italic r:id="rId27"/>
      <p:boldItalic r:id="rId28"/>
    </p:embeddedFont>
    <p:embeddedFont>
      <p:font typeface="Barlow Light"/>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bold.fntdata"/><Relationship Id="rId25" Type="http://schemas.openxmlformats.org/officeDocument/2006/relationships/font" Target="fonts/Barlow-regular.fntdata"/><Relationship Id="rId28" Type="http://schemas.openxmlformats.org/officeDocument/2006/relationships/font" Target="fonts/Barlow-boldItalic.fntdata"/><Relationship Id="rId27" Type="http://schemas.openxmlformats.org/officeDocument/2006/relationships/font" Target="fonts/Barlow-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Ligh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Light-italic.fntdata"/><Relationship Id="rId30" Type="http://schemas.openxmlformats.org/officeDocument/2006/relationships/font" Target="fonts/BarlowLight-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BarlowLight-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02c80d8259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02c80d825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2c80d8259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2c80d825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4a37616ff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04a37616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04a37616ff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04a37616f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03affbb28b_0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03affbb28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04b253fe67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04b253fe6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b2f7c811ed_0_4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b2f7c811ed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04b253fe67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04b253fe6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04b253fe67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04b253fe6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b72d1cf2b1_0_15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b72d1cf2b1_0_1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4a947de85_0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4a947de8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4b253fe67_1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4b253fe6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3affbb28b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3affbb28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3affbb28b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3affbb28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2f7c811ed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2f7c811e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855300" y="1363125"/>
            <a:ext cx="5110800" cy="2417100"/>
          </a:xfrm>
          <a:prstGeom prst="rect">
            <a:avLst/>
          </a:prstGeom>
        </p:spPr>
        <p:txBody>
          <a:bodyPr anchorCtr="0" anchor="ctr" bIns="0" lIns="0" spcFirstLastPara="1" rIns="0" wrap="square" tIns="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p:txBody>
      </p:sp>
      <p:grpSp>
        <p:nvGrpSpPr>
          <p:cNvPr id="13" name="Google Shape;13;p2"/>
          <p:cNvGrpSpPr/>
          <p:nvPr/>
        </p:nvGrpSpPr>
        <p:grpSpPr>
          <a:xfrm>
            <a:off x="0" y="2550906"/>
            <a:ext cx="719125" cy="41700"/>
            <a:chOff x="0" y="2550906"/>
            <a:chExt cx="719125" cy="41700"/>
          </a:xfrm>
        </p:grpSpPr>
        <p:sp>
          <p:nvSpPr>
            <p:cNvPr id="14" name="Google Shape;14;p2"/>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06425" y="2550906"/>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6" name="Shape 16"/>
        <p:cNvGrpSpPr/>
        <p:nvPr/>
      </p:nvGrpSpPr>
      <p:grpSpPr>
        <a:xfrm>
          <a:off x="0" y="0"/>
          <a:ext cx="0" cy="0"/>
          <a:chOff x="0" y="0"/>
          <a:chExt cx="0" cy="0"/>
        </a:xfrm>
      </p:grpSpPr>
      <p:sp>
        <p:nvSpPr>
          <p:cNvPr id="17" name="Google Shape;17;p3"/>
          <p:cNvSpPr txBox="1"/>
          <p:nvPr>
            <p:ph type="ctrTitle"/>
          </p:nvPr>
        </p:nvSpPr>
        <p:spPr>
          <a:xfrm>
            <a:off x="855300" y="1534047"/>
            <a:ext cx="5110800" cy="1159800"/>
          </a:xfrm>
          <a:prstGeom prst="rect">
            <a:avLst/>
          </a:prstGeom>
        </p:spPr>
        <p:txBody>
          <a:bodyPr anchorCtr="0" anchor="b" bIns="0" lIns="0" spcFirstLastPara="1" rIns="0" wrap="square" tIns="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idx="1" type="subTitle"/>
          </p:nvPr>
        </p:nvSpPr>
        <p:spPr>
          <a:xfrm>
            <a:off x="855300" y="2714552"/>
            <a:ext cx="5110800" cy="428100"/>
          </a:xfrm>
          <a:prstGeom prst="rect">
            <a:avLst/>
          </a:prstGeom>
        </p:spPr>
        <p:txBody>
          <a:bodyPr anchorCtr="0" anchor="t" bIns="0" lIns="0" spcFirstLastPara="1" rIns="0" wrap="square" tIns="0">
            <a:noAutofit/>
          </a:bodyPr>
          <a:lstStyle>
            <a:lvl1pPr lvl="0" rtl="0">
              <a:spcBef>
                <a:spcPts val="0"/>
              </a:spcBef>
              <a:spcAft>
                <a:spcPts val="0"/>
              </a:spcAft>
              <a:buClr>
                <a:schemeClr val="lt2"/>
              </a:buClr>
              <a:buSzPts val="2400"/>
              <a:buNone/>
              <a:defRPr>
                <a:solidFill>
                  <a:schemeClr val="lt2"/>
                </a:solidFill>
              </a:defRPr>
            </a:lvl1pPr>
            <a:lvl2pPr lvl="1" rtl="0">
              <a:spcBef>
                <a:spcPts val="800"/>
              </a:spcBef>
              <a:spcAft>
                <a:spcPts val="0"/>
              </a:spcAft>
              <a:buClr>
                <a:schemeClr val="lt2"/>
              </a:buClr>
              <a:buSzPts val="3000"/>
              <a:buNone/>
              <a:defRPr sz="3000">
                <a:solidFill>
                  <a:schemeClr val="lt2"/>
                </a:solidFill>
              </a:defRPr>
            </a:lvl2pPr>
            <a:lvl3pPr lvl="2" rtl="0">
              <a:spcBef>
                <a:spcPts val="800"/>
              </a:spcBef>
              <a:spcAft>
                <a:spcPts val="0"/>
              </a:spcAft>
              <a:buClr>
                <a:schemeClr val="lt2"/>
              </a:buClr>
              <a:buSzPts val="3000"/>
              <a:buNone/>
              <a:defRPr sz="3000">
                <a:solidFill>
                  <a:schemeClr val="lt2"/>
                </a:solidFill>
              </a:defRPr>
            </a:lvl3pPr>
            <a:lvl4pPr lvl="3" rtl="0">
              <a:spcBef>
                <a:spcPts val="800"/>
              </a:spcBef>
              <a:spcAft>
                <a:spcPts val="0"/>
              </a:spcAft>
              <a:buClr>
                <a:schemeClr val="lt2"/>
              </a:buClr>
              <a:buSzPts val="3000"/>
              <a:buNone/>
              <a:defRPr sz="3000">
                <a:solidFill>
                  <a:schemeClr val="lt2"/>
                </a:solidFill>
              </a:defRPr>
            </a:lvl4pPr>
            <a:lvl5pPr lvl="4" rtl="0">
              <a:spcBef>
                <a:spcPts val="800"/>
              </a:spcBef>
              <a:spcAft>
                <a:spcPts val="0"/>
              </a:spcAft>
              <a:buClr>
                <a:schemeClr val="lt2"/>
              </a:buClr>
              <a:buSzPts val="3000"/>
              <a:buNone/>
              <a:defRPr sz="3000">
                <a:solidFill>
                  <a:schemeClr val="lt2"/>
                </a:solidFill>
              </a:defRPr>
            </a:lvl5pPr>
            <a:lvl6pPr lvl="5" rtl="0">
              <a:spcBef>
                <a:spcPts val="800"/>
              </a:spcBef>
              <a:spcAft>
                <a:spcPts val="0"/>
              </a:spcAft>
              <a:buClr>
                <a:schemeClr val="lt2"/>
              </a:buClr>
              <a:buSzPts val="3000"/>
              <a:buNone/>
              <a:defRPr sz="3000">
                <a:solidFill>
                  <a:schemeClr val="lt2"/>
                </a:solidFill>
              </a:defRPr>
            </a:lvl6pPr>
            <a:lvl7pPr lvl="6" rtl="0">
              <a:spcBef>
                <a:spcPts val="800"/>
              </a:spcBef>
              <a:spcAft>
                <a:spcPts val="0"/>
              </a:spcAft>
              <a:buClr>
                <a:schemeClr val="lt2"/>
              </a:buClr>
              <a:buSzPts val="3000"/>
              <a:buNone/>
              <a:defRPr sz="3000">
                <a:solidFill>
                  <a:schemeClr val="lt2"/>
                </a:solidFill>
              </a:defRPr>
            </a:lvl7pPr>
            <a:lvl8pPr lvl="7" rtl="0">
              <a:spcBef>
                <a:spcPts val="800"/>
              </a:spcBef>
              <a:spcAft>
                <a:spcPts val="0"/>
              </a:spcAft>
              <a:buClr>
                <a:schemeClr val="lt2"/>
              </a:buClr>
              <a:buSzPts val="3000"/>
              <a:buNone/>
              <a:defRPr sz="3000">
                <a:solidFill>
                  <a:schemeClr val="lt2"/>
                </a:solidFill>
              </a:defRPr>
            </a:lvl8pPr>
            <a:lvl9pPr lvl="8" rtl="0">
              <a:spcBef>
                <a:spcPts val="800"/>
              </a:spcBef>
              <a:spcAft>
                <a:spcPts val="800"/>
              </a:spcAft>
              <a:buClr>
                <a:schemeClr val="lt2"/>
              </a:buClr>
              <a:buSzPts val="3000"/>
              <a:buNone/>
              <a:defRPr sz="3000">
                <a:solidFill>
                  <a:schemeClr val="lt2"/>
                </a:solidFill>
              </a:defRPr>
            </a:lvl9pPr>
          </a:lstStyle>
          <a:p/>
        </p:txBody>
      </p:sp>
      <p:grpSp>
        <p:nvGrpSpPr>
          <p:cNvPr id="19" name="Google Shape;19;p3"/>
          <p:cNvGrpSpPr/>
          <p:nvPr/>
        </p:nvGrpSpPr>
        <p:grpSpPr>
          <a:xfrm>
            <a:off x="0" y="2550906"/>
            <a:ext cx="719125" cy="41700"/>
            <a:chOff x="0" y="2550906"/>
            <a:chExt cx="719125" cy="41700"/>
          </a:xfrm>
        </p:grpSpPr>
        <p:sp>
          <p:nvSpPr>
            <p:cNvPr id="20" name="Google Shape;20;p3"/>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506425" y="2550906"/>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1"/>
            </a:gs>
            <a:gs pos="100000">
              <a:schemeClr val="accent2"/>
            </a:gs>
          </a:gsLst>
          <a:path path="circle">
            <a:fillToRect l="100%" t="100%"/>
          </a:path>
          <a:tileRect b="-100%" r="-100%"/>
        </a:gradFill>
      </p:bgPr>
    </p:bg>
    <p:spTree>
      <p:nvGrpSpPr>
        <p:cNvPr id="22" name="Shape 22"/>
        <p:cNvGrpSpPr/>
        <p:nvPr/>
      </p:nvGrpSpPr>
      <p:grpSpPr>
        <a:xfrm>
          <a:off x="0" y="0"/>
          <a:ext cx="0" cy="0"/>
          <a:chOff x="0" y="0"/>
          <a:chExt cx="0" cy="0"/>
        </a:xfrm>
      </p:grpSpPr>
      <p:sp>
        <p:nvSpPr>
          <p:cNvPr id="23" name="Google Shape;23;p4"/>
          <p:cNvSpPr txBox="1"/>
          <p:nvPr>
            <p:ph idx="1" type="body"/>
          </p:nvPr>
        </p:nvSpPr>
        <p:spPr>
          <a:xfrm>
            <a:off x="855300" y="2161800"/>
            <a:ext cx="5307000" cy="819900"/>
          </a:xfrm>
          <a:prstGeom prst="rect">
            <a:avLst/>
          </a:prstGeom>
          <a:effectLst>
            <a:outerShdw blurRad="14288" rotWithShape="0" algn="bl" dir="16560000" dist="9525">
              <a:schemeClr val="accent1"/>
            </a:outerShdw>
          </a:effectLst>
        </p:spPr>
        <p:txBody>
          <a:bodyPr anchorCtr="0" anchor="ctr" bIns="0" lIns="0" spcFirstLastPara="1" rIns="0" wrap="square" tIns="0">
            <a:noAutofit/>
          </a:bodyPr>
          <a:lstStyle>
            <a:lvl1pPr indent="-419100" lvl="0" marL="457200" rtl="0">
              <a:spcBef>
                <a:spcPts val="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1pPr>
            <a:lvl2pPr indent="-419100" lvl="1" marL="9144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2pPr>
            <a:lvl3pPr indent="-419100" lvl="2" marL="13716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3pPr>
            <a:lvl4pPr indent="-419100" lvl="3" marL="18288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4pPr>
            <a:lvl5pPr indent="-419100" lvl="4" marL="22860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5pPr>
            <a:lvl6pPr indent="-419100" lvl="5" marL="27432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6pPr>
            <a:lvl7pPr indent="-419100" lvl="6" marL="32004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7pPr>
            <a:lvl8pPr indent="-419100" lvl="7" marL="3657600" rtl="0">
              <a:spcBef>
                <a:spcPts val="800"/>
              </a:spcBef>
              <a:spcAft>
                <a:spcPts val="0"/>
              </a:spcAft>
              <a:buClr>
                <a:schemeClr val="accent5"/>
              </a:buClr>
              <a:buSzPts val="3000"/>
              <a:buFont typeface="Barlow"/>
              <a:buChar char="○"/>
              <a:defRPr b="1" i="1" sz="3000">
                <a:solidFill>
                  <a:schemeClr val="accent5"/>
                </a:solidFill>
                <a:latin typeface="Barlow"/>
                <a:ea typeface="Barlow"/>
                <a:cs typeface="Barlow"/>
                <a:sym typeface="Barlow"/>
              </a:defRPr>
            </a:lvl8pPr>
            <a:lvl9pPr indent="-419100" lvl="8" marL="4114800" rtl="0">
              <a:spcBef>
                <a:spcPts val="800"/>
              </a:spcBef>
              <a:spcAft>
                <a:spcPts val="800"/>
              </a:spcAft>
              <a:buClr>
                <a:schemeClr val="accent5"/>
              </a:buClr>
              <a:buSzPts val="3000"/>
              <a:buFont typeface="Barlow"/>
              <a:buChar char="■"/>
              <a:defRPr b="1" i="1" sz="3000">
                <a:solidFill>
                  <a:schemeClr val="accent5"/>
                </a:solidFill>
                <a:latin typeface="Barlow"/>
                <a:ea typeface="Barlow"/>
                <a:cs typeface="Barlow"/>
                <a:sym typeface="Barlow"/>
              </a:defRPr>
            </a:lvl9pPr>
          </a:lstStyle>
          <a:p/>
        </p:txBody>
      </p:sp>
      <p:sp>
        <p:nvSpPr>
          <p:cNvPr id="24" name="Google Shape;24;p4"/>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5" name="Google Shape;25;p4"/>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6" name="Google Shape;26;p4"/>
          <p:cNvSpPr/>
          <p:nvPr/>
        </p:nvSpPr>
        <p:spPr>
          <a:xfrm>
            <a:off x="506425" y="2550906"/>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7" name="Shape 27"/>
        <p:cNvGrpSpPr/>
        <p:nvPr/>
      </p:nvGrpSpPr>
      <p:grpSpPr>
        <a:xfrm>
          <a:off x="0" y="0"/>
          <a:ext cx="0" cy="0"/>
          <a:chOff x="0" y="0"/>
          <a:chExt cx="0" cy="0"/>
        </a:xfrm>
      </p:grpSpPr>
      <p:sp>
        <p:nvSpPr>
          <p:cNvPr id="28" name="Google Shape;28;p5"/>
          <p:cNvSpPr txBox="1"/>
          <p:nvPr>
            <p:ph type="title"/>
          </p:nvPr>
        </p:nvSpPr>
        <p:spPr>
          <a:xfrm>
            <a:off x="855300" y="836000"/>
            <a:ext cx="5307000" cy="396300"/>
          </a:xfrm>
          <a:prstGeom prst="rect">
            <a:avLst/>
          </a:prstGeom>
        </p:spPr>
        <p:txBody>
          <a:bodyPr anchorCtr="0" anchor="b" bIns="0" lIns="0" spcFirstLastPara="1" rIns="0" wrap="square" tIns="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9" name="Google Shape;29;p5"/>
          <p:cNvSpPr txBox="1"/>
          <p:nvPr>
            <p:ph idx="1" type="body"/>
          </p:nvPr>
        </p:nvSpPr>
        <p:spPr>
          <a:xfrm>
            <a:off x="855300" y="1353948"/>
            <a:ext cx="5307000" cy="30339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800"/>
              </a:spcBef>
              <a:spcAft>
                <a:spcPts val="0"/>
              </a:spcAft>
              <a:buSzPts val="2400"/>
              <a:buChar char="‧"/>
              <a:defRPr/>
            </a:lvl2pPr>
            <a:lvl3pPr indent="-381000" lvl="2" marL="1371600" rtl="0">
              <a:spcBef>
                <a:spcPts val="800"/>
              </a:spcBef>
              <a:spcAft>
                <a:spcPts val="0"/>
              </a:spcAft>
              <a:buSzPts val="2400"/>
              <a:buChar char="‧"/>
              <a:defRPr/>
            </a:lvl3pPr>
            <a:lvl4pPr indent="-381000" lvl="3" marL="1828800" rtl="0">
              <a:spcBef>
                <a:spcPts val="800"/>
              </a:spcBef>
              <a:spcAft>
                <a:spcPts val="0"/>
              </a:spcAft>
              <a:buSzPts val="2400"/>
              <a:buChar char="●"/>
              <a:defRPr/>
            </a:lvl4pPr>
            <a:lvl5pPr indent="-381000" lvl="4" marL="2286000" rtl="0">
              <a:spcBef>
                <a:spcPts val="800"/>
              </a:spcBef>
              <a:spcAft>
                <a:spcPts val="0"/>
              </a:spcAft>
              <a:buSzPts val="2400"/>
              <a:buChar char="○"/>
              <a:defRPr/>
            </a:lvl5pPr>
            <a:lvl6pPr indent="-381000" lvl="5" marL="2743200" rtl="0">
              <a:spcBef>
                <a:spcPts val="800"/>
              </a:spcBef>
              <a:spcAft>
                <a:spcPts val="0"/>
              </a:spcAft>
              <a:buSzPts val="2400"/>
              <a:buChar char="■"/>
              <a:defRPr/>
            </a:lvl6pPr>
            <a:lvl7pPr indent="-381000" lvl="6" marL="3200400" rtl="0">
              <a:spcBef>
                <a:spcPts val="800"/>
              </a:spcBef>
              <a:spcAft>
                <a:spcPts val="0"/>
              </a:spcAft>
              <a:buSzPts val="2400"/>
              <a:buChar char="●"/>
              <a:defRPr/>
            </a:lvl7pPr>
            <a:lvl8pPr indent="-381000" lvl="7" marL="3657600" rtl="0">
              <a:spcBef>
                <a:spcPts val="800"/>
              </a:spcBef>
              <a:spcAft>
                <a:spcPts val="0"/>
              </a:spcAft>
              <a:buSzPts val="2400"/>
              <a:buChar char="○"/>
              <a:defRPr/>
            </a:lvl8pPr>
            <a:lvl9pPr indent="-381000" lvl="8" marL="4114800" rtl="0">
              <a:spcBef>
                <a:spcPts val="800"/>
              </a:spcBef>
              <a:spcAft>
                <a:spcPts val="800"/>
              </a:spcAft>
              <a:buSzPts val="2400"/>
              <a:buChar char="■"/>
              <a:defRPr/>
            </a:lvl9pPr>
          </a:lstStyle>
          <a:p/>
        </p:txBody>
      </p:sp>
      <p:sp>
        <p:nvSpPr>
          <p:cNvPr id="30" name="Google Shape;30;p5"/>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31" name="Google Shape;31;p5"/>
          <p:cNvGrpSpPr/>
          <p:nvPr/>
        </p:nvGrpSpPr>
        <p:grpSpPr>
          <a:xfrm>
            <a:off x="0" y="1120426"/>
            <a:ext cx="719125" cy="41709"/>
            <a:chOff x="0" y="1120426"/>
            <a:chExt cx="719125" cy="41709"/>
          </a:xfrm>
        </p:grpSpPr>
        <p:sp>
          <p:nvSpPr>
            <p:cNvPr id="32" name="Google Shape;32;p5"/>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506425" y="1120435"/>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4" name="Shape 34"/>
        <p:cNvGrpSpPr/>
        <p:nvPr/>
      </p:nvGrpSpPr>
      <p:grpSpPr>
        <a:xfrm>
          <a:off x="0" y="0"/>
          <a:ext cx="0" cy="0"/>
          <a:chOff x="0" y="0"/>
          <a:chExt cx="0" cy="0"/>
        </a:xfrm>
      </p:grpSpPr>
      <p:sp>
        <p:nvSpPr>
          <p:cNvPr id="35" name="Google Shape;35;p6"/>
          <p:cNvSpPr txBox="1"/>
          <p:nvPr>
            <p:ph type="title"/>
          </p:nvPr>
        </p:nvSpPr>
        <p:spPr>
          <a:xfrm>
            <a:off x="855300" y="836000"/>
            <a:ext cx="5307000" cy="396300"/>
          </a:xfrm>
          <a:prstGeom prst="rect">
            <a:avLst/>
          </a:prstGeom>
        </p:spPr>
        <p:txBody>
          <a:bodyPr anchorCtr="0" anchor="b" bIns="0" lIns="0" spcFirstLastPara="1" rIns="0" wrap="square" tIns="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36" name="Google Shape;36;p6"/>
          <p:cNvSpPr txBox="1"/>
          <p:nvPr>
            <p:ph idx="1" type="body"/>
          </p:nvPr>
        </p:nvSpPr>
        <p:spPr>
          <a:xfrm>
            <a:off x="855275" y="1353950"/>
            <a:ext cx="2479500" cy="34182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37" name="Google Shape;37;p6"/>
          <p:cNvSpPr txBox="1"/>
          <p:nvPr>
            <p:ph idx="2" type="body"/>
          </p:nvPr>
        </p:nvSpPr>
        <p:spPr>
          <a:xfrm>
            <a:off x="3682698" y="1353950"/>
            <a:ext cx="2479500" cy="34182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38" name="Google Shape;38;p6"/>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39" name="Google Shape;39;p6"/>
          <p:cNvGrpSpPr/>
          <p:nvPr/>
        </p:nvGrpSpPr>
        <p:grpSpPr>
          <a:xfrm>
            <a:off x="0" y="1120426"/>
            <a:ext cx="719125" cy="41709"/>
            <a:chOff x="0" y="1120426"/>
            <a:chExt cx="719125" cy="41709"/>
          </a:xfrm>
        </p:grpSpPr>
        <p:sp>
          <p:nvSpPr>
            <p:cNvPr id="40" name="Google Shape;40;p6"/>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p:nvPr/>
          </p:nvSpPr>
          <p:spPr>
            <a:xfrm>
              <a:off x="506425" y="1120435"/>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2" name="Shape 42"/>
        <p:cNvGrpSpPr/>
        <p:nvPr/>
      </p:nvGrpSpPr>
      <p:grpSpPr>
        <a:xfrm>
          <a:off x="0" y="0"/>
          <a:ext cx="0" cy="0"/>
          <a:chOff x="0" y="0"/>
          <a:chExt cx="0" cy="0"/>
        </a:xfrm>
      </p:grpSpPr>
      <p:sp>
        <p:nvSpPr>
          <p:cNvPr id="43" name="Google Shape;43;p7"/>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44" name="Google Shape;44;p7"/>
          <p:cNvSpPr txBox="1"/>
          <p:nvPr>
            <p:ph idx="1" type="body"/>
          </p:nvPr>
        </p:nvSpPr>
        <p:spPr>
          <a:xfrm>
            <a:off x="855300" y="1353950"/>
            <a:ext cx="23157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45" name="Google Shape;45;p7"/>
          <p:cNvSpPr txBox="1"/>
          <p:nvPr>
            <p:ph idx="2" type="body"/>
          </p:nvPr>
        </p:nvSpPr>
        <p:spPr>
          <a:xfrm>
            <a:off x="3414196" y="1353950"/>
            <a:ext cx="23157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46" name="Google Shape;46;p7"/>
          <p:cNvSpPr txBox="1"/>
          <p:nvPr>
            <p:ph idx="3" type="body"/>
          </p:nvPr>
        </p:nvSpPr>
        <p:spPr>
          <a:xfrm>
            <a:off x="5973091" y="1353950"/>
            <a:ext cx="23157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47" name="Google Shape;47;p7"/>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48" name="Google Shape;48;p7"/>
          <p:cNvGrpSpPr/>
          <p:nvPr/>
        </p:nvGrpSpPr>
        <p:grpSpPr>
          <a:xfrm>
            <a:off x="0" y="1120426"/>
            <a:ext cx="719125" cy="41709"/>
            <a:chOff x="0" y="1120426"/>
            <a:chExt cx="719125" cy="41709"/>
          </a:xfrm>
        </p:grpSpPr>
        <p:sp>
          <p:nvSpPr>
            <p:cNvPr id="49" name="Google Shape;49;p7"/>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p:nvPr/>
          </p:nvSpPr>
          <p:spPr>
            <a:xfrm>
              <a:off x="506425" y="1120435"/>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8"/>
          <p:cNvSpPr txBox="1"/>
          <p:nvPr>
            <p:ph type="title"/>
          </p:nvPr>
        </p:nvSpPr>
        <p:spPr>
          <a:xfrm>
            <a:off x="855300" y="836000"/>
            <a:ext cx="5307000" cy="396300"/>
          </a:xfrm>
          <a:prstGeom prst="rect">
            <a:avLst/>
          </a:prstGeom>
        </p:spPr>
        <p:txBody>
          <a:bodyPr anchorCtr="0" anchor="b" bIns="0" lIns="0" spcFirstLastPara="1" rIns="0" wrap="square" tIns="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53" name="Google Shape;53;p8"/>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54" name="Google Shape;54;p8"/>
          <p:cNvGrpSpPr/>
          <p:nvPr/>
        </p:nvGrpSpPr>
        <p:grpSpPr>
          <a:xfrm>
            <a:off x="0" y="1120426"/>
            <a:ext cx="719125" cy="41709"/>
            <a:chOff x="0" y="1120426"/>
            <a:chExt cx="719125" cy="41709"/>
          </a:xfrm>
        </p:grpSpPr>
        <p:sp>
          <p:nvSpPr>
            <p:cNvPr id="55" name="Google Shape;55;p8"/>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a:off x="506425" y="1120435"/>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sp>
        <p:nvSpPr>
          <p:cNvPr id="58" name="Google Shape;58;p9"/>
          <p:cNvSpPr txBox="1"/>
          <p:nvPr>
            <p:ph idx="1" type="body"/>
          </p:nvPr>
        </p:nvSpPr>
        <p:spPr>
          <a:xfrm>
            <a:off x="855300" y="4406300"/>
            <a:ext cx="7433400" cy="311400"/>
          </a:xfrm>
          <a:prstGeom prst="rect">
            <a:avLst/>
          </a:prstGeom>
        </p:spPr>
        <p:txBody>
          <a:bodyPr anchorCtr="0" anchor="t" bIns="0" lIns="0" spcFirstLastPara="1" rIns="0" wrap="square" tIns="0">
            <a:noAutofit/>
          </a:bodyPr>
          <a:lstStyle>
            <a:lvl1pPr indent="-228600" lvl="0" marL="457200" rtl="0">
              <a:spcBef>
                <a:spcPts val="0"/>
              </a:spcBef>
              <a:spcAft>
                <a:spcPts val="800"/>
              </a:spcAft>
              <a:buSzPts val="1800"/>
              <a:buNone/>
              <a:defRPr sz="1800"/>
            </a:lvl1pPr>
          </a:lstStyle>
          <a:p/>
        </p:txBody>
      </p:sp>
      <p:sp>
        <p:nvSpPr>
          <p:cNvPr id="59" name="Google Shape;59;p9"/>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0" name="Google Shape;60;p9"/>
          <p:cNvGrpSpPr/>
          <p:nvPr/>
        </p:nvGrpSpPr>
        <p:grpSpPr>
          <a:xfrm>
            <a:off x="0" y="4541156"/>
            <a:ext cx="719125" cy="41700"/>
            <a:chOff x="0" y="4541156"/>
            <a:chExt cx="719125" cy="41700"/>
          </a:xfrm>
        </p:grpSpPr>
        <p:sp>
          <p:nvSpPr>
            <p:cNvPr id="61" name="Google Shape;61;p9"/>
            <p:cNvSpPr/>
            <p:nvPr/>
          </p:nvSpPr>
          <p:spPr>
            <a:xfrm>
              <a:off x="0" y="454115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9"/>
            <p:cNvSpPr/>
            <p:nvPr/>
          </p:nvSpPr>
          <p:spPr>
            <a:xfrm>
              <a:off x="506425" y="4541156"/>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10"/>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5" name="Google Shape;65;p10"/>
          <p:cNvGrpSpPr/>
          <p:nvPr/>
        </p:nvGrpSpPr>
        <p:grpSpPr>
          <a:xfrm>
            <a:off x="0" y="2550906"/>
            <a:ext cx="719125" cy="41700"/>
            <a:chOff x="0" y="2550906"/>
            <a:chExt cx="719125" cy="41700"/>
          </a:xfrm>
        </p:grpSpPr>
        <p:sp>
          <p:nvSpPr>
            <p:cNvPr id="66" name="Google Shape;66;p10"/>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0"/>
            <p:cNvSpPr/>
            <p:nvPr/>
          </p:nvSpPr>
          <p:spPr>
            <a:xfrm>
              <a:off x="506425" y="2550906"/>
              <a:ext cx="212700" cy="4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accent5"/>
            </a:gs>
            <a:gs pos="100000">
              <a:schemeClr val="accent6"/>
            </a:gs>
          </a:gsLst>
          <a:path path="circle">
            <a:fillToRect l="100%" t="100%"/>
          </a:path>
          <a:tileRect b="-100%" r="-10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836000"/>
            <a:ext cx="5307000" cy="3963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1pPr>
            <a:lvl2pPr lvl="1"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2pPr>
            <a:lvl3pPr lvl="2"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3pPr>
            <a:lvl4pPr lvl="3"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4pPr>
            <a:lvl5pPr lvl="4"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5pPr>
            <a:lvl6pPr lvl="5"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6pPr>
            <a:lvl7pPr lvl="6"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7pPr>
            <a:lvl8pPr lvl="7"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8pPr>
            <a:lvl9pPr lvl="8" rtl="0">
              <a:lnSpc>
                <a:spcPct val="90000"/>
              </a:lnSpc>
              <a:spcBef>
                <a:spcPts val="0"/>
              </a:spcBef>
              <a:spcAft>
                <a:spcPts val="0"/>
              </a:spcAft>
              <a:buClr>
                <a:schemeClr val="accent1"/>
              </a:buClr>
              <a:buSzPts val="2400"/>
              <a:buFont typeface="Barlow"/>
              <a:buNone/>
              <a:defRPr b="1" sz="2400">
                <a:solidFill>
                  <a:schemeClr val="accent1"/>
                </a:solidFill>
                <a:latin typeface="Barlow"/>
                <a:ea typeface="Barlow"/>
                <a:cs typeface="Barlow"/>
                <a:sym typeface="Barlow"/>
              </a:defRPr>
            </a:lvl9pPr>
          </a:lstStyle>
          <a:p/>
        </p:txBody>
      </p:sp>
      <p:sp>
        <p:nvSpPr>
          <p:cNvPr id="7" name="Google Shape;7;p1"/>
          <p:cNvSpPr txBox="1"/>
          <p:nvPr>
            <p:ph idx="1" type="body"/>
          </p:nvPr>
        </p:nvSpPr>
        <p:spPr>
          <a:xfrm>
            <a:off x="855300" y="1353948"/>
            <a:ext cx="5307000" cy="30339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1pPr>
            <a:lvl2pPr indent="-381000" lvl="1" marL="9144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2pPr>
            <a:lvl3pPr indent="-381000" lvl="2" marL="13716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3pPr>
            <a:lvl4pPr indent="-381000" lvl="3" marL="18288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indent="-381000" lvl="4" marL="2286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indent="-381000" lvl="5" marL="27432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indent="-381000" lvl="6" marL="32004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indent="-381000" lvl="7" marL="36576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indent="-381000" lvl="8" marL="4114800" rtl="0">
              <a:lnSpc>
                <a:spcPct val="115000"/>
              </a:lnSpc>
              <a:spcBef>
                <a:spcPts val="800"/>
              </a:spcBef>
              <a:spcAft>
                <a:spcPts val="80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93400" y="4749850"/>
            <a:ext cx="450600" cy="347100"/>
          </a:xfrm>
          <a:prstGeom prst="rect">
            <a:avLst/>
          </a:prstGeom>
          <a:noFill/>
          <a:ln>
            <a:noFill/>
          </a:ln>
        </p:spPr>
        <p:txBody>
          <a:bodyPr anchorCtr="0" anchor="ctr" bIns="0" lIns="0" spcFirstLastPara="1" rIns="0" wrap="square" tIns="0">
            <a:noAutofit/>
          </a:bodyPr>
          <a:lstStyle>
            <a:lvl1pPr lvl="0" rtl="0" algn="ctr">
              <a:buNone/>
              <a:defRPr sz="1300">
                <a:solidFill>
                  <a:schemeClr val="accent2"/>
                </a:solidFill>
                <a:latin typeface="Barlow Light"/>
                <a:ea typeface="Barlow Light"/>
                <a:cs typeface="Barlow Light"/>
                <a:sym typeface="Barlow Light"/>
              </a:defRPr>
            </a:lvl1pPr>
            <a:lvl2pPr lvl="1" rtl="0" algn="ctr">
              <a:buNone/>
              <a:defRPr sz="1300">
                <a:solidFill>
                  <a:schemeClr val="accent2"/>
                </a:solidFill>
                <a:latin typeface="Barlow Light"/>
                <a:ea typeface="Barlow Light"/>
                <a:cs typeface="Barlow Light"/>
                <a:sym typeface="Barlow Light"/>
              </a:defRPr>
            </a:lvl2pPr>
            <a:lvl3pPr lvl="2" rtl="0" algn="ctr">
              <a:buNone/>
              <a:defRPr sz="1300">
                <a:solidFill>
                  <a:schemeClr val="accent2"/>
                </a:solidFill>
                <a:latin typeface="Barlow Light"/>
                <a:ea typeface="Barlow Light"/>
                <a:cs typeface="Barlow Light"/>
                <a:sym typeface="Barlow Light"/>
              </a:defRPr>
            </a:lvl3pPr>
            <a:lvl4pPr lvl="3" rtl="0" algn="ctr">
              <a:buNone/>
              <a:defRPr sz="1300">
                <a:solidFill>
                  <a:schemeClr val="accent2"/>
                </a:solidFill>
                <a:latin typeface="Barlow Light"/>
                <a:ea typeface="Barlow Light"/>
                <a:cs typeface="Barlow Light"/>
                <a:sym typeface="Barlow Light"/>
              </a:defRPr>
            </a:lvl4pPr>
            <a:lvl5pPr lvl="4" rtl="0" algn="ctr">
              <a:buNone/>
              <a:defRPr sz="1300">
                <a:solidFill>
                  <a:schemeClr val="accent2"/>
                </a:solidFill>
                <a:latin typeface="Barlow Light"/>
                <a:ea typeface="Barlow Light"/>
                <a:cs typeface="Barlow Light"/>
                <a:sym typeface="Barlow Light"/>
              </a:defRPr>
            </a:lvl5pPr>
            <a:lvl6pPr lvl="5" rtl="0" algn="ctr">
              <a:buNone/>
              <a:defRPr sz="1300">
                <a:solidFill>
                  <a:schemeClr val="accent2"/>
                </a:solidFill>
                <a:latin typeface="Barlow Light"/>
                <a:ea typeface="Barlow Light"/>
                <a:cs typeface="Barlow Light"/>
                <a:sym typeface="Barlow Light"/>
              </a:defRPr>
            </a:lvl6pPr>
            <a:lvl7pPr lvl="6" rtl="0" algn="ctr">
              <a:buNone/>
              <a:defRPr sz="1300">
                <a:solidFill>
                  <a:schemeClr val="accent2"/>
                </a:solidFill>
                <a:latin typeface="Barlow Light"/>
                <a:ea typeface="Barlow Light"/>
                <a:cs typeface="Barlow Light"/>
                <a:sym typeface="Barlow Light"/>
              </a:defRPr>
            </a:lvl7pPr>
            <a:lvl8pPr lvl="7" rtl="0" algn="ctr">
              <a:buNone/>
              <a:defRPr sz="1300">
                <a:solidFill>
                  <a:schemeClr val="accent2"/>
                </a:solidFill>
                <a:latin typeface="Barlow Light"/>
                <a:ea typeface="Barlow Light"/>
                <a:cs typeface="Barlow Light"/>
                <a:sym typeface="Barlow Light"/>
              </a:defRPr>
            </a:lvl8pPr>
            <a:lvl9pPr lvl="8" rtl="0" algn="ctr">
              <a:buNone/>
              <a:defRPr sz="1300">
                <a:solidFill>
                  <a:schemeClr val="accent2"/>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
        <p:nvSpPr>
          <p:cNvPr id="9" name="Google Shape;9;p1"/>
          <p:cNvSpPr/>
          <p:nvPr/>
        </p:nvSpPr>
        <p:spPr>
          <a:xfrm>
            <a:off x="0" y="5096950"/>
            <a:ext cx="8719800" cy="46500"/>
          </a:xfrm>
          <a:prstGeom prst="rect">
            <a:avLst/>
          </a:prstGeom>
          <a:gradFill>
            <a:gsLst>
              <a:gs pos="0">
                <a:srgbClr val="FFFFFF">
                  <a:alpha val="29803"/>
                  <a:alpha val="29800"/>
                </a:srgbClr>
              </a:gs>
              <a:gs pos="100000">
                <a:srgbClr val="FFFFFF">
                  <a:alpha val="0"/>
                  <a:alpha val="2980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8693400" y="5096950"/>
            <a:ext cx="450600" cy="46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drive.google.com/file/d/1bpgv0UlbgFJG9Hq_rIpFNEjf72YdhMkk/view" TargetMode="External"/><Relationship Id="rId4" Type="http://schemas.openxmlformats.org/officeDocument/2006/relationships/image" Target="../media/image1.png"/><Relationship Id="rId5" Type="http://schemas.openxmlformats.org/officeDocument/2006/relationships/hyperlink" Target="http://drive.google.com/file/d/19pd3-MrIQvP4m7rQrjTpQk5uCTCuazwK/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1"/>
          <p:cNvSpPr txBox="1"/>
          <p:nvPr>
            <p:ph type="ctrTitle"/>
          </p:nvPr>
        </p:nvSpPr>
        <p:spPr>
          <a:xfrm>
            <a:off x="793325" y="854975"/>
            <a:ext cx="5110800" cy="2417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4200"/>
              <a:t>Environment Mapping &amp; Obstacle Detection Using </a:t>
            </a:r>
            <a:r>
              <a:rPr lang="en" sz="4200">
                <a:solidFill>
                  <a:schemeClr val="accent2"/>
                </a:solidFill>
              </a:rPr>
              <a:t>Lidars</a:t>
            </a:r>
            <a:endParaRPr sz="4200">
              <a:solidFill>
                <a:schemeClr val="accent2"/>
              </a:solidFill>
            </a:endParaRPr>
          </a:p>
        </p:txBody>
      </p:sp>
      <p:grpSp>
        <p:nvGrpSpPr>
          <p:cNvPr id="73" name="Google Shape;73;p11"/>
          <p:cNvGrpSpPr/>
          <p:nvPr/>
        </p:nvGrpSpPr>
        <p:grpSpPr>
          <a:xfrm>
            <a:off x="5070100" y="-572576"/>
            <a:ext cx="3546732" cy="5523712"/>
            <a:chOff x="5070100" y="-572576"/>
            <a:chExt cx="3546732" cy="5523712"/>
          </a:xfrm>
        </p:grpSpPr>
        <p:sp>
          <p:nvSpPr>
            <p:cNvPr id="74" name="Google Shape;74;p11"/>
            <p:cNvSpPr/>
            <p:nvPr/>
          </p:nvSpPr>
          <p:spPr>
            <a:xfrm>
              <a:off x="6375228" y="-572576"/>
              <a:ext cx="465364" cy="2642770"/>
            </a:xfrm>
            <a:custGeom>
              <a:rect b="b" l="l" r="r" t="t"/>
              <a:pathLst>
                <a:path extrusionOk="0" h="3272780" w="576302">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803"/>
                    <a:alpha val="29800"/>
                  </a:srgbClr>
                </a:gs>
                <a:gs pos="100000">
                  <a:srgbClr val="FFFFFF">
                    <a:alpha val="0"/>
                    <a:alpha val="29800"/>
                  </a:srgbClr>
                </a:gs>
              </a:gsLst>
              <a:lin ang="16200038"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5" name="Google Shape;75;p11"/>
            <p:cNvSpPr/>
            <p:nvPr/>
          </p:nvSpPr>
          <p:spPr>
            <a:xfrm>
              <a:off x="6556947" y="3253174"/>
              <a:ext cx="464782" cy="1369591"/>
            </a:xfrm>
            <a:custGeom>
              <a:rect b="b" l="l" r="r" t="t"/>
              <a:pathLst>
                <a:path extrusionOk="0" h="1696088" w="575582">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6" name="Google Shape;76;p11"/>
            <p:cNvSpPr/>
            <p:nvPr/>
          </p:nvSpPr>
          <p:spPr>
            <a:xfrm>
              <a:off x="7068432" y="-118583"/>
              <a:ext cx="131465" cy="2079689"/>
            </a:xfrm>
            <a:custGeom>
              <a:rect b="b" l="l" r="r" t="t"/>
              <a:pathLst>
                <a:path extrusionOk="0" h="2575466" w="162805">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803"/>
                    <a:alpha val="29800"/>
                  </a:srgbClr>
                </a:gs>
                <a:gs pos="100000">
                  <a:srgbClr val="FFFFFF">
                    <a:alpha val="0"/>
                    <a:alpha val="29800"/>
                  </a:srgbClr>
                </a:gs>
              </a:gsLst>
              <a:lin ang="16200038"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7" name="Google Shape;77;p11"/>
            <p:cNvSpPr/>
            <p:nvPr/>
          </p:nvSpPr>
          <p:spPr>
            <a:xfrm>
              <a:off x="6460572" y="4203456"/>
              <a:ext cx="301323" cy="451751"/>
            </a:xfrm>
            <a:custGeom>
              <a:rect b="b" l="l" r="r" t="t"/>
              <a:pathLst>
                <a:path extrusionOk="0" h="559444" w="373155">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 name="Google Shape;78;p11"/>
            <p:cNvSpPr/>
            <p:nvPr/>
          </p:nvSpPr>
          <p:spPr>
            <a:xfrm>
              <a:off x="7467866" y="1205886"/>
              <a:ext cx="464782" cy="1241169"/>
            </a:xfrm>
            <a:custGeom>
              <a:rect b="b" l="l" r="r" t="t"/>
              <a:pathLst>
                <a:path extrusionOk="0" h="1537051" w="575582">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803"/>
                    <a:alpha val="29800"/>
                  </a:srgbClr>
                </a:gs>
                <a:gs pos="100000">
                  <a:srgbClr val="FFFFFF">
                    <a:alpha val="0"/>
                    <a:alpha val="29800"/>
                  </a:srgbClr>
                </a:gs>
              </a:gsLst>
              <a:lin ang="16200038"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9" name="Google Shape;79;p11"/>
            <p:cNvSpPr/>
            <p:nvPr/>
          </p:nvSpPr>
          <p:spPr>
            <a:xfrm>
              <a:off x="7716352" y="1106731"/>
              <a:ext cx="297833" cy="446162"/>
            </a:xfrm>
            <a:custGeom>
              <a:rect b="b" l="l" r="r" t="t"/>
              <a:pathLst>
                <a:path extrusionOk="0" h="552522" w="368833">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0" name="Google Shape;80;p11"/>
            <p:cNvSpPr/>
            <p:nvPr/>
          </p:nvSpPr>
          <p:spPr>
            <a:xfrm>
              <a:off x="7341302" y="3161847"/>
              <a:ext cx="1163410" cy="1197587"/>
            </a:xfrm>
            <a:custGeom>
              <a:rect b="b" l="l" r="r" t="t"/>
              <a:pathLst>
                <a:path extrusionOk="0" h="1483080" w="1440755">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803"/>
                    <a:alpha val="29800"/>
                  </a:srgbClr>
                </a:gs>
                <a:gs pos="100000">
                  <a:srgbClr val="FFFFFF">
                    <a:alpha val="0"/>
                    <a:alpha val="29800"/>
                  </a:srgbClr>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1" name="Google Shape;81;p11"/>
            <p:cNvSpPr/>
            <p:nvPr/>
          </p:nvSpPr>
          <p:spPr>
            <a:xfrm>
              <a:off x="7189772" y="3404311"/>
              <a:ext cx="131465" cy="1546825"/>
            </a:xfrm>
            <a:custGeom>
              <a:rect b="b" l="l" r="r" t="t"/>
              <a:pathLst>
                <a:path extrusionOk="0" h="1915573" w="162805">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2" name="Google Shape;82;p11"/>
            <p:cNvSpPr/>
            <p:nvPr/>
          </p:nvSpPr>
          <p:spPr>
            <a:xfrm>
              <a:off x="8281830" y="4048322"/>
              <a:ext cx="301323" cy="451751"/>
            </a:xfrm>
            <a:custGeom>
              <a:rect b="b" l="l" r="r" t="t"/>
              <a:pathLst>
                <a:path extrusionOk="0" h="559444" w="373156">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3" name="Google Shape;83;p11"/>
            <p:cNvSpPr/>
            <p:nvPr/>
          </p:nvSpPr>
          <p:spPr>
            <a:xfrm>
              <a:off x="5366772" y="2053039"/>
              <a:ext cx="947016" cy="2298811"/>
            </a:xfrm>
            <a:custGeom>
              <a:rect b="b" l="l" r="r" t="t"/>
              <a:pathLst>
                <a:path extrusionOk="0" h="2846825" w="1172775">
                  <a:moveTo>
                    <a:pt x="0" y="0"/>
                  </a:moveTo>
                  <a:lnTo>
                    <a:pt x="1172776" y="676445"/>
                  </a:lnTo>
                  <a:lnTo>
                    <a:pt x="1172776" y="2846826"/>
                  </a:lnTo>
                  <a:lnTo>
                    <a:pt x="0" y="2170381"/>
                  </a:lnTo>
                  <a:lnTo>
                    <a:pt x="0" y="0"/>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 name="Google Shape;84;p11"/>
            <p:cNvSpPr/>
            <p:nvPr/>
          </p:nvSpPr>
          <p:spPr>
            <a:xfrm>
              <a:off x="5516560" y="3165592"/>
              <a:ext cx="564254" cy="394563"/>
            </a:xfrm>
            <a:custGeom>
              <a:rect b="b" l="l" r="r" t="t"/>
              <a:pathLst>
                <a:path extrusionOk="0" h="488623" w="698766">
                  <a:moveTo>
                    <a:pt x="0" y="0"/>
                  </a:moveTo>
                  <a:lnTo>
                    <a:pt x="698767" y="402988"/>
                  </a:lnTo>
                  <a:lnTo>
                    <a:pt x="698767" y="488624"/>
                  </a:lnTo>
                  <a:lnTo>
                    <a:pt x="0" y="85635"/>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 name="Google Shape;85;p11"/>
            <p:cNvSpPr/>
            <p:nvPr/>
          </p:nvSpPr>
          <p:spPr>
            <a:xfrm>
              <a:off x="5575198" y="3335550"/>
              <a:ext cx="447331" cy="327156"/>
            </a:xfrm>
            <a:custGeom>
              <a:rect b="b" l="l" r="r" t="t"/>
              <a:pathLst>
                <a:path extrusionOk="0" h="405147" w="553970">
                  <a:moveTo>
                    <a:pt x="0" y="0"/>
                  </a:moveTo>
                  <a:lnTo>
                    <a:pt x="553971" y="319512"/>
                  </a:lnTo>
                  <a:lnTo>
                    <a:pt x="553971" y="405147"/>
                  </a:lnTo>
                  <a:lnTo>
                    <a:pt x="0" y="85635"/>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6" name="Google Shape;86;p11"/>
            <p:cNvSpPr/>
            <p:nvPr/>
          </p:nvSpPr>
          <p:spPr>
            <a:xfrm>
              <a:off x="5070100" y="3267682"/>
              <a:ext cx="659072" cy="575865"/>
            </a:xfrm>
            <a:custGeom>
              <a:rect b="b" l="l" r="r" t="t"/>
              <a:pathLst>
                <a:path extrusionOk="0" h="713145" w="816188">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7" name="Google Shape;87;p11"/>
            <p:cNvSpPr/>
            <p:nvPr/>
          </p:nvSpPr>
          <p:spPr>
            <a:xfrm>
              <a:off x="5618741" y="2677182"/>
              <a:ext cx="426390" cy="212100"/>
            </a:xfrm>
            <a:custGeom>
              <a:rect b="b" l="l" r="r" t="t"/>
              <a:pathLst>
                <a:path extrusionOk="0" h="262662" w="528037">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8" name="Google Shape;88;p11"/>
            <p:cNvSpPr/>
            <p:nvPr/>
          </p:nvSpPr>
          <p:spPr>
            <a:xfrm>
              <a:off x="5983922" y="2592420"/>
              <a:ext cx="171021" cy="256991"/>
            </a:xfrm>
            <a:custGeom>
              <a:rect b="b" l="l" r="r" t="t"/>
              <a:pathLst>
                <a:path extrusionOk="0" h="318255" w="211791">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9" name="Google Shape;89;p11"/>
            <p:cNvSpPr/>
            <p:nvPr/>
          </p:nvSpPr>
          <p:spPr>
            <a:xfrm>
              <a:off x="5543847" y="2718873"/>
              <a:ext cx="171021" cy="256991"/>
            </a:xfrm>
            <a:custGeom>
              <a:rect b="b" l="l" r="r" t="t"/>
              <a:pathLst>
                <a:path extrusionOk="0" h="318255" w="211791">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0" name="Google Shape;90;p11"/>
            <p:cNvSpPr/>
            <p:nvPr/>
          </p:nvSpPr>
          <p:spPr>
            <a:xfrm>
              <a:off x="7716352" y="2678342"/>
              <a:ext cx="900480" cy="987861"/>
            </a:xfrm>
            <a:custGeom>
              <a:rect b="b" l="l" r="r" t="t"/>
              <a:pathLst>
                <a:path extrusionOk="0" h="1223357" w="1115145">
                  <a:moveTo>
                    <a:pt x="1115145" y="643342"/>
                  </a:moveTo>
                  <a:lnTo>
                    <a:pt x="0" y="0"/>
                  </a:lnTo>
                  <a:lnTo>
                    <a:pt x="0" y="580015"/>
                  </a:lnTo>
                  <a:lnTo>
                    <a:pt x="1115145" y="1223358"/>
                  </a:lnTo>
                  <a:lnTo>
                    <a:pt x="1115145" y="643342"/>
                  </a:lnTo>
                  <a:close/>
                </a:path>
              </a:pathLst>
            </a:custGeom>
            <a:gradFill>
              <a:gsLst>
                <a:gs pos="0">
                  <a:srgbClr val="FFFFFF">
                    <a:alpha val="29803"/>
                    <a:alpha val="20000"/>
                  </a:srgbClr>
                </a:gs>
                <a:gs pos="100000">
                  <a:srgbClr val="FFFFFF">
                    <a:alpha val="0"/>
                    <a:alpha val="20000"/>
                  </a:srgbClr>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1" name="Google Shape;91;p11"/>
            <p:cNvSpPr/>
            <p:nvPr/>
          </p:nvSpPr>
          <p:spPr>
            <a:xfrm>
              <a:off x="7946259" y="2924287"/>
              <a:ext cx="271075" cy="212680"/>
            </a:xfrm>
            <a:custGeom>
              <a:rect b="b" l="l" r="r" t="t"/>
              <a:pathLst>
                <a:path extrusionOk="0" h="263381" w="335696">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2" name="Google Shape;92;p11"/>
            <p:cNvSpPr/>
            <p:nvPr/>
          </p:nvSpPr>
          <p:spPr>
            <a:xfrm>
              <a:off x="7946840" y="3036819"/>
              <a:ext cx="577051" cy="389333"/>
            </a:xfrm>
            <a:custGeom>
              <a:rect b="b" l="l" r="r" t="t"/>
              <a:pathLst>
                <a:path extrusionOk="0" h="482146" w="714614">
                  <a:moveTo>
                    <a:pt x="0" y="0"/>
                  </a:moveTo>
                  <a:lnTo>
                    <a:pt x="714615" y="411624"/>
                  </a:lnTo>
                  <a:lnTo>
                    <a:pt x="714615" y="482147"/>
                  </a:lnTo>
                  <a:lnTo>
                    <a:pt x="0" y="70523"/>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3" name="Google Shape;93;p11"/>
            <p:cNvSpPr/>
            <p:nvPr/>
          </p:nvSpPr>
          <p:spPr>
            <a:xfrm>
              <a:off x="7797052" y="2835447"/>
              <a:ext cx="102380" cy="151850"/>
            </a:xfrm>
            <a:custGeom>
              <a:rect b="b" l="l" r="r" t="t"/>
              <a:pathLst>
                <a:path extrusionOk="0" h="188049" w="126786">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4" name="Google Shape;94;p11"/>
            <p:cNvSpPr/>
            <p:nvPr/>
          </p:nvSpPr>
          <p:spPr>
            <a:xfrm>
              <a:off x="5410315" y="1248496"/>
              <a:ext cx="900480" cy="987861"/>
            </a:xfrm>
            <a:custGeom>
              <a:rect b="b" l="l" r="r" t="t"/>
              <a:pathLst>
                <a:path extrusionOk="0" h="1223357" w="1115145">
                  <a:moveTo>
                    <a:pt x="1115145" y="643342"/>
                  </a:moveTo>
                  <a:lnTo>
                    <a:pt x="0" y="0"/>
                  </a:lnTo>
                  <a:lnTo>
                    <a:pt x="0" y="580016"/>
                  </a:lnTo>
                  <a:lnTo>
                    <a:pt x="1115145" y="1223358"/>
                  </a:lnTo>
                  <a:lnTo>
                    <a:pt x="1115145" y="643342"/>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5" name="Google Shape;95;p11"/>
            <p:cNvSpPr/>
            <p:nvPr/>
          </p:nvSpPr>
          <p:spPr>
            <a:xfrm>
              <a:off x="5640222" y="1494441"/>
              <a:ext cx="271075" cy="212680"/>
            </a:xfrm>
            <a:custGeom>
              <a:rect b="b" l="l" r="r" t="t"/>
              <a:pathLst>
                <a:path extrusionOk="0" h="263381" w="335696">
                  <a:moveTo>
                    <a:pt x="0" y="0"/>
                  </a:moveTo>
                  <a:lnTo>
                    <a:pt x="335696" y="193578"/>
                  </a:lnTo>
                  <a:lnTo>
                    <a:pt x="335696" y="263382"/>
                  </a:lnTo>
                  <a:lnTo>
                    <a:pt x="0" y="69803"/>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6" name="Google Shape;96;p11"/>
            <p:cNvSpPr/>
            <p:nvPr/>
          </p:nvSpPr>
          <p:spPr>
            <a:xfrm>
              <a:off x="5640803" y="1606973"/>
              <a:ext cx="577052" cy="389333"/>
            </a:xfrm>
            <a:custGeom>
              <a:rect b="b" l="l" r="r" t="t"/>
              <a:pathLst>
                <a:path extrusionOk="0" h="482146" w="714615">
                  <a:moveTo>
                    <a:pt x="0" y="0"/>
                  </a:moveTo>
                  <a:lnTo>
                    <a:pt x="714615" y="411624"/>
                  </a:lnTo>
                  <a:lnTo>
                    <a:pt x="714615" y="482147"/>
                  </a:lnTo>
                  <a:lnTo>
                    <a:pt x="0" y="70523"/>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7" name="Google Shape;97;p11"/>
            <p:cNvSpPr/>
            <p:nvPr/>
          </p:nvSpPr>
          <p:spPr>
            <a:xfrm>
              <a:off x="5491015" y="1405600"/>
              <a:ext cx="102380" cy="151850"/>
            </a:xfrm>
            <a:custGeom>
              <a:rect b="b" l="l" r="r" t="t"/>
              <a:pathLst>
                <a:path extrusionOk="0" h="188049" w="126786">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8" name="Google Shape;98;p11"/>
            <p:cNvSpPr/>
            <p:nvPr/>
          </p:nvSpPr>
          <p:spPr>
            <a:xfrm>
              <a:off x="6753181" y="2011247"/>
              <a:ext cx="744582" cy="1117500"/>
            </a:xfrm>
            <a:custGeom>
              <a:rect b="b" l="l" r="r" t="t"/>
              <a:pathLst>
                <a:path extrusionOk="0" h="1383901" w="922083">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9" name="Google Shape;99;p11"/>
            <p:cNvSpPr/>
            <p:nvPr/>
          </p:nvSpPr>
          <p:spPr>
            <a:xfrm>
              <a:off x="6892519" y="2504904"/>
              <a:ext cx="101216" cy="138044"/>
            </a:xfrm>
            <a:custGeom>
              <a:rect b="b" l="l" r="r" t="t"/>
              <a:pathLst>
                <a:path extrusionOk="0" h="170952" w="125345">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0" name="Google Shape;100;p11"/>
            <p:cNvSpPr/>
            <p:nvPr/>
          </p:nvSpPr>
          <p:spPr>
            <a:xfrm>
              <a:off x="6891938" y="2683563"/>
              <a:ext cx="114013" cy="162260"/>
            </a:xfrm>
            <a:custGeom>
              <a:rect b="b" l="l" r="r" t="t"/>
              <a:pathLst>
                <a:path extrusionOk="0" h="200941" w="141193">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1" name="Google Shape;101;p11"/>
            <p:cNvSpPr/>
            <p:nvPr/>
          </p:nvSpPr>
          <p:spPr>
            <a:xfrm>
              <a:off x="6580170" y="2127259"/>
              <a:ext cx="744582" cy="1117500"/>
            </a:xfrm>
            <a:custGeom>
              <a:rect b="b" l="l" r="r" t="t"/>
              <a:pathLst>
                <a:path extrusionOk="0" h="1383901" w="922083">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02" name="Google Shape;102;p11"/>
          <p:cNvSpPr txBox="1"/>
          <p:nvPr/>
        </p:nvSpPr>
        <p:spPr>
          <a:xfrm>
            <a:off x="793325" y="3581325"/>
            <a:ext cx="3643800" cy="13698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1200"/>
              </a:spcBef>
              <a:spcAft>
                <a:spcPts val="0"/>
              </a:spcAft>
              <a:buNone/>
            </a:pPr>
            <a:r>
              <a:t/>
            </a:r>
            <a:endParaRPr b="1" sz="12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sz="1300">
                <a:solidFill>
                  <a:schemeClr val="accent1"/>
                </a:solidFill>
                <a:latin typeface="Barlow"/>
                <a:ea typeface="Barlow"/>
                <a:cs typeface="Barlow"/>
                <a:sym typeface="Barlow"/>
              </a:rPr>
              <a:t>Team Members: </a:t>
            </a:r>
            <a:r>
              <a:rPr lang="en" sz="1300">
                <a:solidFill>
                  <a:schemeClr val="accent1"/>
                </a:solidFill>
                <a:latin typeface="Barlow"/>
                <a:ea typeface="Barlow"/>
                <a:cs typeface="Barlow"/>
                <a:sym typeface="Barlow"/>
              </a:rPr>
              <a:t>Youseuf Molla, Bhavik Panchal, Alka Kumari, Babajide Martins, John Kang</a:t>
            </a:r>
            <a:endParaRPr sz="1300">
              <a:solidFill>
                <a:schemeClr val="accent1"/>
              </a:solidFill>
              <a:latin typeface="Barlow"/>
              <a:ea typeface="Barlow"/>
              <a:cs typeface="Barlow"/>
              <a:sym typeface="Barlow"/>
            </a:endParaRPr>
          </a:p>
          <a:p>
            <a:pPr indent="0" lvl="0" marL="0" rtl="0" algn="l">
              <a:lnSpc>
                <a:spcPct val="100000"/>
              </a:lnSpc>
              <a:spcBef>
                <a:spcPts val="1200"/>
              </a:spcBef>
              <a:spcAft>
                <a:spcPts val="1200"/>
              </a:spcAft>
              <a:buNone/>
            </a:pPr>
            <a:r>
              <a:rPr b="1" lang="en" sz="1300">
                <a:solidFill>
                  <a:schemeClr val="accent1"/>
                </a:solidFill>
                <a:latin typeface="Barlow"/>
                <a:ea typeface="Barlow"/>
                <a:cs typeface="Barlow"/>
                <a:sym typeface="Barlow"/>
              </a:rPr>
              <a:t>Faculty Advisor: </a:t>
            </a:r>
            <a:r>
              <a:rPr lang="en" sz="1300">
                <a:solidFill>
                  <a:schemeClr val="accent1"/>
                </a:solidFill>
                <a:latin typeface="Barlow"/>
                <a:ea typeface="Barlow"/>
                <a:cs typeface="Barlow"/>
                <a:sym typeface="Barlow"/>
              </a:rPr>
              <a:t>Dr. Jing Ren</a:t>
            </a:r>
            <a:endParaRPr sz="1300">
              <a:solidFill>
                <a:schemeClr val="accent1"/>
              </a:solidFill>
              <a:latin typeface="Barlow"/>
              <a:ea typeface="Barlow"/>
              <a:cs typeface="Barlow"/>
              <a:sym typeface="Barl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0"/>
          <p:cNvSpPr txBox="1"/>
          <p:nvPr>
            <p:ph type="title"/>
          </p:nvPr>
        </p:nvSpPr>
        <p:spPr>
          <a:xfrm>
            <a:off x="855300" y="836000"/>
            <a:ext cx="72732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System Architecture</a:t>
            </a:r>
            <a:endParaRPr/>
          </a:p>
        </p:txBody>
      </p:sp>
      <p:sp>
        <p:nvSpPr>
          <p:cNvPr id="227" name="Google Shape;227;p20"/>
          <p:cNvSpPr txBox="1"/>
          <p:nvPr>
            <p:ph idx="1" type="body"/>
          </p:nvPr>
        </p:nvSpPr>
        <p:spPr>
          <a:xfrm>
            <a:off x="855275" y="1353950"/>
            <a:ext cx="6704400" cy="34182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228" name="Google Shape;228;p20"/>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29" name="Google Shape;229;p20"/>
          <p:cNvPicPr preferRelativeResize="0"/>
          <p:nvPr/>
        </p:nvPicPr>
        <p:blipFill>
          <a:blip r:embed="rId3">
            <a:alphaModFix/>
          </a:blip>
          <a:stretch>
            <a:fillRect/>
          </a:stretch>
        </p:blipFill>
        <p:spPr>
          <a:xfrm>
            <a:off x="855275" y="1353950"/>
            <a:ext cx="7273299" cy="3395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1"/>
          <p:cNvSpPr txBox="1"/>
          <p:nvPr>
            <p:ph type="title"/>
          </p:nvPr>
        </p:nvSpPr>
        <p:spPr>
          <a:xfrm>
            <a:off x="855300" y="836000"/>
            <a:ext cx="73560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Sequence Diagram</a:t>
            </a:r>
            <a:endParaRPr/>
          </a:p>
        </p:txBody>
      </p:sp>
      <p:sp>
        <p:nvSpPr>
          <p:cNvPr id="235" name="Google Shape;235;p21"/>
          <p:cNvSpPr txBox="1"/>
          <p:nvPr>
            <p:ph idx="1" type="body"/>
          </p:nvPr>
        </p:nvSpPr>
        <p:spPr>
          <a:xfrm>
            <a:off x="855275" y="1353950"/>
            <a:ext cx="7356000" cy="34182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236" name="Google Shape;236;p21"/>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37" name="Google Shape;237;p21"/>
          <p:cNvPicPr preferRelativeResize="0"/>
          <p:nvPr/>
        </p:nvPicPr>
        <p:blipFill>
          <a:blip r:embed="rId3">
            <a:alphaModFix/>
          </a:blip>
          <a:stretch>
            <a:fillRect/>
          </a:stretch>
        </p:blipFill>
        <p:spPr>
          <a:xfrm>
            <a:off x="855300" y="1353950"/>
            <a:ext cx="7356001" cy="3418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2"/>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Demo</a:t>
            </a:r>
            <a:endParaRPr/>
          </a:p>
        </p:txBody>
      </p:sp>
      <p:sp>
        <p:nvSpPr>
          <p:cNvPr id="243" name="Google Shape;243;p22"/>
          <p:cNvSpPr txBox="1"/>
          <p:nvPr>
            <p:ph idx="1" type="body"/>
          </p:nvPr>
        </p:nvSpPr>
        <p:spPr>
          <a:xfrm>
            <a:off x="855275" y="1353950"/>
            <a:ext cx="2479500" cy="34182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a:t>3D Scanning</a:t>
            </a:r>
            <a:endParaRPr/>
          </a:p>
        </p:txBody>
      </p:sp>
      <p:sp>
        <p:nvSpPr>
          <p:cNvPr id="244" name="Google Shape;244;p22"/>
          <p:cNvSpPr txBox="1"/>
          <p:nvPr>
            <p:ph idx="2" type="body"/>
          </p:nvPr>
        </p:nvSpPr>
        <p:spPr>
          <a:xfrm>
            <a:off x="3682698" y="1353950"/>
            <a:ext cx="2479500" cy="34182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a:t>Post-Processing</a:t>
            </a:r>
            <a:endParaRPr/>
          </a:p>
        </p:txBody>
      </p:sp>
      <p:sp>
        <p:nvSpPr>
          <p:cNvPr id="245" name="Google Shape;245;p22"/>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46" name="Google Shape;246;p22" title="3D scanning.webm">
            <a:hlinkClick r:id="rId3"/>
          </p:cNvPr>
          <p:cNvPicPr preferRelativeResize="0"/>
          <p:nvPr/>
        </p:nvPicPr>
        <p:blipFill>
          <a:blip r:embed="rId4">
            <a:alphaModFix/>
          </a:blip>
          <a:stretch>
            <a:fillRect/>
          </a:stretch>
        </p:blipFill>
        <p:spPr>
          <a:xfrm>
            <a:off x="268198" y="1910150"/>
            <a:ext cx="2677002" cy="2007752"/>
          </a:xfrm>
          <a:prstGeom prst="rect">
            <a:avLst/>
          </a:prstGeom>
          <a:noFill/>
          <a:ln>
            <a:noFill/>
          </a:ln>
        </p:spPr>
      </p:pic>
      <p:pic>
        <p:nvPicPr>
          <p:cNvPr id="247" name="Google Shape;247;p22" title="post-processing.webm">
            <a:hlinkClick r:id="rId5"/>
          </p:cNvPr>
          <p:cNvPicPr preferRelativeResize="0"/>
          <p:nvPr/>
        </p:nvPicPr>
        <p:blipFill>
          <a:blip r:embed="rId4">
            <a:alphaModFix/>
          </a:blip>
          <a:stretch>
            <a:fillRect/>
          </a:stretch>
        </p:blipFill>
        <p:spPr>
          <a:xfrm>
            <a:off x="3583948" y="1910150"/>
            <a:ext cx="2677002" cy="200775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3"/>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Evaluation Results and Analysis</a:t>
            </a:r>
            <a:endParaRPr/>
          </a:p>
        </p:txBody>
      </p:sp>
      <p:sp>
        <p:nvSpPr>
          <p:cNvPr id="253" name="Google Shape;253;p23"/>
          <p:cNvSpPr txBox="1"/>
          <p:nvPr>
            <p:ph idx="1" type="body"/>
          </p:nvPr>
        </p:nvSpPr>
        <p:spPr>
          <a:xfrm>
            <a:off x="855275" y="1353950"/>
            <a:ext cx="6693600" cy="341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High demands for processing power</a:t>
            </a:r>
            <a:endParaRPr/>
          </a:p>
          <a:p>
            <a:pPr indent="-355600" lvl="0" marL="457200" rtl="0" algn="l">
              <a:spcBef>
                <a:spcPts val="800"/>
              </a:spcBef>
              <a:spcAft>
                <a:spcPts val="0"/>
              </a:spcAft>
              <a:buSzPts val="2000"/>
              <a:buChar char="●"/>
            </a:pPr>
            <a:r>
              <a:rPr lang="en"/>
              <a:t>Improve existing SLAM algorithm</a:t>
            </a:r>
            <a:endParaRPr/>
          </a:p>
          <a:p>
            <a:pPr indent="-355600" lvl="0" marL="457200" rtl="0" algn="l">
              <a:spcBef>
                <a:spcPts val="0"/>
              </a:spcBef>
              <a:spcAft>
                <a:spcPts val="0"/>
              </a:spcAft>
              <a:buSzPts val="2000"/>
              <a:buChar char="●"/>
            </a:pPr>
            <a:r>
              <a:rPr lang="en"/>
              <a:t>Reduce point cloud density by adjusting decimation value</a:t>
            </a:r>
            <a:endParaRPr/>
          </a:p>
          <a:p>
            <a:pPr indent="0" lvl="0" marL="0" rtl="0" algn="l">
              <a:spcBef>
                <a:spcPts val="800"/>
              </a:spcBef>
              <a:spcAft>
                <a:spcPts val="0"/>
              </a:spcAft>
              <a:buNone/>
            </a:pPr>
            <a:r>
              <a:rPr lang="en"/>
              <a:t>Ensure consistent loop closure, two frames need to have significant overlap</a:t>
            </a:r>
            <a:endParaRPr/>
          </a:p>
          <a:p>
            <a:pPr indent="-355600" lvl="0" marL="457200" rtl="0" algn="l">
              <a:spcBef>
                <a:spcPts val="800"/>
              </a:spcBef>
              <a:spcAft>
                <a:spcPts val="0"/>
              </a:spcAft>
              <a:buSzPts val="2000"/>
              <a:buChar char="●"/>
            </a:pPr>
            <a:r>
              <a:rPr lang="en"/>
              <a:t>Increase frame capture rate</a:t>
            </a:r>
            <a:endParaRPr/>
          </a:p>
          <a:p>
            <a:pPr indent="-355600" lvl="1" marL="914400" rtl="0" algn="l">
              <a:spcBef>
                <a:spcPts val="0"/>
              </a:spcBef>
              <a:spcAft>
                <a:spcPts val="0"/>
              </a:spcAft>
              <a:buSzPts val="2000"/>
              <a:buChar char="○"/>
            </a:pPr>
            <a:r>
              <a:rPr lang="en"/>
              <a:t>Demands for more processing power</a:t>
            </a:r>
            <a:endParaRPr/>
          </a:p>
          <a:p>
            <a:pPr indent="-355600" lvl="0" marL="457200" rtl="0" algn="l">
              <a:spcBef>
                <a:spcPts val="0"/>
              </a:spcBef>
              <a:spcAft>
                <a:spcPts val="0"/>
              </a:spcAft>
              <a:buSzPts val="2000"/>
              <a:buChar char="●"/>
            </a:pPr>
            <a:r>
              <a:rPr lang="en"/>
              <a:t>Smoother, slower movement</a:t>
            </a:r>
            <a:endParaRPr/>
          </a:p>
          <a:p>
            <a:pPr indent="-355600" lvl="1" marL="914400" rtl="0" algn="l">
              <a:spcBef>
                <a:spcPts val="0"/>
              </a:spcBef>
              <a:spcAft>
                <a:spcPts val="0"/>
              </a:spcAft>
              <a:buSzPts val="2000"/>
              <a:buChar char="○"/>
            </a:pPr>
            <a:r>
              <a:rPr lang="en"/>
              <a:t>Software and hardware challenges for robot car</a:t>
            </a:r>
            <a:endParaRPr/>
          </a:p>
        </p:txBody>
      </p:sp>
      <p:sp>
        <p:nvSpPr>
          <p:cNvPr id="254" name="Google Shape;254;p23"/>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4"/>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Challenges &amp; Solutions</a:t>
            </a:r>
            <a:endParaRPr/>
          </a:p>
        </p:txBody>
      </p:sp>
      <p:sp>
        <p:nvSpPr>
          <p:cNvPr id="260" name="Google Shape;260;p24"/>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61" name="Google Shape;261;p24"/>
          <p:cNvSpPr/>
          <p:nvPr/>
        </p:nvSpPr>
        <p:spPr>
          <a:xfrm>
            <a:off x="5632317" y="1723175"/>
            <a:ext cx="3305700" cy="669000"/>
          </a:xfrm>
          <a:prstGeom prst="chevron">
            <a:avLst>
              <a:gd fmla="val 50000" name="adj"/>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latin typeface="Barlow"/>
                <a:ea typeface="Barlow"/>
                <a:cs typeface="Barlow"/>
                <a:sym typeface="Barlow"/>
              </a:rPr>
              <a:t>#3: Accuracy of Lidar in Motion</a:t>
            </a:r>
            <a:endParaRPr b="1">
              <a:solidFill>
                <a:schemeClr val="accent2"/>
              </a:solidFill>
              <a:latin typeface="Barlow"/>
              <a:ea typeface="Barlow"/>
              <a:cs typeface="Barlow"/>
              <a:sym typeface="Barlow"/>
            </a:endParaRPr>
          </a:p>
        </p:txBody>
      </p:sp>
      <p:sp>
        <p:nvSpPr>
          <p:cNvPr id="262" name="Google Shape;262;p24"/>
          <p:cNvSpPr txBox="1"/>
          <p:nvPr/>
        </p:nvSpPr>
        <p:spPr>
          <a:xfrm>
            <a:off x="6167075" y="2590525"/>
            <a:ext cx="2583000" cy="180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Barlow"/>
                <a:ea typeface="Barlow"/>
                <a:cs typeface="Barlow"/>
                <a:sym typeface="Barlow"/>
              </a:rPr>
              <a:t>Solution: </a:t>
            </a:r>
            <a:r>
              <a:rPr lang="en">
                <a:solidFill>
                  <a:schemeClr val="dk1"/>
                </a:solidFill>
                <a:latin typeface="Barlow Light"/>
                <a:ea typeface="Barlow Light"/>
                <a:cs typeface="Barlow Light"/>
                <a:sym typeface="Barlow Light"/>
              </a:rPr>
              <a:t>Utilize lidar’s built-in gyroscope (detect rotation) and </a:t>
            </a:r>
            <a:r>
              <a:rPr lang="en">
                <a:solidFill>
                  <a:schemeClr val="dk1"/>
                </a:solidFill>
                <a:latin typeface="Barlow Light"/>
                <a:ea typeface="Barlow Light"/>
                <a:cs typeface="Barlow Light"/>
                <a:sym typeface="Barlow Light"/>
              </a:rPr>
              <a:t>accelerometer</a:t>
            </a:r>
            <a:r>
              <a:rPr lang="en">
                <a:solidFill>
                  <a:schemeClr val="dk1"/>
                </a:solidFill>
                <a:latin typeface="Barlow Light"/>
                <a:ea typeface="Barlow Light"/>
                <a:cs typeface="Barlow Light"/>
                <a:sym typeface="Barlow Light"/>
              </a:rPr>
              <a:t> (detect acceleration), to </a:t>
            </a:r>
            <a:r>
              <a:rPr lang="en">
                <a:solidFill>
                  <a:schemeClr val="dk1"/>
                </a:solidFill>
                <a:latin typeface="Barlow Light"/>
                <a:ea typeface="Barlow Light"/>
                <a:cs typeface="Barlow Light"/>
                <a:sym typeface="Barlow Light"/>
              </a:rPr>
              <a:t>account</a:t>
            </a:r>
            <a:r>
              <a:rPr lang="en">
                <a:solidFill>
                  <a:schemeClr val="dk1"/>
                </a:solidFill>
                <a:latin typeface="Barlow Light"/>
                <a:ea typeface="Barlow Light"/>
                <a:cs typeface="Barlow Light"/>
                <a:sym typeface="Barlow Light"/>
              </a:rPr>
              <a:t> for  offset of position during </a:t>
            </a:r>
            <a:r>
              <a:rPr lang="en">
                <a:solidFill>
                  <a:schemeClr val="dk1"/>
                </a:solidFill>
                <a:latin typeface="Barlow Light"/>
                <a:ea typeface="Barlow Light"/>
                <a:cs typeface="Barlow Light"/>
                <a:sym typeface="Barlow Light"/>
              </a:rPr>
              <a:t>real time</a:t>
            </a:r>
            <a:r>
              <a:rPr lang="en">
                <a:solidFill>
                  <a:schemeClr val="dk1"/>
                </a:solidFill>
                <a:latin typeface="Barlow Light"/>
                <a:ea typeface="Barlow Light"/>
                <a:cs typeface="Barlow Light"/>
                <a:sym typeface="Barlow Light"/>
              </a:rPr>
              <a:t> movement. </a:t>
            </a:r>
            <a:endParaRPr>
              <a:solidFill>
                <a:schemeClr val="dk1"/>
              </a:solidFill>
              <a:latin typeface="Barlow Light"/>
              <a:ea typeface="Barlow Light"/>
              <a:cs typeface="Barlow Light"/>
              <a:sym typeface="Barlow Light"/>
            </a:endParaRPr>
          </a:p>
        </p:txBody>
      </p:sp>
      <p:sp>
        <p:nvSpPr>
          <p:cNvPr id="263" name="Google Shape;263;p24"/>
          <p:cNvSpPr/>
          <p:nvPr/>
        </p:nvSpPr>
        <p:spPr>
          <a:xfrm>
            <a:off x="0" y="1723389"/>
            <a:ext cx="3546900" cy="669000"/>
          </a:xfrm>
          <a:prstGeom prst="homePlate">
            <a:avLst>
              <a:gd fmla="val 50000" name="adj"/>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latin typeface="Barlow"/>
                <a:ea typeface="Barlow"/>
                <a:cs typeface="Barlow"/>
                <a:sym typeface="Barlow"/>
              </a:rPr>
              <a:t>#1: Creating 3D Mapping of Environment</a:t>
            </a:r>
            <a:endParaRPr b="1">
              <a:solidFill>
                <a:schemeClr val="accent2"/>
              </a:solidFill>
              <a:latin typeface="Barlow"/>
              <a:ea typeface="Barlow"/>
              <a:cs typeface="Barlow"/>
              <a:sym typeface="Barlow"/>
            </a:endParaRPr>
          </a:p>
        </p:txBody>
      </p:sp>
      <p:sp>
        <p:nvSpPr>
          <p:cNvPr id="264" name="Google Shape;264;p24"/>
          <p:cNvSpPr txBox="1"/>
          <p:nvPr/>
        </p:nvSpPr>
        <p:spPr>
          <a:xfrm>
            <a:off x="570125" y="2590525"/>
            <a:ext cx="2457000" cy="180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Barlow"/>
                <a:ea typeface="Barlow"/>
                <a:cs typeface="Barlow"/>
                <a:sym typeface="Barlow"/>
              </a:rPr>
              <a:t>Solution:</a:t>
            </a:r>
            <a:r>
              <a:rPr lang="en">
                <a:solidFill>
                  <a:schemeClr val="dk1"/>
                </a:solidFill>
                <a:latin typeface="Barlow Light"/>
                <a:ea typeface="Barlow Light"/>
                <a:cs typeface="Barlow Light"/>
                <a:sym typeface="Barlow Light"/>
              </a:rPr>
              <a:t> Initially attempted to combine frames into larger frames for mapping construction. </a:t>
            </a:r>
            <a:endParaRPr>
              <a:solidFill>
                <a:schemeClr val="dk1"/>
              </a:solidFill>
              <a:latin typeface="Barlow Light"/>
              <a:ea typeface="Barlow Light"/>
              <a:cs typeface="Barlow Light"/>
              <a:sym typeface="Barlow Light"/>
            </a:endParaRPr>
          </a:p>
        </p:txBody>
      </p:sp>
      <p:sp>
        <p:nvSpPr>
          <p:cNvPr id="265" name="Google Shape;265;p24"/>
          <p:cNvSpPr/>
          <p:nvPr/>
        </p:nvSpPr>
        <p:spPr>
          <a:xfrm>
            <a:off x="2944204" y="1723175"/>
            <a:ext cx="3305700" cy="669000"/>
          </a:xfrm>
          <a:prstGeom prst="chevron">
            <a:avLst>
              <a:gd fmla="val 50000" name="adj"/>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accent2"/>
                </a:solidFill>
                <a:latin typeface="Barlow"/>
                <a:ea typeface="Barlow"/>
                <a:cs typeface="Barlow"/>
                <a:sym typeface="Barlow"/>
              </a:rPr>
              <a:t>    #2: Constructing Larger Frames from Smaller Frames</a:t>
            </a:r>
            <a:endParaRPr b="1" sz="1300">
              <a:solidFill>
                <a:schemeClr val="accent2"/>
              </a:solidFill>
              <a:latin typeface="Barlow"/>
              <a:ea typeface="Barlow"/>
              <a:cs typeface="Barlow"/>
              <a:sym typeface="Barlow"/>
            </a:endParaRPr>
          </a:p>
        </p:txBody>
      </p:sp>
      <p:sp>
        <p:nvSpPr>
          <p:cNvPr id="266" name="Google Shape;266;p24"/>
          <p:cNvSpPr txBox="1"/>
          <p:nvPr/>
        </p:nvSpPr>
        <p:spPr>
          <a:xfrm>
            <a:off x="3478950" y="2590525"/>
            <a:ext cx="2371800" cy="180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Barlow"/>
                <a:ea typeface="Barlow"/>
                <a:cs typeface="Barlow"/>
                <a:sym typeface="Barlow"/>
              </a:rPr>
              <a:t>Solution: </a:t>
            </a:r>
            <a:r>
              <a:rPr lang="en">
                <a:solidFill>
                  <a:schemeClr val="dk1"/>
                </a:solidFill>
                <a:latin typeface="Barlow Light"/>
                <a:ea typeface="Barlow Light"/>
                <a:cs typeface="Barlow Light"/>
                <a:sym typeface="Barlow Light"/>
              </a:rPr>
              <a:t>Ensure significant overlap between close frames to </a:t>
            </a:r>
            <a:r>
              <a:rPr lang="en">
                <a:solidFill>
                  <a:schemeClr val="dk1"/>
                </a:solidFill>
                <a:latin typeface="Barlow Light"/>
                <a:ea typeface="Barlow Light"/>
                <a:cs typeface="Barlow Light"/>
                <a:sym typeface="Barlow Light"/>
              </a:rPr>
              <a:t>guarantee</a:t>
            </a:r>
            <a:r>
              <a:rPr lang="en">
                <a:solidFill>
                  <a:schemeClr val="dk1"/>
                </a:solidFill>
                <a:latin typeface="Barlow Light"/>
                <a:ea typeface="Barlow Light"/>
                <a:cs typeface="Barlow Light"/>
                <a:sym typeface="Barlow Light"/>
              </a:rPr>
              <a:t> the second frame is a continuation of the first frame (loop closure). </a:t>
            </a:r>
            <a:endParaRPr>
              <a:solidFill>
                <a:schemeClr val="dk1"/>
              </a:solidFill>
              <a:latin typeface="Barlow Light"/>
              <a:ea typeface="Barlow Light"/>
              <a:cs typeface="Barlow Light"/>
              <a:sym typeface="Barlow Light"/>
            </a:endParaRPr>
          </a:p>
        </p:txBody>
      </p:sp>
      <p:grpSp>
        <p:nvGrpSpPr>
          <p:cNvPr id="267" name="Google Shape;267;p24"/>
          <p:cNvGrpSpPr/>
          <p:nvPr/>
        </p:nvGrpSpPr>
        <p:grpSpPr>
          <a:xfrm rot="5400000">
            <a:off x="4200654" y="857532"/>
            <a:ext cx="346104" cy="353231"/>
            <a:chOff x="3955900" y="2984500"/>
            <a:chExt cx="414000" cy="422525"/>
          </a:xfrm>
        </p:grpSpPr>
        <p:sp>
          <p:nvSpPr>
            <p:cNvPr id="268" name="Google Shape;268;p24"/>
            <p:cNvSpPr/>
            <p:nvPr/>
          </p:nvSpPr>
          <p:spPr>
            <a:xfrm>
              <a:off x="3955900" y="2984500"/>
              <a:ext cx="315700" cy="315675"/>
            </a:xfrm>
            <a:custGeom>
              <a:rect b="b" l="l" r="r" t="t"/>
              <a:pathLst>
                <a:path extrusionOk="0" h="12627" w="12628">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9" name="Google Shape;269;p24"/>
            <p:cNvSpPr/>
            <p:nvPr/>
          </p:nvSpPr>
          <p:spPr>
            <a:xfrm>
              <a:off x="3992525" y="3021125"/>
              <a:ext cx="242425" cy="242425"/>
            </a:xfrm>
            <a:custGeom>
              <a:rect b="b" l="l" r="r" t="t"/>
              <a:pathLst>
                <a:path extrusionOk="0" h="9697" w="9697">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0" name="Google Shape;270;p24"/>
            <p:cNvSpPr/>
            <p:nvPr/>
          </p:nvSpPr>
          <p:spPr>
            <a:xfrm>
              <a:off x="4215400" y="3253150"/>
              <a:ext cx="154500" cy="153875"/>
            </a:xfrm>
            <a:custGeom>
              <a:rect b="b" l="l" r="r" t="t"/>
              <a:pathLst>
                <a:path extrusionOk="0" h="6155" w="618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5"/>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76" name="Google Shape;276;p25"/>
          <p:cNvSpPr/>
          <p:nvPr/>
        </p:nvSpPr>
        <p:spPr>
          <a:xfrm>
            <a:off x="0" y="1723389"/>
            <a:ext cx="3546900" cy="669000"/>
          </a:xfrm>
          <a:prstGeom prst="homePlate">
            <a:avLst>
              <a:gd fmla="val 50000" name="adj"/>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latin typeface="Barlow"/>
                <a:ea typeface="Barlow"/>
                <a:cs typeface="Barlow"/>
                <a:sym typeface="Barlow"/>
              </a:rPr>
              <a:t>#4: Coding Implementation </a:t>
            </a:r>
            <a:endParaRPr b="1">
              <a:solidFill>
                <a:schemeClr val="accent2"/>
              </a:solidFill>
              <a:latin typeface="Barlow"/>
              <a:ea typeface="Barlow"/>
              <a:cs typeface="Barlow"/>
              <a:sym typeface="Barlow"/>
            </a:endParaRPr>
          </a:p>
        </p:txBody>
      </p:sp>
      <p:sp>
        <p:nvSpPr>
          <p:cNvPr id="277" name="Google Shape;277;p25"/>
          <p:cNvSpPr txBox="1"/>
          <p:nvPr/>
        </p:nvSpPr>
        <p:spPr>
          <a:xfrm>
            <a:off x="570125" y="2590525"/>
            <a:ext cx="2569200" cy="180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Barlow"/>
                <a:ea typeface="Barlow"/>
                <a:cs typeface="Barlow"/>
                <a:sym typeface="Barlow"/>
              </a:rPr>
              <a:t>Solution:</a:t>
            </a:r>
            <a:r>
              <a:rPr lang="en">
                <a:solidFill>
                  <a:schemeClr val="dk1"/>
                </a:solidFill>
                <a:latin typeface="Barlow Light"/>
                <a:ea typeface="Barlow Light"/>
                <a:cs typeface="Barlow Light"/>
                <a:sym typeface="Barlow Light"/>
              </a:rPr>
              <a:t> Decided best approach is LIDAR based SLAM (Simultaneous Localization And Mapping)  Using RTABMAP. Use of 3rd Party Software is faster and more efficient. </a:t>
            </a:r>
            <a:endParaRPr>
              <a:solidFill>
                <a:schemeClr val="dk1"/>
              </a:solidFill>
              <a:latin typeface="Barlow Light"/>
              <a:ea typeface="Barlow Light"/>
              <a:cs typeface="Barlow Light"/>
              <a:sym typeface="Barlow Light"/>
            </a:endParaRPr>
          </a:p>
        </p:txBody>
      </p:sp>
      <p:sp>
        <p:nvSpPr>
          <p:cNvPr id="278" name="Google Shape;278;p25"/>
          <p:cNvSpPr/>
          <p:nvPr/>
        </p:nvSpPr>
        <p:spPr>
          <a:xfrm>
            <a:off x="2944204" y="1723175"/>
            <a:ext cx="3305700" cy="669000"/>
          </a:xfrm>
          <a:prstGeom prst="chevron">
            <a:avLst>
              <a:gd fmla="val 50000" name="adj"/>
            </a:avLst>
          </a:prstGeom>
          <a:gradFill>
            <a:gsLst>
              <a:gs pos="0">
                <a:srgbClr val="FFFFFF">
                  <a:alpha val="29803"/>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accent2"/>
                </a:solidFill>
                <a:latin typeface="Barlow"/>
                <a:ea typeface="Barlow"/>
                <a:cs typeface="Barlow"/>
                <a:sym typeface="Barlow"/>
              </a:rPr>
              <a:t>    #5: 3D Data Capture During Vehicle Movement </a:t>
            </a:r>
            <a:endParaRPr b="1" sz="1300">
              <a:solidFill>
                <a:schemeClr val="accent2"/>
              </a:solidFill>
              <a:latin typeface="Barlow"/>
              <a:ea typeface="Barlow"/>
              <a:cs typeface="Barlow"/>
              <a:sym typeface="Barlow"/>
            </a:endParaRPr>
          </a:p>
        </p:txBody>
      </p:sp>
      <p:sp>
        <p:nvSpPr>
          <p:cNvPr id="279" name="Google Shape;279;p25"/>
          <p:cNvSpPr txBox="1"/>
          <p:nvPr/>
        </p:nvSpPr>
        <p:spPr>
          <a:xfrm>
            <a:off x="3478950" y="2590525"/>
            <a:ext cx="2569200" cy="180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Barlow"/>
                <a:ea typeface="Barlow"/>
                <a:cs typeface="Barlow"/>
                <a:sym typeface="Barlow"/>
              </a:rPr>
              <a:t>Solution: </a:t>
            </a:r>
            <a:r>
              <a:rPr lang="en">
                <a:solidFill>
                  <a:schemeClr val="dk1"/>
                </a:solidFill>
                <a:latin typeface="Barlow Light"/>
                <a:ea typeface="Barlow Light"/>
                <a:cs typeface="Barlow Light"/>
                <a:sym typeface="Barlow Light"/>
              </a:rPr>
              <a:t>Need to slow down the vehicle’s movement and prevent sudden motion. Can adjust individually controlled wheels when turning, slower acceleration, add suspension, or tracks to wheels</a:t>
            </a:r>
            <a:endParaRPr>
              <a:solidFill>
                <a:schemeClr val="dk1"/>
              </a:solidFill>
              <a:latin typeface="Barlow Light"/>
              <a:ea typeface="Barlow Light"/>
              <a:cs typeface="Barlow Light"/>
              <a:sym typeface="Barlow Light"/>
            </a:endParaRPr>
          </a:p>
        </p:txBody>
      </p:sp>
      <p:grpSp>
        <p:nvGrpSpPr>
          <p:cNvPr id="280" name="Google Shape;280;p25"/>
          <p:cNvGrpSpPr/>
          <p:nvPr/>
        </p:nvGrpSpPr>
        <p:grpSpPr>
          <a:xfrm>
            <a:off x="4356334" y="783541"/>
            <a:ext cx="814441" cy="669009"/>
            <a:chOff x="5275975" y="4344850"/>
            <a:chExt cx="470150" cy="398125"/>
          </a:xfrm>
        </p:grpSpPr>
        <p:sp>
          <p:nvSpPr>
            <p:cNvPr id="281" name="Google Shape;281;p25"/>
            <p:cNvSpPr/>
            <p:nvPr/>
          </p:nvSpPr>
          <p:spPr>
            <a:xfrm>
              <a:off x="5661250" y="4690450"/>
              <a:ext cx="65950" cy="52525"/>
            </a:xfrm>
            <a:custGeom>
              <a:rect b="b" l="l" r="r" t="t"/>
              <a:pathLst>
                <a:path extrusionOk="0" h="2101" w="2638">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2" name="Google Shape;282;p25"/>
            <p:cNvSpPr/>
            <p:nvPr/>
          </p:nvSpPr>
          <p:spPr>
            <a:xfrm>
              <a:off x="5294900" y="4690450"/>
              <a:ext cx="65950" cy="52525"/>
            </a:xfrm>
            <a:custGeom>
              <a:rect b="b" l="l" r="r" t="t"/>
              <a:pathLst>
                <a:path extrusionOk="0" h="2101" w="2638">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3" name="Google Shape;283;p25"/>
            <p:cNvSpPr/>
            <p:nvPr/>
          </p:nvSpPr>
          <p:spPr>
            <a:xfrm>
              <a:off x="5275975" y="4344850"/>
              <a:ext cx="470150" cy="334025"/>
            </a:xfrm>
            <a:custGeom>
              <a:rect b="b" l="l" r="r" t="t"/>
              <a:pathLst>
                <a:path extrusionOk="0" h="13361" w="18806">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pic>
        <p:nvPicPr>
          <p:cNvPr id="284" name="Google Shape;284;p25"/>
          <p:cNvPicPr preferRelativeResize="0"/>
          <p:nvPr/>
        </p:nvPicPr>
        <p:blipFill>
          <a:blip r:embed="rId3">
            <a:alphaModFix/>
          </a:blip>
          <a:stretch>
            <a:fillRect/>
          </a:stretch>
        </p:blipFill>
        <p:spPr>
          <a:xfrm>
            <a:off x="1366225" y="710825"/>
            <a:ext cx="814450" cy="814450"/>
          </a:xfrm>
          <a:prstGeom prst="rect">
            <a:avLst/>
          </a:prstGeom>
          <a:noFill/>
          <a:ln>
            <a:noFill/>
          </a:ln>
        </p:spPr>
      </p:pic>
      <p:pic>
        <p:nvPicPr>
          <p:cNvPr id="285" name="Google Shape;285;p25"/>
          <p:cNvPicPr preferRelativeResize="0"/>
          <p:nvPr/>
        </p:nvPicPr>
        <p:blipFill rotWithShape="1">
          <a:blip r:embed="rId4">
            <a:alphaModFix/>
          </a:blip>
          <a:srcRect b="0" l="-633" r="0" t="5069"/>
          <a:stretch/>
        </p:blipFill>
        <p:spPr>
          <a:xfrm>
            <a:off x="6727925" y="2954575"/>
            <a:ext cx="1924050" cy="1155000"/>
          </a:xfrm>
          <a:prstGeom prst="rect">
            <a:avLst/>
          </a:prstGeom>
          <a:noFill/>
          <a:ln cap="flat" cmpd="sng" w="28575">
            <a:solidFill>
              <a:schemeClr val="accent1"/>
            </a:solidFill>
            <a:prstDash val="solid"/>
            <a:round/>
            <a:headEnd len="sm" w="sm" type="none"/>
            <a:tailEnd len="sm" w="sm" type="none"/>
          </a:ln>
        </p:spPr>
      </p:pic>
      <p:pic>
        <p:nvPicPr>
          <p:cNvPr id="286" name="Google Shape;286;p25"/>
          <p:cNvPicPr preferRelativeResize="0"/>
          <p:nvPr/>
        </p:nvPicPr>
        <p:blipFill>
          <a:blip r:embed="rId5">
            <a:alphaModFix/>
          </a:blip>
          <a:stretch>
            <a:fillRect/>
          </a:stretch>
        </p:blipFill>
        <p:spPr>
          <a:xfrm>
            <a:off x="6727929" y="1262500"/>
            <a:ext cx="1924050" cy="1076325"/>
          </a:xfrm>
          <a:prstGeom prst="rect">
            <a:avLst/>
          </a:prstGeom>
          <a:noFill/>
          <a:ln cap="flat" cmpd="sng" w="28575">
            <a:solidFill>
              <a:schemeClr val="accent1"/>
            </a:solidFill>
            <a:prstDash val="solid"/>
            <a:round/>
            <a:headEnd len="sm" w="sm" type="none"/>
            <a:tailEnd len="sm" w="sm" type="none"/>
          </a:ln>
        </p:spPr>
      </p:pic>
      <p:sp>
        <p:nvSpPr>
          <p:cNvPr id="287" name="Google Shape;287;p25"/>
          <p:cNvSpPr txBox="1"/>
          <p:nvPr/>
        </p:nvSpPr>
        <p:spPr>
          <a:xfrm>
            <a:off x="6665650" y="2392175"/>
            <a:ext cx="2569200" cy="38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Barlow Light"/>
                <a:ea typeface="Barlow Light"/>
                <a:cs typeface="Barlow Light"/>
                <a:sym typeface="Barlow Light"/>
              </a:rPr>
              <a:t>Last captured frame</a:t>
            </a:r>
            <a:endParaRPr>
              <a:solidFill>
                <a:schemeClr val="dk1"/>
              </a:solidFill>
              <a:latin typeface="Barlow Light"/>
              <a:ea typeface="Barlow Light"/>
              <a:cs typeface="Barlow Light"/>
              <a:sym typeface="Barlow Light"/>
            </a:endParaRPr>
          </a:p>
        </p:txBody>
      </p:sp>
      <p:sp>
        <p:nvSpPr>
          <p:cNvPr id="288" name="Google Shape;288;p25"/>
          <p:cNvSpPr txBox="1"/>
          <p:nvPr/>
        </p:nvSpPr>
        <p:spPr>
          <a:xfrm>
            <a:off x="6665650" y="4187550"/>
            <a:ext cx="2323200" cy="38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latin typeface="Barlow Light"/>
                <a:ea typeface="Barlow Light"/>
                <a:cs typeface="Barlow Light"/>
                <a:sym typeface="Barlow Light"/>
              </a:rPr>
              <a:t>Failed loop closure due to lack of overlaps from previous frame</a:t>
            </a:r>
            <a:endParaRPr>
              <a:solidFill>
                <a:schemeClr val="dk1"/>
              </a:solidFill>
              <a:latin typeface="Barlow Light"/>
              <a:ea typeface="Barlow Light"/>
              <a:cs typeface="Barlow Light"/>
              <a:sym typeface="Barlow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6"/>
          <p:cNvSpPr txBox="1"/>
          <p:nvPr>
            <p:ph type="title"/>
          </p:nvPr>
        </p:nvSpPr>
        <p:spPr>
          <a:xfrm>
            <a:off x="785300" y="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TIMELINE</a:t>
            </a:r>
            <a:endParaRPr/>
          </a:p>
        </p:txBody>
      </p:sp>
      <p:sp>
        <p:nvSpPr>
          <p:cNvPr id="294" name="Google Shape;294;p26"/>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95" name="Google Shape;295;p26"/>
          <p:cNvSpPr txBox="1"/>
          <p:nvPr/>
        </p:nvSpPr>
        <p:spPr>
          <a:xfrm>
            <a:off x="1805475" y="4534675"/>
            <a:ext cx="5724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Barlow"/>
                <a:ea typeface="Barlow"/>
                <a:cs typeface="Barlow"/>
                <a:sym typeface="Barlow"/>
              </a:rPr>
              <a:t>Timeline outlined for the fall semester using a gantt chart</a:t>
            </a:r>
            <a:endParaRPr b="1">
              <a:solidFill>
                <a:schemeClr val="dk1"/>
              </a:solidFill>
              <a:latin typeface="Barlow"/>
              <a:ea typeface="Barlow"/>
              <a:cs typeface="Barlow"/>
              <a:sym typeface="Barlow"/>
            </a:endParaRPr>
          </a:p>
        </p:txBody>
      </p:sp>
      <p:pic>
        <p:nvPicPr>
          <p:cNvPr id="296" name="Google Shape;296;p26"/>
          <p:cNvPicPr preferRelativeResize="0"/>
          <p:nvPr/>
        </p:nvPicPr>
        <p:blipFill>
          <a:blip r:embed="rId3">
            <a:alphaModFix/>
          </a:blip>
          <a:stretch>
            <a:fillRect/>
          </a:stretch>
        </p:blipFill>
        <p:spPr>
          <a:xfrm>
            <a:off x="152400" y="548700"/>
            <a:ext cx="8839202" cy="376075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7"/>
          <p:cNvSpPr txBox="1"/>
          <p:nvPr>
            <p:ph type="title"/>
          </p:nvPr>
        </p:nvSpPr>
        <p:spPr>
          <a:xfrm>
            <a:off x="869300" y="822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Future Work</a:t>
            </a:r>
            <a:endParaRPr/>
          </a:p>
        </p:txBody>
      </p:sp>
      <p:sp>
        <p:nvSpPr>
          <p:cNvPr id="302" name="Google Shape;302;p27"/>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03" name="Google Shape;303;p27"/>
          <p:cNvSpPr/>
          <p:nvPr/>
        </p:nvSpPr>
        <p:spPr>
          <a:xfrm>
            <a:off x="0" y="23710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 name="Google Shape;304;p27"/>
          <p:cNvSpPr/>
          <p:nvPr/>
        </p:nvSpPr>
        <p:spPr>
          <a:xfrm>
            <a:off x="0" y="23710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dk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nvGrpSpPr>
          <p:cNvPr id="305" name="Google Shape;305;p27"/>
          <p:cNvGrpSpPr/>
          <p:nvPr/>
        </p:nvGrpSpPr>
        <p:grpSpPr>
          <a:xfrm>
            <a:off x="1786339" y="1703401"/>
            <a:ext cx="473400" cy="473400"/>
            <a:chOff x="1786339" y="1703401"/>
            <a:chExt cx="473400" cy="473400"/>
          </a:xfrm>
        </p:grpSpPr>
        <p:sp>
          <p:nvSpPr>
            <p:cNvPr id="306" name="Google Shape;306;p27"/>
            <p:cNvSpPr/>
            <p:nvPr/>
          </p:nvSpPr>
          <p:spPr>
            <a:xfrm rot="8100000">
              <a:off x="1855667" y="17727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7"/>
            <p:cNvSpPr/>
            <p:nvPr/>
          </p:nvSpPr>
          <p:spPr>
            <a:xfrm>
              <a:off x="1957702" y="1866499"/>
              <a:ext cx="134100" cy="134100"/>
            </a:xfrm>
            <a:prstGeom prst="ellipse">
              <a:avLst/>
            </a:prstGeom>
            <a:solidFill>
              <a:srgbClr val="FFFFFF">
                <a:alpha val="29800"/>
              </a:srgbClr>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Barlow Light"/>
                  <a:ea typeface="Barlow Light"/>
                  <a:cs typeface="Barlow Light"/>
                  <a:sym typeface="Barlow Light"/>
                </a:rPr>
                <a:t>1</a:t>
              </a:r>
              <a:endParaRPr sz="600">
                <a:solidFill>
                  <a:schemeClr val="dk1"/>
                </a:solidFill>
                <a:latin typeface="Barlow Light"/>
                <a:ea typeface="Barlow Light"/>
                <a:cs typeface="Barlow Light"/>
                <a:sym typeface="Barlow Light"/>
              </a:endParaRPr>
            </a:p>
          </p:txBody>
        </p:sp>
      </p:grpSp>
      <p:grpSp>
        <p:nvGrpSpPr>
          <p:cNvPr id="308" name="Google Shape;308;p27"/>
          <p:cNvGrpSpPr/>
          <p:nvPr/>
        </p:nvGrpSpPr>
        <p:grpSpPr>
          <a:xfrm>
            <a:off x="3814414" y="1703401"/>
            <a:ext cx="473400" cy="473400"/>
            <a:chOff x="3814414" y="1703401"/>
            <a:chExt cx="473400" cy="473400"/>
          </a:xfrm>
        </p:grpSpPr>
        <p:sp>
          <p:nvSpPr>
            <p:cNvPr id="309" name="Google Shape;309;p27"/>
            <p:cNvSpPr/>
            <p:nvPr/>
          </p:nvSpPr>
          <p:spPr>
            <a:xfrm rot="8100000">
              <a:off x="3883742" y="1772729"/>
              <a:ext cx="334744" cy="334744"/>
            </a:xfrm>
            <a:prstGeom prst="teardrop">
              <a:avLst>
                <a:gd fmla="val 10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a:off x="3985777" y="1866499"/>
              <a:ext cx="134100" cy="134100"/>
            </a:xfrm>
            <a:prstGeom prst="ellipse">
              <a:avLst/>
            </a:prstGeom>
            <a:solidFill>
              <a:srgbClr val="FFFFFF">
                <a:alpha val="29800"/>
              </a:srgbClr>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Barlow Light"/>
                  <a:ea typeface="Barlow Light"/>
                  <a:cs typeface="Barlow Light"/>
                  <a:sym typeface="Barlow Light"/>
                </a:rPr>
                <a:t>3</a:t>
              </a:r>
              <a:endParaRPr sz="600">
                <a:solidFill>
                  <a:schemeClr val="dk1"/>
                </a:solidFill>
                <a:latin typeface="Barlow Light"/>
                <a:ea typeface="Barlow Light"/>
                <a:cs typeface="Barlow Light"/>
                <a:sym typeface="Barlow Light"/>
              </a:endParaRPr>
            </a:p>
          </p:txBody>
        </p:sp>
      </p:grpSp>
      <p:grpSp>
        <p:nvGrpSpPr>
          <p:cNvPr id="311" name="Google Shape;311;p27"/>
          <p:cNvGrpSpPr/>
          <p:nvPr/>
        </p:nvGrpSpPr>
        <p:grpSpPr>
          <a:xfrm>
            <a:off x="5842489" y="1703401"/>
            <a:ext cx="473400" cy="473400"/>
            <a:chOff x="5842489" y="1703401"/>
            <a:chExt cx="473400" cy="473400"/>
          </a:xfrm>
        </p:grpSpPr>
        <p:sp>
          <p:nvSpPr>
            <p:cNvPr id="312" name="Google Shape;312;p27"/>
            <p:cNvSpPr/>
            <p:nvPr/>
          </p:nvSpPr>
          <p:spPr>
            <a:xfrm rot="8100000">
              <a:off x="5911817" y="1772729"/>
              <a:ext cx="334744" cy="334744"/>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a:off x="6013852" y="1866499"/>
              <a:ext cx="134100" cy="134100"/>
            </a:xfrm>
            <a:prstGeom prst="ellipse">
              <a:avLst/>
            </a:prstGeom>
            <a:solidFill>
              <a:srgbClr val="FFFFFF">
                <a:alpha val="29800"/>
              </a:srgbClr>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Barlow Light"/>
                  <a:ea typeface="Barlow Light"/>
                  <a:cs typeface="Barlow Light"/>
                  <a:sym typeface="Barlow Light"/>
                </a:rPr>
                <a:t>5</a:t>
              </a:r>
              <a:endParaRPr sz="600">
                <a:solidFill>
                  <a:schemeClr val="dk1"/>
                </a:solidFill>
                <a:latin typeface="Barlow Light"/>
                <a:ea typeface="Barlow Light"/>
                <a:cs typeface="Barlow Light"/>
                <a:sym typeface="Barlow Light"/>
              </a:endParaRPr>
            </a:p>
          </p:txBody>
        </p:sp>
      </p:grpSp>
      <p:grpSp>
        <p:nvGrpSpPr>
          <p:cNvPr id="314" name="Google Shape;314;p27"/>
          <p:cNvGrpSpPr/>
          <p:nvPr/>
        </p:nvGrpSpPr>
        <p:grpSpPr>
          <a:xfrm>
            <a:off x="6880814" y="3576300"/>
            <a:ext cx="473400" cy="473400"/>
            <a:chOff x="6880814" y="3576300"/>
            <a:chExt cx="473400" cy="473400"/>
          </a:xfrm>
        </p:grpSpPr>
        <p:sp>
          <p:nvSpPr>
            <p:cNvPr id="315" name="Google Shape;315;p27"/>
            <p:cNvSpPr/>
            <p:nvPr/>
          </p:nvSpPr>
          <p:spPr>
            <a:xfrm rot="-2700000">
              <a:off x="6950142" y="3645628"/>
              <a:ext cx="334744" cy="334744"/>
            </a:xfrm>
            <a:prstGeom prst="teardrop">
              <a:avLst>
                <a:gd fmla="val 10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p:nvPr/>
          </p:nvSpPr>
          <p:spPr>
            <a:xfrm flipH="1">
              <a:off x="7052177" y="3752502"/>
              <a:ext cx="134100" cy="134100"/>
            </a:xfrm>
            <a:prstGeom prst="ellipse">
              <a:avLst/>
            </a:prstGeom>
            <a:solidFill>
              <a:srgbClr val="FFFFFF">
                <a:alpha val="29800"/>
              </a:srgbClr>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Barlow Light"/>
                  <a:ea typeface="Barlow Light"/>
                  <a:cs typeface="Barlow Light"/>
                  <a:sym typeface="Barlow Light"/>
                </a:rPr>
                <a:t>6</a:t>
              </a:r>
              <a:endParaRPr sz="600">
                <a:solidFill>
                  <a:schemeClr val="dk1"/>
                </a:solidFill>
                <a:latin typeface="Barlow Light"/>
                <a:ea typeface="Barlow Light"/>
                <a:cs typeface="Barlow Light"/>
                <a:sym typeface="Barlow Light"/>
              </a:endParaRPr>
            </a:p>
          </p:txBody>
        </p:sp>
      </p:grpSp>
      <p:grpSp>
        <p:nvGrpSpPr>
          <p:cNvPr id="317" name="Google Shape;317;p27"/>
          <p:cNvGrpSpPr/>
          <p:nvPr/>
        </p:nvGrpSpPr>
        <p:grpSpPr>
          <a:xfrm>
            <a:off x="4852739" y="3576300"/>
            <a:ext cx="473400" cy="473400"/>
            <a:chOff x="4852739" y="3576300"/>
            <a:chExt cx="473400" cy="473400"/>
          </a:xfrm>
        </p:grpSpPr>
        <p:sp>
          <p:nvSpPr>
            <p:cNvPr id="318" name="Google Shape;318;p27"/>
            <p:cNvSpPr/>
            <p:nvPr/>
          </p:nvSpPr>
          <p:spPr>
            <a:xfrm rot="-2700000">
              <a:off x="4922067" y="3645628"/>
              <a:ext cx="334744" cy="334744"/>
            </a:xfrm>
            <a:prstGeom prst="teardrop">
              <a:avLst>
                <a:gd fmla="val 10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7"/>
            <p:cNvSpPr/>
            <p:nvPr/>
          </p:nvSpPr>
          <p:spPr>
            <a:xfrm flipH="1">
              <a:off x="5024102" y="3752502"/>
              <a:ext cx="134100" cy="134100"/>
            </a:xfrm>
            <a:prstGeom prst="ellipse">
              <a:avLst/>
            </a:prstGeom>
            <a:solidFill>
              <a:srgbClr val="FFFFFF">
                <a:alpha val="29800"/>
              </a:srgbClr>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Barlow Light"/>
                  <a:ea typeface="Barlow Light"/>
                  <a:cs typeface="Barlow Light"/>
                  <a:sym typeface="Barlow Light"/>
                </a:rPr>
                <a:t>4</a:t>
              </a:r>
              <a:endParaRPr sz="600">
                <a:solidFill>
                  <a:schemeClr val="dk1"/>
                </a:solidFill>
                <a:latin typeface="Barlow Light"/>
                <a:ea typeface="Barlow Light"/>
                <a:cs typeface="Barlow Light"/>
                <a:sym typeface="Barlow Light"/>
              </a:endParaRPr>
            </a:p>
          </p:txBody>
        </p:sp>
      </p:grpSp>
      <p:grpSp>
        <p:nvGrpSpPr>
          <p:cNvPr id="320" name="Google Shape;320;p27"/>
          <p:cNvGrpSpPr/>
          <p:nvPr/>
        </p:nvGrpSpPr>
        <p:grpSpPr>
          <a:xfrm>
            <a:off x="2824664" y="3576300"/>
            <a:ext cx="473400" cy="473400"/>
            <a:chOff x="2824664" y="3576300"/>
            <a:chExt cx="473400" cy="473400"/>
          </a:xfrm>
        </p:grpSpPr>
        <p:sp>
          <p:nvSpPr>
            <p:cNvPr id="321" name="Google Shape;321;p27"/>
            <p:cNvSpPr/>
            <p:nvPr/>
          </p:nvSpPr>
          <p:spPr>
            <a:xfrm rot="-2700000">
              <a:off x="2893992" y="36456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
            <p:cNvSpPr/>
            <p:nvPr/>
          </p:nvSpPr>
          <p:spPr>
            <a:xfrm flipH="1">
              <a:off x="2996027" y="3752502"/>
              <a:ext cx="134100" cy="134100"/>
            </a:xfrm>
            <a:prstGeom prst="ellipse">
              <a:avLst/>
            </a:prstGeom>
            <a:solidFill>
              <a:srgbClr val="FFFFFF">
                <a:alpha val="29800"/>
              </a:srgbClr>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Barlow Light"/>
                  <a:ea typeface="Barlow Light"/>
                  <a:cs typeface="Barlow Light"/>
                  <a:sym typeface="Barlow Light"/>
                </a:rPr>
                <a:t>2</a:t>
              </a:r>
              <a:endParaRPr sz="600">
                <a:solidFill>
                  <a:schemeClr val="dk1"/>
                </a:solidFill>
                <a:latin typeface="Barlow Light"/>
                <a:ea typeface="Barlow Light"/>
                <a:cs typeface="Barlow Light"/>
                <a:sym typeface="Barlow Light"/>
              </a:endParaRPr>
            </a:p>
          </p:txBody>
        </p:sp>
      </p:grpSp>
      <p:sp>
        <p:nvSpPr>
          <p:cNvPr id="323" name="Google Shape;323;p27"/>
          <p:cNvSpPr txBox="1"/>
          <p:nvPr/>
        </p:nvSpPr>
        <p:spPr>
          <a:xfrm>
            <a:off x="1379838" y="1218300"/>
            <a:ext cx="1286400" cy="533400"/>
          </a:xfrm>
          <a:prstGeom prst="rect">
            <a:avLst/>
          </a:prstGeom>
          <a:noFill/>
          <a:ln>
            <a:noFill/>
          </a:ln>
        </p:spPr>
        <p:txBody>
          <a:bodyPr anchorCtr="0" anchor="b" bIns="0" lIns="0" spcFirstLastPara="1" rIns="0" wrap="square" tIns="0">
            <a:noAutofit/>
          </a:bodyPr>
          <a:lstStyle/>
          <a:p>
            <a:pPr indent="0" lvl="0" marL="0" rtl="0" algn="ctr">
              <a:spcBef>
                <a:spcPts val="0"/>
              </a:spcBef>
              <a:spcAft>
                <a:spcPts val="0"/>
              </a:spcAft>
              <a:buNone/>
            </a:pPr>
            <a:r>
              <a:rPr b="1" lang="en" sz="900">
                <a:solidFill>
                  <a:schemeClr val="dk2"/>
                </a:solidFill>
                <a:latin typeface="Barlow"/>
                <a:ea typeface="Barlow"/>
                <a:cs typeface="Barlow"/>
                <a:sym typeface="Barlow"/>
              </a:rPr>
              <a:t>Identify Obstacles</a:t>
            </a:r>
            <a:endParaRPr b="1" sz="900">
              <a:solidFill>
                <a:schemeClr val="dk2"/>
              </a:solidFill>
              <a:latin typeface="Barlow"/>
              <a:ea typeface="Barlow"/>
              <a:cs typeface="Barlow"/>
              <a:sym typeface="Barlow"/>
            </a:endParaRPr>
          </a:p>
          <a:p>
            <a:pPr indent="0" lvl="0" marL="0" rtl="0" algn="ctr">
              <a:spcBef>
                <a:spcPts val="0"/>
              </a:spcBef>
              <a:spcAft>
                <a:spcPts val="0"/>
              </a:spcAft>
              <a:buNone/>
            </a:pPr>
            <a:r>
              <a:rPr b="1" lang="en" sz="900">
                <a:solidFill>
                  <a:schemeClr val="dk2"/>
                </a:solidFill>
                <a:latin typeface="Barlow"/>
                <a:ea typeface="Barlow"/>
                <a:cs typeface="Barlow"/>
                <a:sym typeface="Barlow"/>
              </a:rPr>
              <a:t>(Shapes, sizes, etc) </a:t>
            </a:r>
            <a:endParaRPr b="1" sz="900">
              <a:solidFill>
                <a:schemeClr val="dk2"/>
              </a:solidFill>
              <a:latin typeface="Barlow"/>
              <a:ea typeface="Barlow"/>
              <a:cs typeface="Barlow"/>
              <a:sym typeface="Barlow"/>
            </a:endParaRPr>
          </a:p>
          <a:p>
            <a:pPr indent="0" lvl="0" marL="0" marR="0" rtl="0" algn="ctr">
              <a:lnSpc>
                <a:spcPct val="100000"/>
              </a:lnSpc>
              <a:spcBef>
                <a:spcPts val="0"/>
              </a:spcBef>
              <a:spcAft>
                <a:spcPts val="0"/>
              </a:spcAft>
              <a:buNone/>
            </a:pPr>
            <a:r>
              <a:t/>
            </a:r>
            <a:endParaRPr b="1" sz="900">
              <a:solidFill>
                <a:schemeClr val="dk2"/>
              </a:solidFill>
              <a:latin typeface="Barlow"/>
              <a:ea typeface="Barlow"/>
              <a:cs typeface="Barlow"/>
              <a:sym typeface="Barlow"/>
            </a:endParaRPr>
          </a:p>
        </p:txBody>
      </p:sp>
      <p:sp>
        <p:nvSpPr>
          <p:cNvPr id="324" name="Google Shape;324;p27"/>
          <p:cNvSpPr txBox="1"/>
          <p:nvPr/>
        </p:nvSpPr>
        <p:spPr>
          <a:xfrm>
            <a:off x="3378918" y="1156100"/>
            <a:ext cx="1286400" cy="533400"/>
          </a:xfrm>
          <a:prstGeom prst="rect">
            <a:avLst/>
          </a:prstGeom>
          <a:noFill/>
          <a:ln>
            <a:noFill/>
          </a:ln>
        </p:spPr>
        <p:txBody>
          <a:bodyPr anchorCtr="0" anchor="b" bIns="0" lIns="0" spcFirstLastPara="1" rIns="0" wrap="square" tIns="0">
            <a:noAutofit/>
          </a:bodyPr>
          <a:lstStyle/>
          <a:p>
            <a:pPr indent="0" lvl="0" marL="0" rtl="0" algn="ctr">
              <a:spcBef>
                <a:spcPts val="0"/>
              </a:spcBef>
              <a:spcAft>
                <a:spcPts val="0"/>
              </a:spcAft>
              <a:buNone/>
            </a:pPr>
            <a:r>
              <a:rPr b="1" lang="en" sz="900">
                <a:solidFill>
                  <a:schemeClr val="dk2"/>
                </a:solidFill>
                <a:latin typeface="Barlow"/>
                <a:ea typeface="Barlow"/>
                <a:cs typeface="Barlow"/>
                <a:sym typeface="Barlow"/>
              </a:rPr>
              <a:t>React to Obstacle for imminent collision</a:t>
            </a:r>
            <a:endParaRPr b="1" sz="900">
              <a:solidFill>
                <a:schemeClr val="dk2"/>
              </a:solidFill>
              <a:latin typeface="Barlow"/>
              <a:ea typeface="Barlow"/>
              <a:cs typeface="Barlow"/>
              <a:sym typeface="Barlow"/>
            </a:endParaRPr>
          </a:p>
        </p:txBody>
      </p:sp>
      <p:sp>
        <p:nvSpPr>
          <p:cNvPr id="325" name="Google Shape;325;p27"/>
          <p:cNvSpPr txBox="1"/>
          <p:nvPr/>
        </p:nvSpPr>
        <p:spPr>
          <a:xfrm>
            <a:off x="5437723"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b="1" lang="en" sz="900">
                <a:solidFill>
                  <a:schemeClr val="dk2"/>
                </a:solidFill>
                <a:latin typeface="Barlow"/>
                <a:ea typeface="Barlow"/>
                <a:cs typeface="Barlow"/>
                <a:sym typeface="Barlow"/>
              </a:rPr>
              <a:t>Remote car control on PC via Bluetooth</a:t>
            </a:r>
            <a:endParaRPr b="1" sz="900">
              <a:solidFill>
                <a:schemeClr val="dk2"/>
              </a:solidFill>
              <a:latin typeface="Barlow"/>
              <a:ea typeface="Barlow"/>
              <a:cs typeface="Barlow"/>
              <a:sym typeface="Barlow"/>
            </a:endParaRPr>
          </a:p>
        </p:txBody>
      </p:sp>
      <p:sp>
        <p:nvSpPr>
          <p:cNvPr id="326" name="Google Shape;326;p27"/>
          <p:cNvSpPr txBox="1"/>
          <p:nvPr/>
        </p:nvSpPr>
        <p:spPr>
          <a:xfrm>
            <a:off x="2419888" y="4063600"/>
            <a:ext cx="1286400" cy="5334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900">
                <a:solidFill>
                  <a:schemeClr val="dk2"/>
                </a:solidFill>
                <a:latin typeface="Barlow"/>
                <a:ea typeface="Barlow"/>
                <a:cs typeface="Barlow"/>
                <a:sym typeface="Barlow"/>
              </a:rPr>
              <a:t>Classify Obstacles</a:t>
            </a:r>
            <a:endParaRPr b="1" sz="900">
              <a:solidFill>
                <a:schemeClr val="dk2"/>
              </a:solidFill>
              <a:latin typeface="Barlow"/>
              <a:ea typeface="Barlow"/>
              <a:cs typeface="Barlow"/>
              <a:sym typeface="Barlow"/>
            </a:endParaRPr>
          </a:p>
          <a:p>
            <a:pPr indent="0" lvl="0" marL="0" rtl="0" algn="ctr">
              <a:spcBef>
                <a:spcPts val="0"/>
              </a:spcBef>
              <a:spcAft>
                <a:spcPts val="0"/>
              </a:spcAft>
              <a:buNone/>
            </a:pPr>
            <a:r>
              <a:rPr b="1" lang="en" sz="900">
                <a:solidFill>
                  <a:schemeClr val="dk2"/>
                </a:solidFill>
                <a:latin typeface="Barlow"/>
                <a:ea typeface="Barlow"/>
                <a:cs typeface="Barlow"/>
                <a:sym typeface="Barlow"/>
              </a:rPr>
              <a:t>(Static/dynamic)</a:t>
            </a:r>
            <a:endParaRPr b="1" sz="900">
              <a:solidFill>
                <a:schemeClr val="dk2"/>
              </a:solidFill>
              <a:latin typeface="Barlow"/>
              <a:ea typeface="Barlow"/>
              <a:cs typeface="Barlow"/>
              <a:sym typeface="Barlow"/>
            </a:endParaRPr>
          </a:p>
          <a:p>
            <a:pPr indent="0" lvl="0" marL="0" marR="0" rtl="0" algn="ctr">
              <a:lnSpc>
                <a:spcPct val="100000"/>
              </a:lnSpc>
              <a:spcBef>
                <a:spcPts val="0"/>
              </a:spcBef>
              <a:spcAft>
                <a:spcPts val="0"/>
              </a:spcAft>
              <a:buNone/>
            </a:pPr>
            <a:r>
              <a:t/>
            </a:r>
            <a:endParaRPr b="1" sz="900">
              <a:solidFill>
                <a:schemeClr val="dk2"/>
              </a:solidFill>
              <a:latin typeface="Barlow"/>
              <a:ea typeface="Barlow"/>
              <a:cs typeface="Barlow"/>
              <a:sym typeface="Barlow"/>
            </a:endParaRPr>
          </a:p>
        </p:txBody>
      </p:sp>
      <p:sp>
        <p:nvSpPr>
          <p:cNvPr id="327" name="Google Shape;327;p27"/>
          <p:cNvSpPr txBox="1"/>
          <p:nvPr/>
        </p:nvSpPr>
        <p:spPr>
          <a:xfrm>
            <a:off x="4447968" y="40636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lang="en" sz="900">
                <a:solidFill>
                  <a:schemeClr val="dk2"/>
                </a:solidFill>
                <a:latin typeface="Barlow"/>
                <a:ea typeface="Barlow"/>
                <a:cs typeface="Barlow"/>
                <a:sym typeface="Barlow"/>
              </a:rPr>
              <a:t>Reliable 3D mapping while mounting camera on robot car</a:t>
            </a:r>
            <a:endParaRPr b="1" sz="900">
              <a:solidFill>
                <a:schemeClr val="dk2"/>
              </a:solidFill>
              <a:latin typeface="Barlow"/>
              <a:ea typeface="Barlow"/>
              <a:cs typeface="Barlow"/>
              <a:sym typeface="Barlow"/>
            </a:endParaRPr>
          </a:p>
        </p:txBody>
      </p:sp>
      <p:sp>
        <p:nvSpPr>
          <p:cNvPr id="328" name="Google Shape;328;p27"/>
          <p:cNvSpPr txBox="1"/>
          <p:nvPr/>
        </p:nvSpPr>
        <p:spPr>
          <a:xfrm>
            <a:off x="6476048" y="4063600"/>
            <a:ext cx="1286400" cy="5334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900">
                <a:solidFill>
                  <a:schemeClr val="dk2"/>
                </a:solidFill>
                <a:latin typeface="Barlow"/>
                <a:ea typeface="Barlow"/>
                <a:cs typeface="Barlow"/>
                <a:sym typeface="Barlow"/>
              </a:rPr>
              <a:t>Inter Process Communication between car control and RTABMAP</a:t>
            </a:r>
            <a:endParaRPr b="1" sz="900">
              <a:solidFill>
                <a:schemeClr val="dk2"/>
              </a:solidFill>
              <a:latin typeface="Barlow"/>
              <a:ea typeface="Barlow"/>
              <a:cs typeface="Barlow"/>
              <a:sym typeface="Barlow"/>
            </a:endParaRPr>
          </a:p>
          <a:p>
            <a:pPr indent="0" lvl="0" marL="0" marR="0" rtl="0" algn="ctr">
              <a:lnSpc>
                <a:spcPct val="100000"/>
              </a:lnSpc>
              <a:spcBef>
                <a:spcPts val="0"/>
              </a:spcBef>
              <a:spcAft>
                <a:spcPts val="0"/>
              </a:spcAft>
              <a:buNone/>
            </a:pPr>
            <a:r>
              <a:t/>
            </a:r>
            <a:endParaRPr b="1" sz="900">
              <a:solidFill>
                <a:schemeClr val="dk2"/>
              </a:solidFill>
              <a:latin typeface="Barlow"/>
              <a:ea typeface="Barlow"/>
              <a:cs typeface="Barlow"/>
              <a:sym typeface="Barlo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8"/>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34" name="Google Shape;334;p28"/>
          <p:cNvSpPr txBox="1"/>
          <p:nvPr>
            <p:ph type="title"/>
          </p:nvPr>
        </p:nvSpPr>
        <p:spPr>
          <a:xfrm>
            <a:off x="785300" y="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TIMELINE</a:t>
            </a:r>
            <a:endParaRPr/>
          </a:p>
        </p:txBody>
      </p:sp>
      <p:sp>
        <p:nvSpPr>
          <p:cNvPr id="335" name="Google Shape;335;p28"/>
          <p:cNvSpPr txBox="1"/>
          <p:nvPr/>
        </p:nvSpPr>
        <p:spPr>
          <a:xfrm>
            <a:off x="1636150" y="3673900"/>
            <a:ext cx="5724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Barlow"/>
                <a:ea typeface="Barlow"/>
                <a:cs typeface="Barlow"/>
                <a:sym typeface="Barlow"/>
              </a:rPr>
              <a:t>Timeline proposed for the winter semester using a gantt chart. </a:t>
            </a:r>
            <a:endParaRPr b="1">
              <a:solidFill>
                <a:schemeClr val="dk1"/>
              </a:solidFill>
              <a:latin typeface="Barlow"/>
              <a:ea typeface="Barlow"/>
              <a:cs typeface="Barlow"/>
              <a:sym typeface="Barlow"/>
            </a:endParaRPr>
          </a:p>
          <a:p>
            <a:pPr indent="0" lvl="0" marL="0" rtl="0" algn="ctr">
              <a:spcBef>
                <a:spcPts val="0"/>
              </a:spcBef>
              <a:spcAft>
                <a:spcPts val="0"/>
              </a:spcAft>
              <a:buNone/>
            </a:pPr>
            <a:r>
              <a:rPr b="1" lang="en" sz="1000">
                <a:solidFill>
                  <a:schemeClr val="dk1"/>
                </a:solidFill>
                <a:latin typeface="Barlow"/>
                <a:ea typeface="Barlow"/>
                <a:cs typeface="Barlow"/>
                <a:sym typeface="Barlow"/>
              </a:rPr>
              <a:t>(Subject to change)</a:t>
            </a:r>
            <a:endParaRPr b="1" sz="1000">
              <a:solidFill>
                <a:schemeClr val="dk1"/>
              </a:solidFill>
              <a:latin typeface="Barlow"/>
              <a:ea typeface="Barlow"/>
              <a:cs typeface="Barlow"/>
              <a:sym typeface="Barlow"/>
            </a:endParaRPr>
          </a:p>
        </p:txBody>
      </p:sp>
      <p:pic>
        <p:nvPicPr>
          <p:cNvPr id="336" name="Google Shape;336;p28"/>
          <p:cNvPicPr preferRelativeResize="0"/>
          <p:nvPr/>
        </p:nvPicPr>
        <p:blipFill>
          <a:blip r:embed="rId3">
            <a:alphaModFix/>
          </a:blip>
          <a:stretch>
            <a:fillRect/>
          </a:stretch>
        </p:blipFill>
        <p:spPr>
          <a:xfrm>
            <a:off x="117100" y="548700"/>
            <a:ext cx="5901276" cy="2829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9"/>
          <p:cNvSpPr txBox="1"/>
          <p:nvPr>
            <p:ph idx="1" type="body"/>
          </p:nvPr>
        </p:nvSpPr>
        <p:spPr>
          <a:xfrm>
            <a:off x="505400" y="90425"/>
            <a:ext cx="5307000" cy="819900"/>
          </a:xfrm>
          <a:prstGeom prst="rect">
            <a:avLst/>
          </a:prstGeom>
        </p:spPr>
        <p:txBody>
          <a:bodyPr anchorCtr="0" anchor="ctr" bIns="0" lIns="0" spcFirstLastPara="1" rIns="0" wrap="square" tIns="0">
            <a:noAutofit/>
          </a:bodyPr>
          <a:lstStyle/>
          <a:p>
            <a:pPr indent="0" lvl="0" marL="0" rtl="0" algn="l">
              <a:spcBef>
                <a:spcPts val="0"/>
              </a:spcBef>
              <a:spcAft>
                <a:spcPts val="800"/>
              </a:spcAft>
              <a:buNone/>
            </a:pPr>
            <a:r>
              <a:rPr lang="en"/>
              <a:t>Conclusion</a:t>
            </a:r>
            <a:endParaRPr/>
          </a:p>
        </p:txBody>
      </p:sp>
      <p:sp>
        <p:nvSpPr>
          <p:cNvPr id="342" name="Google Shape;342;p29"/>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43" name="Google Shape;343;p29"/>
          <p:cNvSpPr txBox="1"/>
          <p:nvPr/>
        </p:nvSpPr>
        <p:spPr>
          <a:xfrm>
            <a:off x="1287625" y="910325"/>
            <a:ext cx="6732000" cy="38481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a:latin typeface="Barlow Light"/>
                <a:ea typeface="Barlow Light"/>
                <a:cs typeface="Barlow Light"/>
                <a:sym typeface="Barlow Light"/>
              </a:rPr>
              <a:t>In conclusion, we have been introduced to the </a:t>
            </a:r>
            <a:r>
              <a:rPr lang="en">
                <a:latin typeface="Barlow Light"/>
                <a:ea typeface="Barlow Light"/>
                <a:cs typeface="Barlow Light"/>
                <a:sym typeface="Barlow Light"/>
              </a:rPr>
              <a:t>general</a:t>
            </a:r>
            <a:r>
              <a:rPr lang="en">
                <a:latin typeface="Barlow Light"/>
                <a:ea typeface="Barlow Light"/>
                <a:cs typeface="Barlow Light"/>
                <a:sym typeface="Barlow Light"/>
              </a:rPr>
              <a:t> concept of the lidar device and </a:t>
            </a:r>
            <a:r>
              <a:rPr lang="en">
                <a:latin typeface="Barlow Light"/>
                <a:ea typeface="Barlow Light"/>
                <a:cs typeface="Barlow Light"/>
                <a:sym typeface="Barlow Light"/>
              </a:rPr>
              <a:t>its</a:t>
            </a:r>
            <a:r>
              <a:rPr lang="en">
                <a:latin typeface="Barlow Light"/>
                <a:ea typeface="Barlow Light"/>
                <a:cs typeface="Barlow Light"/>
                <a:sym typeface="Barlow Light"/>
              </a:rPr>
              <a:t> components, in addition to </a:t>
            </a:r>
            <a:r>
              <a:rPr lang="en">
                <a:latin typeface="Barlow Light"/>
                <a:ea typeface="Barlow Light"/>
                <a:cs typeface="Barlow Light"/>
                <a:sym typeface="Barlow Light"/>
              </a:rPr>
              <a:t>its</a:t>
            </a:r>
            <a:r>
              <a:rPr lang="en">
                <a:latin typeface="Barlow Light"/>
                <a:ea typeface="Barlow Light"/>
                <a:cs typeface="Barlow Light"/>
                <a:sym typeface="Barlow Light"/>
              </a:rPr>
              <a:t> functionalities and usages. Adhering to the overall objective of this </a:t>
            </a:r>
            <a:r>
              <a:rPr lang="en">
                <a:latin typeface="Barlow Light"/>
                <a:ea typeface="Barlow Light"/>
                <a:cs typeface="Barlow Light"/>
                <a:sym typeface="Barlow Light"/>
              </a:rPr>
              <a:t>project which is to use this device in autonomous vehicle to help in identifying,classifying obstacles and reacting to obstacles for imminent collision while prioritizing safety to the autonomous vehicle.</a:t>
            </a:r>
            <a:endParaRPr>
              <a:latin typeface="Barlow Light"/>
              <a:ea typeface="Barlow Light"/>
              <a:cs typeface="Barlow Light"/>
              <a:sym typeface="Barlow Light"/>
            </a:endParaRPr>
          </a:p>
          <a:p>
            <a:pPr indent="457200" lvl="0" marL="0" rtl="0" algn="l">
              <a:spcBef>
                <a:spcPts val="0"/>
              </a:spcBef>
              <a:spcAft>
                <a:spcPts val="0"/>
              </a:spcAft>
              <a:buNone/>
            </a:pPr>
            <a:r>
              <a:t/>
            </a:r>
            <a:endParaRPr>
              <a:latin typeface="Barlow Light"/>
              <a:ea typeface="Barlow Light"/>
              <a:cs typeface="Barlow Light"/>
              <a:sym typeface="Barlow Light"/>
            </a:endParaRPr>
          </a:p>
          <a:p>
            <a:pPr indent="0" lvl="0" marL="0" rtl="0" algn="l">
              <a:spcBef>
                <a:spcPts val="0"/>
              </a:spcBef>
              <a:spcAft>
                <a:spcPts val="0"/>
              </a:spcAft>
              <a:buNone/>
            </a:pPr>
            <a:r>
              <a:rPr lang="en">
                <a:latin typeface="Barlow Light"/>
                <a:ea typeface="Barlow Light"/>
                <a:cs typeface="Barlow Light"/>
                <a:sym typeface="Barlow Light"/>
              </a:rPr>
              <a:t>	And to accomplish the overall goal of this project, we have established the necessary steps and also identified the parts necessary to reach the end goal, and specifically for this fall semester we have implemented the 3D environment mapping using the lidar mounted on a remote control car embedded with an arduino platform which would be a benchmark heading towards the next semester with the task of identification, classification and reaction to obstacles for imminent collision as the number one goal.</a:t>
            </a:r>
            <a:endParaRPr>
              <a:latin typeface="Barlow Light"/>
              <a:ea typeface="Barlow Light"/>
              <a:cs typeface="Barlow Light"/>
              <a:sym typeface="Barlow Light"/>
            </a:endParaRPr>
          </a:p>
          <a:p>
            <a:pPr indent="0" lvl="0" marL="0" rtl="0" algn="l">
              <a:spcBef>
                <a:spcPts val="0"/>
              </a:spcBef>
              <a:spcAft>
                <a:spcPts val="0"/>
              </a:spcAft>
              <a:buNone/>
            </a:pPr>
            <a:r>
              <a:rPr lang="en">
                <a:latin typeface="Barlow Light"/>
                <a:ea typeface="Barlow Light"/>
                <a:cs typeface="Barlow Light"/>
                <a:sym typeface="Barlow Light"/>
              </a:rPr>
              <a:t>	</a:t>
            </a:r>
            <a:endParaRPr>
              <a:latin typeface="Barlow Light"/>
              <a:ea typeface="Barlow Light"/>
              <a:cs typeface="Barlow Light"/>
              <a:sym typeface="Barlow Light"/>
            </a:endParaRPr>
          </a:p>
          <a:p>
            <a:pPr indent="0" lvl="0" marL="0" rtl="0" algn="l">
              <a:spcBef>
                <a:spcPts val="0"/>
              </a:spcBef>
              <a:spcAft>
                <a:spcPts val="0"/>
              </a:spcAft>
              <a:buNone/>
            </a:pPr>
            <a:r>
              <a:rPr lang="en">
                <a:latin typeface="Barlow Light"/>
                <a:ea typeface="Barlow Light"/>
                <a:cs typeface="Barlow Light"/>
                <a:sym typeface="Barlow Light"/>
              </a:rPr>
              <a:t>	</a:t>
            </a:r>
            <a:endParaRPr>
              <a:latin typeface="Barlow Light"/>
              <a:ea typeface="Barlow Light"/>
              <a:cs typeface="Barlow Light"/>
              <a:sym typeface="Barlow Light"/>
            </a:endParaRPr>
          </a:p>
          <a:p>
            <a:pPr indent="0" lvl="0" marL="0" rtl="0" algn="l">
              <a:spcBef>
                <a:spcPts val="0"/>
              </a:spcBef>
              <a:spcAft>
                <a:spcPts val="0"/>
              </a:spcAft>
              <a:buNone/>
            </a:pPr>
            <a:r>
              <a:rPr lang="en">
                <a:latin typeface="Barlow Light"/>
                <a:ea typeface="Barlow Light"/>
                <a:cs typeface="Barlow Light"/>
                <a:sym typeface="Barlow Light"/>
              </a:rPr>
              <a:t>	</a:t>
            </a:r>
            <a:endParaRPr>
              <a:latin typeface="Barlow Light"/>
              <a:ea typeface="Barlow Light"/>
              <a:cs typeface="Barlow Light"/>
              <a:sym typeface="Barlow Light"/>
            </a:endParaRPr>
          </a:p>
          <a:p>
            <a:pPr indent="0" lvl="0" marL="0" rtl="0" algn="l">
              <a:spcBef>
                <a:spcPts val="0"/>
              </a:spcBef>
              <a:spcAft>
                <a:spcPts val="0"/>
              </a:spcAft>
              <a:buNone/>
            </a:pPr>
            <a:r>
              <a:t/>
            </a:r>
            <a:endParaRPr>
              <a:latin typeface="Barlow Light"/>
              <a:ea typeface="Barlow Light"/>
              <a:cs typeface="Barlow Light"/>
              <a:sym typeface="Barlow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2"/>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What is a Lidar? Reasons why we chose to work with Lidars!</a:t>
            </a:r>
            <a:endParaRPr/>
          </a:p>
        </p:txBody>
      </p:sp>
      <p:sp>
        <p:nvSpPr>
          <p:cNvPr id="108" name="Google Shape;108;p12"/>
          <p:cNvSpPr txBox="1"/>
          <p:nvPr>
            <p:ph idx="2" type="body"/>
          </p:nvPr>
        </p:nvSpPr>
        <p:spPr>
          <a:xfrm>
            <a:off x="4976349" y="1879025"/>
            <a:ext cx="3473100" cy="20949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sz="1400"/>
              <a:t>Reasons for working with Lidar:</a:t>
            </a:r>
            <a:endParaRPr b="1" sz="1400"/>
          </a:p>
          <a:p>
            <a:pPr indent="-317500" lvl="0" marL="457200" rtl="0" algn="l">
              <a:spcBef>
                <a:spcPts val="800"/>
              </a:spcBef>
              <a:spcAft>
                <a:spcPts val="0"/>
              </a:spcAft>
              <a:buSzPts val="1400"/>
              <a:buChar char="➢"/>
            </a:pPr>
            <a:r>
              <a:rPr b="1" lang="en" sz="1400"/>
              <a:t>Lidars are very accurate,  they are used in autonomous </a:t>
            </a:r>
            <a:r>
              <a:rPr b="1" lang="en" sz="1400"/>
              <a:t>vehicles</a:t>
            </a:r>
            <a:r>
              <a:rPr b="1" lang="en" sz="1400"/>
              <a:t> , drones etc.</a:t>
            </a:r>
            <a:endParaRPr b="1" sz="1400"/>
          </a:p>
          <a:p>
            <a:pPr indent="0" lvl="0" marL="457200" rtl="0" algn="l">
              <a:spcBef>
                <a:spcPts val="0"/>
              </a:spcBef>
              <a:spcAft>
                <a:spcPts val="0"/>
              </a:spcAft>
              <a:buNone/>
            </a:pPr>
            <a:r>
              <a:rPr b="1" lang="en" sz="1400"/>
              <a:t> </a:t>
            </a:r>
            <a:endParaRPr b="1" sz="1400"/>
          </a:p>
          <a:p>
            <a:pPr indent="-317500" lvl="0" marL="457200" rtl="0" algn="l">
              <a:spcBef>
                <a:spcPts val="0"/>
              </a:spcBef>
              <a:spcAft>
                <a:spcPts val="0"/>
              </a:spcAft>
              <a:buSzPts val="1400"/>
              <a:buChar char="➢"/>
            </a:pPr>
            <a:r>
              <a:rPr b="1" lang="en" sz="1400"/>
              <a:t>Lidars are rapidly being integrated into our </a:t>
            </a:r>
            <a:r>
              <a:rPr b="1" lang="en" sz="1400"/>
              <a:t>daily</a:t>
            </a:r>
            <a:r>
              <a:rPr b="1" lang="en" sz="1400"/>
              <a:t> lives . For example Lidars are becoming more </a:t>
            </a:r>
            <a:r>
              <a:rPr b="1" lang="en" sz="1400"/>
              <a:t>accessible</a:t>
            </a:r>
            <a:r>
              <a:rPr b="1" lang="en" sz="1400"/>
              <a:t> as it is being used in  the </a:t>
            </a:r>
            <a:r>
              <a:rPr b="1" lang="en" sz="1400"/>
              <a:t>iPhone 12 pro. </a:t>
            </a:r>
            <a:endParaRPr b="1" sz="1400"/>
          </a:p>
          <a:p>
            <a:pPr indent="0" lvl="0" marL="0" rtl="0" algn="l">
              <a:spcBef>
                <a:spcPts val="0"/>
              </a:spcBef>
              <a:spcAft>
                <a:spcPts val="0"/>
              </a:spcAft>
              <a:buClr>
                <a:schemeClr val="dk1"/>
              </a:buClr>
              <a:buSzPts val="1100"/>
              <a:buFont typeface="Arial"/>
              <a:buNone/>
            </a:pPr>
            <a:r>
              <a:t/>
            </a:r>
            <a:endParaRPr b="1" sz="1200"/>
          </a:p>
          <a:p>
            <a:pPr indent="0" lvl="0" marL="0" rtl="0" algn="l">
              <a:spcBef>
                <a:spcPts val="800"/>
              </a:spcBef>
              <a:spcAft>
                <a:spcPts val="800"/>
              </a:spcAft>
              <a:buClr>
                <a:schemeClr val="dk1"/>
              </a:buClr>
              <a:buSzPts val="1100"/>
              <a:buFont typeface="Arial"/>
              <a:buNone/>
            </a:pPr>
            <a:r>
              <a:t/>
            </a:r>
            <a:endParaRPr b="1" sz="1200"/>
          </a:p>
        </p:txBody>
      </p:sp>
      <p:sp>
        <p:nvSpPr>
          <p:cNvPr id="109" name="Google Shape;109;p12"/>
          <p:cNvSpPr txBox="1"/>
          <p:nvPr>
            <p:ph idx="1" type="body"/>
          </p:nvPr>
        </p:nvSpPr>
        <p:spPr>
          <a:xfrm>
            <a:off x="855300" y="1879025"/>
            <a:ext cx="3473100" cy="20949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sz="1400"/>
              <a:t>LIDAR stands for Light Detection and Ranging. </a:t>
            </a:r>
            <a:endParaRPr b="1" sz="1400"/>
          </a:p>
          <a:p>
            <a:pPr indent="0" lvl="0" marL="0" rtl="0" algn="l">
              <a:spcBef>
                <a:spcPts val="800"/>
              </a:spcBef>
              <a:spcAft>
                <a:spcPts val="0"/>
              </a:spcAft>
              <a:buClr>
                <a:schemeClr val="dk1"/>
              </a:buClr>
              <a:buSzPts val="1100"/>
              <a:buFont typeface="Arial"/>
              <a:buNone/>
            </a:pPr>
            <a:r>
              <a:rPr b="1" lang="en" sz="1400"/>
              <a:t>It is a popular remote sensing method used for measuring the exact distance of an object. </a:t>
            </a:r>
            <a:endParaRPr b="1" sz="1400"/>
          </a:p>
          <a:p>
            <a:pPr indent="0" lvl="0" marL="0" rtl="0" algn="l">
              <a:spcBef>
                <a:spcPts val="800"/>
              </a:spcBef>
              <a:spcAft>
                <a:spcPts val="0"/>
              </a:spcAft>
              <a:buClr>
                <a:schemeClr val="dk1"/>
              </a:buClr>
              <a:buSzPts val="1100"/>
              <a:buFont typeface="Arial"/>
              <a:buNone/>
            </a:pPr>
            <a:r>
              <a:rPr b="1" lang="en" sz="1400"/>
              <a:t>Utilizing </a:t>
            </a:r>
            <a:r>
              <a:rPr b="1" lang="en" sz="1400"/>
              <a:t>Lidar sensors  provides a more accurate 3d data capture. </a:t>
            </a:r>
            <a:endParaRPr b="1" sz="1400"/>
          </a:p>
          <a:p>
            <a:pPr indent="0" lvl="0" marL="0" rtl="0" algn="l">
              <a:spcBef>
                <a:spcPts val="800"/>
              </a:spcBef>
              <a:spcAft>
                <a:spcPts val="0"/>
              </a:spcAft>
              <a:buClr>
                <a:schemeClr val="dk1"/>
              </a:buClr>
              <a:buSzPts val="1100"/>
              <a:buFont typeface="Arial"/>
              <a:buNone/>
            </a:pPr>
            <a:r>
              <a:t/>
            </a:r>
            <a:endParaRPr b="1" sz="1200"/>
          </a:p>
          <a:p>
            <a:pPr indent="0" lvl="0" marL="0" rtl="0" algn="l">
              <a:spcBef>
                <a:spcPts val="800"/>
              </a:spcBef>
              <a:spcAft>
                <a:spcPts val="800"/>
              </a:spcAft>
              <a:buClr>
                <a:schemeClr val="dk1"/>
              </a:buClr>
              <a:buSzPts val="1100"/>
              <a:buFont typeface="Arial"/>
              <a:buNone/>
            </a:pPr>
            <a:r>
              <a:t/>
            </a:r>
            <a:endParaRPr b="1" sz="1200"/>
          </a:p>
        </p:txBody>
      </p:sp>
      <p:sp>
        <p:nvSpPr>
          <p:cNvPr id="110" name="Google Shape;110;p12"/>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0"/>
          <p:cNvSpPr txBox="1"/>
          <p:nvPr>
            <p:ph idx="4294967295" type="ctrTitle"/>
          </p:nvPr>
        </p:nvSpPr>
        <p:spPr>
          <a:xfrm>
            <a:off x="855300" y="1991850"/>
            <a:ext cx="26067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4800"/>
              <a:t>THANKS</a:t>
            </a:r>
            <a:r>
              <a:rPr lang="en" sz="4800"/>
              <a:t>!</a:t>
            </a:r>
            <a:endParaRPr sz="4800"/>
          </a:p>
        </p:txBody>
      </p:sp>
      <p:sp>
        <p:nvSpPr>
          <p:cNvPr id="349" name="Google Shape;349;p30"/>
          <p:cNvSpPr txBox="1"/>
          <p:nvPr>
            <p:ph idx="4294967295" type="subTitle"/>
          </p:nvPr>
        </p:nvSpPr>
        <p:spPr>
          <a:xfrm>
            <a:off x="3548950" y="1740600"/>
            <a:ext cx="2339100" cy="1662300"/>
          </a:xfrm>
          <a:prstGeom prst="rect">
            <a:avLst/>
          </a:prstGeom>
        </p:spPr>
        <p:txBody>
          <a:bodyPr anchorCtr="0" anchor="ctr" bIns="0" lIns="0" spcFirstLastPara="1" rIns="0" wrap="square" tIns="0">
            <a:noAutofit/>
          </a:bodyPr>
          <a:lstStyle/>
          <a:p>
            <a:pPr indent="0" lvl="0" marL="0" rtl="0" algn="l">
              <a:spcBef>
                <a:spcPts val="0"/>
              </a:spcBef>
              <a:spcAft>
                <a:spcPts val="800"/>
              </a:spcAft>
              <a:buNone/>
            </a:pPr>
            <a:r>
              <a:rPr lang="en" sz="1800">
                <a:solidFill>
                  <a:schemeClr val="accent2"/>
                </a:solidFill>
              </a:rPr>
              <a:t>Questions ?</a:t>
            </a:r>
            <a:endParaRPr sz="1800">
              <a:solidFill>
                <a:schemeClr val="accent2"/>
              </a:solidFill>
            </a:endParaRPr>
          </a:p>
        </p:txBody>
      </p:sp>
      <p:sp>
        <p:nvSpPr>
          <p:cNvPr id="350" name="Google Shape;350;p30"/>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3"/>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Problem Identification </a:t>
            </a:r>
            <a:endParaRPr/>
          </a:p>
        </p:txBody>
      </p:sp>
      <p:sp>
        <p:nvSpPr>
          <p:cNvPr id="116" name="Google Shape;116;p13"/>
          <p:cNvSpPr txBox="1"/>
          <p:nvPr>
            <p:ph idx="1" type="body"/>
          </p:nvPr>
        </p:nvSpPr>
        <p:spPr>
          <a:xfrm>
            <a:off x="855300" y="1353948"/>
            <a:ext cx="5307000" cy="3033900"/>
          </a:xfrm>
          <a:prstGeom prst="rect">
            <a:avLst/>
          </a:prstGeom>
        </p:spPr>
        <p:txBody>
          <a:bodyPr anchorCtr="0" anchor="t" bIns="0" lIns="0" spcFirstLastPara="1" rIns="0" wrap="square" tIns="0">
            <a:noAutofit/>
          </a:bodyPr>
          <a:lstStyle/>
          <a:p>
            <a:pPr indent="-381000" lvl="0" marL="457200" rtl="0" algn="l">
              <a:spcBef>
                <a:spcPts val="0"/>
              </a:spcBef>
              <a:spcAft>
                <a:spcPts val="0"/>
              </a:spcAft>
              <a:buSzPts val="2400"/>
              <a:buChar char="╸"/>
            </a:pPr>
            <a:r>
              <a:rPr lang="en"/>
              <a:t>Lidar : Intel RealSense L515 lidar</a:t>
            </a:r>
            <a:endParaRPr/>
          </a:p>
          <a:p>
            <a:pPr indent="-381000" lvl="0" marL="457200" rtl="0" algn="l">
              <a:spcBef>
                <a:spcPts val="0"/>
              </a:spcBef>
              <a:spcAft>
                <a:spcPts val="0"/>
              </a:spcAft>
              <a:buSzPts val="2400"/>
              <a:buChar char="╸"/>
            </a:pPr>
            <a:r>
              <a:rPr lang="en"/>
              <a:t>Environment</a:t>
            </a:r>
            <a:r>
              <a:rPr lang="en"/>
              <a:t> : Indoor</a:t>
            </a:r>
            <a:endParaRPr/>
          </a:p>
          <a:p>
            <a:pPr indent="-381000" lvl="0" marL="457200" rtl="0" algn="l">
              <a:spcBef>
                <a:spcPts val="0"/>
              </a:spcBef>
              <a:spcAft>
                <a:spcPts val="0"/>
              </a:spcAft>
              <a:buSzPts val="2400"/>
              <a:buChar char="╸"/>
            </a:pPr>
            <a:r>
              <a:rPr lang="en"/>
              <a:t>Fall : 3D Mapping</a:t>
            </a:r>
            <a:endParaRPr/>
          </a:p>
          <a:p>
            <a:pPr indent="-381000" lvl="0" marL="457200" rtl="0" algn="l">
              <a:spcBef>
                <a:spcPts val="0"/>
              </a:spcBef>
              <a:spcAft>
                <a:spcPts val="0"/>
              </a:spcAft>
              <a:buSzPts val="2400"/>
              <a:buChar char="╸"/>
            </a:pPr>
            <a:r>
              <a:rPr lang="en"/>
              <a:t>Winter : Obstacle Detection </a:t>
            </a:r>
            <a:endParaRPr/>
          </a:p>
          <a:p>
            <a:pPr indent="0" lvl="0" marL="0" rtl="0" algn="l">
              <a:spcBef>
                <a:spcPts val="800"/>
              </a:spcBef>
              <a:spcAft>
                <a:spcPts val="800"/>
              </a:spcAft>
              <a:buNone/>
            </a:pPr>
            <a:r>
              <a:t/>
            </a:r>
            <a:endParaRPr/>
          </a:p>
        </p:txBody>
      </p:sp>
      <p:sp>
        <p:nvSpPr>
          <p:cNvPr id="117" name="Google Shape;117;p13"/>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18" name="Google Shape;118;p13"/>
          <p:cNvPicPr preferRelativeResize="0"/>
          <p:nvPr/>
        </p:nvPicPr>
        <p:blipFill>
          <a:blip r:embed="rId3">
            <a:alphaModFix/>
          </a:blip>
          <a:stretch>
            <a:fillRect/>
          </a:stretch>
        </p:blipFill>
        <p:spPr>
          <a:xfrm>
            <a:off x="5996550" y="1232300"/>
            <a:ext cx="2949725" cy="2352350"/>
          </a:xfrm>
          <a:prstGeom prst="rect">
            <a:avLst/>
          </a:prstGeom>
          <a:noFill/>
          <a:ln cap="flat" cmpd="sng" w="28575">
            <a:solidFill>
              <a:schemeClr val="accent1"/>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4"/>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600"/>
              <a:t>Current solutions</a:t>
            </a:r>
            <a:endParaRPr/>
          </a:p>
        </p:txBody>
      </p:sp>
      <p:sp>
        <p:nvSpPr>
          <p:cNvPr id="124" name="Google Shape;124;p14"/>
          <p:cNvSpPr txBox="1"/>
          <p:nvPr>
            <p:ph idx="1" type="body"/>
          </p:nvPr>
        </p:nvSpPr>
        <p:spPr>
          <a:xfrm>
            <a:off x="855300" y="1353948"/>
            <a:ext cx="5307000" cy="3033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900">
                <a:solidFill>
                  <a:schemeClr val="lt2"/>
                </a:solidFill>
              </a:rPr>
              <a:t>When it comes to 3D mapping, Lidar is the most accurate option  indoors</a:t>
            </a:r>
            <a:endParaRPr sz="1900">
              <a:solidFill>
                <a:schemeClr val="lt2"/>
              </a:solidFill>
            </a:endParaRPr>
          </a:p>
          <a:p>
            <a:pPr indent="0" lvl="0" marL="0" rtl="0" algn="l">
              <a:spcBef>
                <a:spcPts val="800"/>
              </a:spcBef>
              <a:spcAft>
                <a:spcPts val="0"/>
              </a:spcAft>
              <a:buNone/>
            </a:pPr>
            <a:r>
              <a:rPr lang="en" sz="1900">
                <a:solidFill>
                  <a:schemeClr val="lt2"/>
                </a:solidFill>
              </a:rPr>
              <a:t>-Unlike other options such as Visual SLAM.  It  uses only visual inputs from a camera to calculate position and orientation. </a:t>
            </a:r>
            <a:endParaRPr sz="1900">
              <a:solidFill>
                <a:schemeClr val="lt2"/>
              </a:solidFill>
            </a:endParaRPr>
          </a:p>
          <a:p>
            <a:pPr indent="0" lvl="0" marL="0" rtl="0" algn="l">
              <a:spcBef>
                <a:spcPts val="800"/>
              </a:spcBef>
              <a:spcAft>
                <a:spcPts val="0"/>
              </a:spcAft>
              <a:buNone/>
            </a:pPr>
            <a:r>
              <a:rPr lang="en" sz="1900">
                <a:solidFill>
                  <a:schemeClr val="lt2"/>
                </a:solidFill>
              </a:rPr>
              <a:t>-A Lidar uses laser sensor which is both faster and  more precise</a:t>
            </a:r>
            <a:endParaRPr sz="1900">
              <a:solidFill>
                <a:schemeClr val="lt2"/>
              </a:solidFill>
            </a:endParaRPr>
          </a:p>
          <a:p>
            <a:pPr indent="0" lvl="0" marL="0" rtl="0" algn="l">
              <a:spcBef>
                <a:spcPts val="800"/>
              </a:spcBef>
              <a:spcAft>
                <a:spcPts val="0"/>
              </a:spcAft>
              <a:buNone/>
            </a:pPr>
            <a:r>
              <a:rPr lang="en" sz="1900">
                <a:solidFill>
                  <a:schemeClr val="lt2"/>
                </a:solidFill>
              </a:rPr>
              <a:t> It can be used in a wide range of environments and conditions.</a:t>
            </a:r>
            <a:endParaRPr sz="1900">
              <a:solidFill>
                <a:schemeClr val="lt2"/>
              </a:solidFill>
            </a:endParaRPr>
          </a:p>
          <a:p>
            <a:pPr indent="0" lvl="0" marL="0" rtl="0" algn="l">
              <a:spcBef>
                <a:spcPts val="800"/>
              </a:spcBef>
              <a:spcAft>
                <a:spcPts val="800"/>
              </a:spcAft>
              <a:buNone/>
            </a:pPr>
            <a:r>
              <a:t/>
            </a:r>
            <a:endParaRPr/>
          </a:p>
        </p:txBody>
      </p:sp>
      <p:sp>
        <p:nvSpPr>
          <p:cNvPr id="125" name="Google Shape;125;p14"/>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5"/>
          <p:cNvSpPr txBox="1"/>
          <p:nvPr>
            <p:ph type="ctrTitle"/>
          </p:nvPr>
        </p:nvSpPr>
        <p:spPr>
          <a:xfrm>
            <a:off x="855300" y="1458222"/>
            <a:ext cx="51108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Proposed Solution</a:t>
            </a:r>
            <a:endParaRPr/>
          </a:p>
        </p:txBody>
      </p:sp>
      <p:sp>
        <p:nvSpPr>
          <p:cNvPr id="131" name="Google Shape;131;p15"/>
          <p:cNvSpPr txBox="1"/>
          <p:nvPr>
            <p:ph idx="1" type="subTitle"/>
          </p:nvPr>
        </p:nvSpPr>
        <p:spPr>
          <a:xfrm>
            <a:off x="855300" y="2714544"/>
            <a:ext cx="5110800" cy="1561500"/>
          </a:xfrm>
          <a:prstGeom prst="rect">
            <a:avLst/>
          </a:prstGeom>
        </p:spPr>
        <p:txBody>
          <a:bodyPr anchorCtr="0" anchor="t" bIns="0" lIns="0" spcFirstLastPara="1" rIns="0" wrap="square" tIns="0">
            <a:noAutofit/>
          </a:bodyPr>
          <a:lstStyle/>
          <a:p>
            <a:pPr indent="0" lvl="0" marL="457200" rtl="0" algn="l">
              <a:lnSpc>
                <a:spcPct val="100000"/>
              </a:lnSpc>
              <a:spcBef>
                <a:spcPts val="0"/>
              </a:spcBef>
              <a:spcAft>
                <a:spcPts val="0"/>
              </a:spcAft>
              <a:buNone/>
            </a:pPr>
            <a:r>
              <a:rPr b="1" lang="en">
                <a:latin typeface="Barlow"/>
                <a:ea typeface="Barlow"/>
                <a:cs typeface="Barlow"/>
                <a:sym typeface="Barlow"/>
              </a:rPr>
              <a:t>Assumptions</a:t>
            </a:r>
            <a:endParaRPr b="1">
              <a:latin typeface="Barlow"/>
              <a:ea typeface="Barlow"/>
              <a:cs typeface="Barlow"/>
              <a:sym typeface="Barlow"/>
            </a:endParaRPr>
          </a:p>
          <a:p>
            <a:pPr indent="0" lvl="0" marL="457200" rtl="0" algn="l">
              <a:lnSpc>
                <a:spcPct val="100000"/>
              </a:lnSpc>
              <a:spcBef>
                <a:spcPts val="800"/>
              </a:spcBef>
              <a:spcAft>
                <a:spcPts val="0"/>
              </a:spcAft>
              <a:buNone/>
            </a:pPr>
            <a:r>
              <a:rPr b="1" lang="en">
                <a:latin typeface="Barlow"/>
                <a:ea typeface="Barlow"/>
                <a:cs typeface="Barlow"/>
                <a:sym typeface="Barlow"/>
              </a:rPr>
              <a:t>Design process</a:t>
            </a:r>
            <a:endParaRPr b="1">
              <a:latin typeface="Barlow"/>
              <a:ea typeface="Barlow"/>
              <a:cs typeface="Barlow"/>
              <a:sym typeface="Barlow"/>
            </a:endParaRPr>
          </a:p>
          <a:p>
            <a:pPr indent="0" lvl="0" marL="457200" rtl="0" algn="l">
              <a:lnSpc>
                <a:spcPct val="100000"/>
              </a:lnSpc>
              <a:spcBef>
                <a:spcPts val="800"/>
              </a:spcBef>
              <a:spcAft>
                <a:spcPts val="800"/>
              </a:spcAft>
              <a:buNone/>
            </a:pPr>
            <a:r>
              <a:rPr b="1" lang="en">
                <a:latin typeface="Barlow"/>
                <a:ea typeface="Barlow"/>
                <a:cs typeface="Barlow"/>
                <a:sym typeface="Barlow"/>
              </a:rPr>
              <a:t>Architecture </a:t>
            </a:r>
            <a:endParaRPr b="1">
              <a:latin typeface="Barlow"/>
              <a:ea typeface="Barlow"/>
              <a:cs typeface="Barlow"/>
              <a:sym typeface="Barlow"/>
            </a:endParaRPr>
          </a:p>
        </p:txBody>
      </p:sp>
      <p:grpSp>
        <p:nvGrpSpPr>
          <p:cNvPr id="132" name="Google Shape;132;p15"/>
          <p:cNvGrpSpPr/>
          <p:nvPr/>
        </p:nvGrpSpPr>
        <p:grpSpPr>
          <a:xfrm>
            <a:off x="5666057" y="1129221"/>
            <a:ext cx="3063626" cy="2885062"/>
            <a:chOff x="5666057" y="1129221"/>
            <a:chExt cx="3063626" cy="2885062"/>
          </a:xfrm>
        </p:grpSpPr>
        <p:sp>
          <p:nvSpPr>
            <p:cNvPr id="133" name="Google Shape;133;p15"/>
            <p:cNvSpPr/>
            <p:nvPr/>
          </p:nvSpPr>
          <p:spPr>
            <a:xfrm>
              <a:off x="6277435" y="1466157"/>
              <a:ext cx="753978" cy="813530"/>
            </a:xfrm>
            <a:custGeom>
              <a:rect b="b" l="l" r="r" t="t"/>
              <a:pathLst>
                <a:path extrusionOk="0" h="1925515" w="1784563">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4" name="Google Shape;134;p15"/>
            <p:cNvSpPr/>
            <p:nvPr/>
          </p:nvSpPr>
          <p:spPr>
            <a:xfrm>
              <a:off x="6470830" y="1667556"/>
              <a:ext cx="226019" cy="174477"/>
            </a:xfrm>
            <a:custGeom>
              <a:rect b="b" l="l" r="r" t="t"/>
              <a:pathLst>
                <a:path extrusionOk="0" h="412963" w="534957">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5" name="Google Shape;135;p15"/>
            <p:cNvSpPr/>
            <p:nvPr/>
          </p:nvSpPr>
          <p:spPr>
            <a:xfrm>
              <a:off x="6470137" y="1760803"/>
              <a:ext cx="480944" cy="319352"/>
            </a:xfrm>
            <a:custGeom>
              <a:rect b="b" l="l" r="r" t="t"/>
              <a:pathLst>
                <a:path extrusionOk="0" h="755863" w="1138329">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6" name="Google Shape;136;p15"/>
            <p:cNvSpPr/>
            <p:nvPr/>
          </p:nvSpPr>
          <p:spPr>
            <a:xfrm>
              <a:off x="6346401" y="1595026"/>
              <a:ext cx="85332" cy="125885"/>
            </a:xfrm>
            <a:custGeom>
              <a:rect b="b" l="l" r="r" t="t"/>
              <a:pathLst>
                <a:path extrusionOk="0" h="297952" w="20197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7" name="Google Shape;137;p15"/>
            <p:cNvSpPr/>
            <p:nvPr/>
          </p:nvSpPr>
          <p:spPr>
            <a:xfrm>
              <a:off x="7976053" y="3200753"/>
              <a:ext cx="753630" cy="813530"/>
            </a:xfrm>
            <a:custGeom>
              <a:rect b="b" l="l" r="r" t="t"/>
              <a:pathLst>
                <a:path extrusionOk="0" h="1925515" w="1783739">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alpha val="29800"/>
                  </a:srgbClr>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8" name="Google Shape;138;p15"/>
            <p:cNvSpPr/>
            <p:nvPr/>
          </p:nvSpPr>
          <p:spPr>
            <a:xfrm>
              <a:off x="8169449" y="3402152"/>
              <a:ext cx="226019" cy="174477"/>
            </a:xfrm>
            <a:custGeom>
              <a:rect b="b" l="l" r="r" t="t"/>
              <a:pathLst>
                <a:path extrusionOk="0" h="412963" w="534957">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9" name="Google Shape;139;p15"/>
            <p:cNvSpPr/>
            <p:nvPr/>
          </p:nvSpPr>
          <p:spPr>
            <a:xfrm>
              <a:off x="8168755" y="3495399"/>
              <a:ext cx="480944" cy="319352"/>
            </a:xfrm>
            <a:custGeom>
              <a:rect b="b" l="l" r="r" t="t"/>
              <a:pathLst>
                <a:path extrusionOk="0" h="755863" w="1138329">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0" name="Google Shape;140;p15"/>
            <p:cNvSpPr/>
            <p:nvPr/>
          </p:nvSpPr>
          <p:spPr>
            <a:xfrm>
              <a:off x="8045020" y="3329622"/>
              <a:ext cx="85332" cy="125885"/>
            </a:xfrm>
            <a:custGeom>
              <a:rect b="b" l="l" r="r" t="t"/>
              <a:pathLst>
                <a:path extrusionOk="0" h="297952" w="20197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1" name="Google Shape;141;p15"/>
            <p:cNvSpPr/>
            <p:nvPr/>
          </p:nvSpPr>
          <p:spPr>
            <a:xfrm>
              <a:off x="7260006" y="1129221"/>
              <a:ext cx="1190345" cy="1989945"/>
            </a:xfrm>
            <a:custGeom>
              <a:rect b="b" l="l" r="r" t="t"/>
              <a:pathLst>
                <a:path extrusionOk="0" h="4709929" w="2817385">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2" name="Google Shape;142;p15"/>
            <p:cNvSpPr/>
            <p:nvPr/>
          </p:nvSpPr>
          <p:spPr>
            <a:xfrm>
              <a:off x="7088100" y="1243613"/>
              <a:ext cx="1190345" cy="1989945"/>
            </a:xfrm>
            <a:custGeom>
              <a:rect b="b" l="l" r="r" t="t"/>
              <a:pathLst>
                <a:path extrusionOk="0" h="4709929" w="2817384">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3" name="Google Shape;143;p15"/>
            <p:cNvSpPr/>
            <p:nvPr/>
          </p:nvSpPr>
          <p:spPr>
            <a:xfrm>
              <a:off x="7666552" y="1258866"/>
              <a:ext cx="609451" cy="1974273"/>
            </a:xfrm>
            <a:custGeom>
              <a:rect b="b" l="l" r="r" t="t"/>
              <a:pathLst>
                <a:path extrusionOk="0" h="4672836" w="1442487">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4" name="Google Shape;144;p15"/>
            <p:cNvSpPr/>
            <p:nvPr/>
          </p:nvSpPr>
          <p:spPr>
            <a:xfrm>
              <a:off x="6932829" y="2301564"/>
              <a:ext cx="699301" cy="1668851"/>
            </a:xfrm>
            <a:custGeom>
              <a:rect b="b" l="l" r="r" t="t"/>
              <a:pathLst>
                <a:path extrusionOk="0" h="3949944" w="1655151">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5" name="Google Shape;145;p15"/>
            <p:cNvSpPr/>
            <p:nvPr/>
          </p:nvSpPr>
          <p:spPr>
            <a:xfrm>
              <a:off x="7022942" y="3048577"/>
              <a:ext cx="528307" cy="750495"/>
            </a:xfrm>
            <a:custGeom>
              <a:rect b="b" l="l" r="r" t="t"/>
              <a:pathLst>
                <a:path extrusionOk="0" h="1776320" w="1250431">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6" name="Google Shape;146;p15"/>
            <p:cNvSpPr/>
            <p:nvPr/>
          </p:nvSpPr>
          <p:spPr>
            <a:xfrm>
              <a:off x="7032299" y="2743533"/>
              <a:ext cx="243780" cy="181442"/>
            </a:xfrm>
            <a:custGeom>
              <a:rect b="b" l="l" r="r" t="t"/>
              <a:pathLst>
                <a:path extrusionOk="0" h="429449" w="576995">
                  <a:moveTo>
                    <a:pt x="0" y="0"/>
                  </a:moveTo>
                  <a:lnTo>
                    <a:pt x="576995" y="317347"/>
                  </a:lnTo>
                  <a:lnTo>
                    <a:pt x="576995" y="429449"/>
                  </a:lnTo>
                  <a:lnTo>
                    <a:pt x="0" y="112102"/>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7" name="Google Shape;147;p15"/>
            <p:cNvSpPr/>
            <p:nvPr/>
          </p:nvSpPr>
          <p:spPr>
            <a:xfrm>
              <a:off x="7033339" y="2837126"/>
              <a:ext cx="243780" cy="181442"/>
            </a:xfrm>
            <a:custGeom>
              <a:rect b="b" l="l" r="r" t="t"/>
              <a:pathLst>
                <a:path extrusionOk="0" h="429449" w="576995">
                  <a:moveTo>
                    <a:pt x="0" y="0"/>
                  </a:moveTo>
                  <a:lnTo>
                    <a:pt x="576995" y="317347"/>
                  </a:lnTo>
                  <a:lnTo>
                    <a:pt x="576995" y="429449"/>
                  </a:lnTo>
                  <a:lnTo>
                    <a:pt x="0" y="112102"/>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8" name="Google Shape;148;p15"/>
            <p:cNvSpPr/>
            <p:nvPr/>
          </p:nvSpPr>
          <p:spPr>
            <a:xfrm>
              <a:off x="7032993" y="2927253"/>
              <a:ext cx="462486" cy="301939"/>
            </a:xfrm>
            <a:custGeom>
              <a:rect b="b" l="l" r="r" t="t"/>
              <a:pathLst>
                <a:path extrusionOk="0" h="714649" w="1094642">
                  <a:moveTo>
                    <a:pt x="0" y="0"/>
                  </a:moveTo>
                  <a:lnTo>
                    <a:pt x="1094643" y="602548"/>
                  </a:lnTo>
                  <a:lnTo>
                    <a:pt x="1094643" y="714650"/>
                  </a:lnTo>
                  <a:lnTo>
                    <a:pt x="0" y="112102"/>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9" name="Google Shape;149;p15"/>
            <p:cNvSpPr/>
            <p:nvPr/>
          </p:nvSpPr>
          <p:spPr>
            <a:xfrm>
              <a:off x="6932829" y="2301564"/>
              <a:ext cx="699650" cy="606665"/>
            </a:xfrm>
            <a:custGeom>
              <a:rect b="b" l="l" r="r" t="t"/>
              <a:pathLst>
                <a:path extrusionOk="0" h="1435893" w="1655976">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0" name="Google Shape;150;p15"/>
            <p:cNvSpPr/>
            <p:nvPr/>
          </p:nvSpPr>
          <p:spPr>
            <a:xfrm>
              <a:off x="7018436" y="2419516"/>
              <a:ext cx="88806" cy="131106"/>
            </a:xfrm>
            <a:custGeom>
              <a:rect b="b" l="l" r="r" t="t"/>
              <a:pathLst>
                <a:path extrusionOk="0" h="310309" w="210191">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1" name="Google Shape;151;p15"/>
            <p:cNvSpPr/>
            <p:nvPr/>
          </p:nvSpPr>
          <p:spPr>
            <a:xfrm>
              <a:off x="7345267" y="2854458"/>
              <a:ext cx="474675" cy="451690"/>
            </a:xfrm>
            <a:custGeom>
              <a:rect b="b" l="l" r="r" t="t"/>
              <a:pathLst>
                <a:path extrusionOk="0" h="1069089" w="1123491">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2" name="Google Shape;152;p15"/>
            <p:cNvSpPr/>
            <p:nvPr/>
          </p:nvSpPr>
          <p:spPr>
            <a:xfrm>
              <a:off x="5775924" y="1647104"/>
              <a:ext cx="1036763" cy="1220992"/>
            </a:xfrm>
            <a:custGeom>
              <a:rect b="b" l="l" r="r" t="t"/>
              <a:pathLst>
                <a:path extrusionOk="0" h="2889921" w="2453878">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3" name="Google Shape;153;p15"/>
            <p:cNvSpPr/>
            <p:nvPr/>
          </p:nvSpPr>
          <p:spPr>
            <a:xfrm>
              <a:off x="5666057" y="1710540"/>
              <a:ext cx="391093" cy="372288"/>
            </a:xfrm>
            <a:custGeom>
              <a:rect b="b" l="l" r="r" t="t"/>
              <a:pathLst>
                <a:path extrusionOk="0" h="881154" w="925665">
                  <a:moveTo>
                    <a:pt x="0" y="347021"/>
                  </a:moveTo>
                  <a:lnTo>
                    <a:pt x="0" y="0"/>
                  </a:lnTo>
                  <a:lnTo>
                    <a:pt x="925665" y="534133"/>
                  </a:lnTo>
                  <a:lnTo>
                    <a:pt x="925665" y="881154"/>
                  </a:lnTo>
                  <a:lnTo>
                    <a:pt x="0" y="347021"/>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4" name="Google Shape;154;p15"/>
            <p:cNvSpPr/>
            <p:nvPr/>
          </p:nvSpPr>
          <p:spPr>
            <a:xfrm>
              <a:off x="6316252" y="2089766"/>
              <a:ext cx="227064" cy="178308"/>
            </a:xfrm>
            <a:custGeom>
              <a:rect b="b" l="l" r="r" t="t"/>
              <a:pathLst>
                <a:path extrusionOk="0" h="422030" w="537429">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5" name="Google Shape;155;p15"/>
            <p:cNvSpPr/>
            <p:nvPr/>
          </p:nvSpPr>
          <p:spPr>
            <a:xfrm>
              <a:off x="6106568" y="2063421"/>
              <a:ext cx="437760" cy="299850"/>
            </a:xfrm>
            <a:custGeom>
              <a:rect b="b" l="l" r="r" t="t"/>
              <a:pathLst>
                <a:path extrusionOk="0" h="709704" w="1036118">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6" name="Google Shape;156;p15"/>
            <p:cNvSpPr/>
            <p:nvPr/>
          </p:nvSpPr>
          <p:spPr>
            <a:xfrm>
              <a:off x="6014376" y="2104325"/>
              <a:ext cx="530396" cy="353482"/>
            </a:xfrm>
            <a:custGeom>
              <a:rect b="b" l="l" r="r" t="t"/>
              <a:pathLst>
                <a:path extrusionOk="0" h="836643" w="1255376">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7" name="Google Shape;157;p15"/>
            <p:cNvSpPr/>
            <p:nvPr/>
          </p:nvSpPr>
          <p:spPr>
            <a:xfrm>
              <a:off x="6597680" y="2248236"/>
              <a:ext cx="117711" cy="175065"/>
            </a:xfrm>
            <a:custGeom>
              <a:rect b="b" l="l" r="r" t="t"/>
              <a:pathLst>
                <a:path extrusionOk="0" h="414354" w="278606">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8" name="Google Shape;158;p15"/>
            <p:cNvSpPr/>
            <p:nvPr/>
          </p:nvSpPr>
          <p:spPr>
            <a:xfrm>
              <a:off x="6330462" y="2791205"/>
              <a:ext cx="291143" cy="396639"/>
            </a:xfrm>
            <a:custGeom>
              <a:rect b="b" l="l" r="r" t="t"/>
              <a:pathLst>
                <a:path extrusionOk="0" h="938791" w="689097">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alpha val="29800"/>
                  </a:srgbClr>
                </a:gs>
              </a:gsLst>
              <a:lin ang="540070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a:solidFill>
                  <a:schemeClr val="dk1"/>
                </a:solidFill>
                <a:latin typeface="Calibri"/>
                <a:ea typeface="Calibri"/>
                <a:cs typeface="Calibri"/>
                <a:sym typeface="Calibri"/>
              </a:endParaRPr>
            </a:p>
          </p:txBody>
        </p:sp>
      </p:grpSp>
      <p:sp>
        <p:nvSpPr>
          <p:cNvPr id="159" name="Google Shape;159;p15"/>
          <p:cNvSpPr/>
          <p:nvPr/>
        </p:nvSpPr>
        <p:spPr>
          <a:xfrm>
            <a:off x="855300" y="2801726"/>
            <a:ext cx="284859" cy="253737"/>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60" name="Google Shape;160;p15"/>
          <p:cNvSpPr/>
          <p:nvPr/>
        </p:nvSpPr>
        <p:spPr>
          <a:xfrm>
            <a:off x="855300" y="3239176"/>
            <a:ext cx="284859" cy="253737"/>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61" name="Google Shape;161;p15"/>
          <p:cNvSpPr/>
          <p:nvPr/>
        </p:nvSpPr>
        <p:spPr>
          <a:xfrm>
            <a:off x="855300" y="3676626"/>
            <a:ext cx="284859" cy="253737"/>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6"/>
          <p:cNvSpPr txBox="1"/>
          <p:nvPr>
            <p:ph type="ctrTitle"/>
          </p:nvPr>
        </p:nvSpPr>
        <p:spPr>
          <a:xfrm>
            <a:off x="842900" y="356622"/>
            <a:ext cx="51108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Assumptions</a:t>
            </a:r>
            <a:endParaRPr/>
          </a:p>
        </p:txBody>
      </p:sp>
      <p:sp>
        <p:nvSpPr>
          <p:cNvPr id="167" name="Google Shape;167;p16"/>
          <p:cNvSpPr txBox="1"/>
          <p:nvPr>
            <p:ph idx="1" type="subTitle"/>
          </p:nvPr>
        </p:nvSpPr>
        <p:spPr>
          <a:xfrm>
            <a:off x="1127950" y="2020216"/>
            <a:ext cx="5110800" cy="2027100"/>
          </a:xfrm>
          <a:prstGeom prst="rect">
            <a:avLst/>
          </a:prstGeom>
        </p:spPr>
        <p:txBody>
          <a:bodyPr anchorCtr="0" anchor="t" bIns="0" lIns="0" spcFirstLastPara="1" rIns="0" wrap="square" tIns="0">
            <a:noAutofit/>
          </a:bodyPr>
          <a:lstStyle/>
          <a:p>
            <a:pPr indent="-381000" lvl="0" marL="457200" rtl="0" algn="l">
              <a:lnSpc>
                <a:spcPct val="150000"/>
              </a:lnSpc>
              <a:spcBef>
                <a:spcPts val="0"/>
              </a:spcBef>
              <a:spcAft>
                <a:spcPts val="0"/>
              </a:spcAft>
              <a:buSzPts val="2400"/>
              <a:buAutoNum type="arabicPeriod"/>
            </a:pPr>
            <a:r>
              <a:rPr lang="en"/>
              <a:t>Indoor Environment</a:t>
            </a:r>
            <a:endParaRPr/>
          </a:p>
          <a:p>
            <a:pPr indent="-381000" lvl="0" marL="457200" rtl="0" algn="l">
              <a:lnSpc>
                <a:spcPct val="150000"/>
              </a:lnSpc>
              <a:spcBef>
                <a:spcPts val="0"/>
              </a:spcBef>
              <a:spcAft>
                <a:spcPts val="0"/>
              </a:spcAft>
              <a:buSzPts val="2400"/>
              <a:buAutoNum type="arabicPeriod"/>
            </a:pPr>
            <a:r>
              <a:rPr lang="en"/>
              <a:t>Stable Lidar Movement</a:t>
            </a:r>
            <a:endParaRPr/>
          </a:p>
          <a:p>
            <a:pPr indent="-381000" lvl="0" marL="457200" rtl="0" algn="l">
              <a:lnSpc>
                <a:spcPct val="150000"/>
              </a:lnSpc>
              <a:spcBef>
                <a:spcPts val="0"/>
              </a:spcBef>
              <a:spcAft>
                <a:spcPts val="0"/>
              </a:spcAft>
              <a:buSzPts val="2400"/>
              <a:buAutoNum type="arabicPeriod"/>
            </a:pPr>
            <a:r>
              <a:rPr lang="en"/>
              <a:t>0.25-9m Depth Capture Range</a:t>
            </a:r>
            <a:endParaRPr/>
          </a:p>
          <a:p>
            <a:pPr indent="-381000" lvl="0" marL="457200" rtl="0" algn="l">
              <a:lnSpc>
                <a:spcPct val="150000"/>
              </a:lnSpc>
              <a:spcBef>
                <a:spcPts val="800"/>
              </a:spcBef>
              <a:spcAft>
                <a:spcPts val="0"/>
              </a:spcAft>
              <a:buSzPts val="2400"/>
              <a:buAutoNum type="arabicPeriod"/>
            </a:pPr>
            <a:r>
              <a:rPr lang="en"/>
              <a:t>Minimal Light Interference</a:t>
            </a:r>
            <a:endParaRPr/>
          </a:p>
        </p:txBody>
      </p:sp>
      <p:grpSp>
        <p:nvGrpSpPr>
          <p:cNvPr id="168" name="Google Shape;168;p16"/>
          <p:cNvGrpSpPr/>
          <p:nvPr/>
        </p:nvGrpSpPr>
        <p:grpSpPr>
          <a:xfrm>
            <a:off x="6197908" y="3711414"/>
            <a:ext cx="432881" cy="421637"/>
            <a:chOff x="5926225" y="921350"/>
            <a:chExt cx="517800" cy="504350"/>
          </a:xfrm>
        </p:grpSpPr>
        <p:sp>
          <p:nvSpPr>
            <p:cNvPr id="169" name="Google Shape;169;p16"/>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70" name="Google Shape;170;p16"/>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171" name="Google Shape;171;p16"/>
          <p:cNvSpPr/>
          <p:nvPr/>
        </p:nvSpPr>
        <p:spPr>
          <a:xfrm>
            <a:off x="6221906" y="2020213"/>
            <a:ext cx="384894" cy="335905"/>
          </a:xfrm>
          <a:custGeom>
            <a:rect b="b" l="l" r="r" t="t"/>
            <a:pathLst>
              <a:path extrusionOk="0" h="16072" w="18416">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172" name="Google Shape;172;p16"/>
          <p:cNvGrpSpPr/>
          <p:nvPr/>
        </p:nvGrpSpPr>
        <p:grpSpPr>
          <a:xfrm>
            <a:off x="6238759" y="2871443"/>
            <a:ext cx="351204" cy="324661"/>
            <a:chOff x="5975075" y="2327500"/>
            <a:chExt cx="420100" cy="388350"/>
          </a:xfrm>
        </p:grpSpPr>
        <p:sp>
          <p:nvSpPr>
            <p:cNvPr id="173" name="Google Shape;173;p16"/>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74" name="Google Shape;174;p16"/>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7"/>
          <p:cNvSpPr txBox="1"/>
          <p:nvPr>
            <p:ph idx="1" type="subTitle"/>
          </p:nvPr>
        </p:nvSpPr>
        <p:spPr>
          <a:xfrm>
            <a:off x="1004025" y="1363625"/>
            <a:ext cx="6320700" cy="2627100"/>
          </a:xfrm>
          <a:prstGeom prst="rect">
            <a:avLst/>
          </a:prstGeom>
        </p:spPr>
        <p:txBody>
          <a:bodyPr anchorCtr="0" anchor="t" bIns="0" lIns="0" spcFirstLastPara="1" rIns="0" wrap="square" tIns="0">
            <a:noAutofit/>
          </a:bodyPr>
          <a:lstStyle/>
          <a:p>
            <a:pPr indent="0" lvl="0" marL="0" rtl="0" algn="l">
              <a:lnSpc>
                <a:spcPct val="150000"/>
              </a:lnSpc>
              <a:spcBef>
                <a:spcPts val="0"/>
              </a:spcBef>
              <a:spcAft>
                <a:spcPts val="0"/>
              </a:spcAft>
              <a:buNone/>
            </a:pPr>
            <a:r>
              <a:rPr lang="en"/>
              <a:t>5. No Sudden Obstacle </a:t>
            </a:r>
            <a:r>
              <a:rPr lang="en"/>
              <a:t>Positioning</a:t>
            </a:r>
            <a:endParaRPr/>
          </a:p>
          <a:p>
            <a:pPr indent="0" lvl="0" marL="0" rtl="0" algn="l">
              <a:lnSpc>
                <a:spcPct val="150000"/>
              </a:lnSpc>
              <a:spcBef>
                <a:spcPts val="800"/>
              </a:spcBef>
              <a:spcAft>
                <a:spcPts val="0"/>
              </a:spcAft>
              <a:buNone/>
            </a:pPr>
            <a:r>
              <a:rPr lang="en"/>
              <a:t>6. 3D Surfaces detected </a:t>
            </a:r>
            <a:endParaRPr/>
          </a:p>
          <a:p>
            <a:pPr indent="0" lvl="0" marL="0" rtl="0" algn="l">
              <a:lnSpc>
                <a:spcPct val="150000"/>
              </a:lnSpc>
              <a:spcBef>
                <a:spcPts val="800"/>
              </a:spcBef>
              <a:spcAft>
                <a:spcPts val="0"/>
              </a:spcAft>
              <a:buNone/>
            </a:pPr>
            <a:r>
              <a:rPr lang="en"/>
              <a:t>7. Use of a Single Lidar (Intel RealSense L515)</a:t>
            </a:r>
            <a:endParaRPr/>
          </a:p>
          <a:p>
            <a:pPr indent="0" lvl="0" marL="0" rtl="0" algn="l">
              <a:lnSpc>
                <a:spcPct val="150000"/>
              </a:lnSpc>
              <a:spcBef>
                <a:spcPts val="800"/>
              </a:spcBef>
              <a:spcAft>
                <a:spcPts val="0"/>
              </a:spcAft>
              <a:buNone/>
            </a:pPr>
            <a:r>
              <a:rPr lang="en"/>
              <a:t>8. Use of PC for Processing</a:t>
            </a:r>
            <a:endParaRPr/>
          </a:p>
          <a:p>
            <a:pPr indent="0" lvl="0" marL="0" rtl="0" algn="l">
              <a:lnSpc>
                <a:spcPct val="150000"/>
              </a:lnSpc>
              <a:spcBef>
                <a:spcPts val="800"/>
              </a:spcBef>
              <a:spcAft>
                <a:spcPts val="800"/>
              </a:spcAft>
              <a:buNone/>
            </a:pPr>
            <a:r>
              <a:t/>
            </a:r>
            <a:endParaRPr/>
          </a:p>
        </p:txBody>
      </p:sp>
      <p:grpSp>
        <p:nvGrpSpPr>
          <p:cNvPr id="180" name="Google Shape;180;p17"/>
          <p:cNvGrpSpPr/>
          <p:nvPr/>
        </p:nvGrpSpPr>
        <p:grpSpPr>
          <a:xfrm>
            <a:off x="7606906" y="3321439"/>
            <a:ext cx="386943" cy="372647"/>
            <a:chOff x="2583325" y="2972875"/>
            <a:chExt cx="462850" cy="445750"/>
          </a:xfrm>
        </p:grpSpPr>
        <p:sp>
          <p:nvSpPr>
            <p:cNvPr id="181" name="Google Shape;181;p17"/>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82" name="Google Shape;182;p17"/>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83" name="Google Shape;183;p17"/>
          <p:cNvGrpSpPr/>
          <p:nvPr/>
        </p:nvGrpSpPr>
        <p:grpSpPr>
          <a:xfrm>
            <a:off x="7596175" y="1363626"/>
            <a:ext cx="408386" cy="345080"/>
            <a:chOff x="3918650" y="293075"/>
            <a:chExt cx="488500" cy="412775"/>
          </a:xfrm>
        </p:grpSpPr>
        <p:sp>
          <p:nvSpPr>
            <p:cNvPr id="184" name="Google Shape;184;p17"/>
            <p:cNvSpPr/>
            <p:nvPr/>
          </p:nvSpPr>
          <p:spPr>
            <a:xfrm>
              <a:off x="4085350" y="293675"/>
              <a:ext cx="154500" cy="412175"/>
            </a:xfrm>
            <a:custGeom>
              <a:rect b="b" l="l" r="r" t="t"/>
              <a:pathLst>
                <a:path extrusionOk="0" h="16487" w="618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85" name="Google Shape;185;p17"/>
            <p:cNvSpPr/>
            <p:nvPr/>
          </p:nvSpPr>
          <p:spPr>
            <a:xfrm>
              <a:off x="3918650" y="293075"/>
              <a:ext cx="153900" cy="407275"/>
            </a:xfrm>
            <a:custGeom>
              <a:rect b="b" l="l" r="r" t="t"/>
              <a:pathLst>
                <a:path extrusionOk="0" h="16291" w="6156">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86" name="Google Shape;186;p17"/>
            <p:cNvSpPr/>
            <p:nvPr/>
          </p:nvSpPr>
          <p:spPr>
            <a:xfrm>
              <a:off x="4253250" y="298550"/>
              <a:ext cx="153900" cy="406675"/>
            </a:xfrm>
            <a:custGeom>
              <a:rect b="b" l="l" r="r" t="t"/>
              <a:pathLst>
                <a:path extrusionOk="0" h="16267" w="6156">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87" name="Google Shape;187;p17"/>
          <p:cNvGrpSpPr/>
          <p:nvPr/>
        </p:nvGrpSpPr>
        <p:grpSpPr>
          <a:xfrm>
            <a:off x="7593636" y="2012558"/>
            <a:ext cx="413486" cy="261354"/>
            <a:chOff x="3241525" y="3039450"/>
            <a:chExt cx="494600" cy="312625"/>
          </a:xfrm>
        </p:grpSpPr>
        <p:sp>
          <p:nvSpPr>
            <p:cNvPr id="188" name="Google Shape;188;p17"/>
            <p:cNvSpPr/>
            <p:nvPr/>
          </p:nvSpPr>
          <p:spPr>
            <a:xfrm>
              <a:off x="3241525" y="3039450"/>
              <a:ext cx="494600" cy="312625"/>
            </a:xfrm>
            <a:custGeom>
              <a:rect b="b" l="l" r="r" t="t"/>
              <a:pathLst>
                <a:path extrusionOk="0" h="12505" w="19784">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89" name="Google Shape;189;p17"/>
            <p:cNvSpPr/>
            <p:nvPr/>
          </p:nvSpPr>
          <p:spPr>
            <a:xfrm>
              <a:off x="3384400" y="3091350"/>
              <a:ext cx="208850" cy="208825"/>
            </a:xfrm>
            <a:custGeom>
              <a:rect b="b" l="l" r="r" t="t"/>
              <a:pathLst>
                <a:path extrusionOk="0" h="8353" w="8354">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90" name="Google Shape;190;p17"/>
          <p:cNvGrpSpPr/>
          <p:nvPr/>
        </p:nvGrpSpPr>
        <p:grpSpPr>
          <a:xfrm>
            <a:off x="7614564" y="2643012"/>
            <a:ext cx="371623" cy="309362"/>
            <a:chOff x="1244325" y="314425"/>
            <a:chExt cx="444525" cy="370050"/>
          </a:xfrm>
        </p:grpSpPr>
        <p:sp>
          <p:nvSpPr>
            <p:cNvPr id="191" name="Google Shape;191;p17"/>
            <p:cNvSpPr/>
            <p:nvPr/>
          </p:nvSpPr>
          <p:spPr>
            <a:xfrm>
              <a:off x="1388425" y="463425"/>
              <a:ext cx="143525" cy="143500"/>
            </a:xfrm>
            <a:custGeom>
              <a:rect b="b" l="l" r="r" t="t"/>
              <a:pathLst>
                <a:path extrusionOk="0" h="5740" w="5741">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2" name="Google Shape;192;p17"/>
            <p:cNvSpPr/>
            <p:nvPr/>
          </p:nvSpPr>
          <p:spPr>
            <a:xfrm>
              <a:off x="1244325" y="314425"/>
              <a:ext cx="444525" cy="370050"/>
            </a:xfrm>
            <a:custGeom>
              <a:rect b="b" l="l" r="r" t="t"/>
              <a:pathLst>
                <a:path extrusionOk="0" h="14802" w="17781">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8"/>
          <p:cNvSpPr txBox="1"/>
          <p:nvPr>
            <p:ph type="title"/>
          </p:nvPr>
        </p:nvSpPr>
        <p:spPr>
          <a:xfrm>
            <a:off x="855300" y="489625"/>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Agile Development Diagram</a:t>
            </a:r>
            <a:endParaRPr/>
          </a:p>
        </p:txBody>
      </p:sp>
      <p:sp>
        <p:nvSpPr>
          <p:cNvPr id="198" name="Google Shape;198;p18"/>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99" name="Google Shape;199;p18"/>
          <p:cNvSpPr/>
          <p:nvPr/>
        </p:nvSpPr>
        <p:spPr>
          <a:xfrm>
            <a:off x="716750" y="1017050"/>
            <a:ext cx="3932100" cy="1584600"/>
          </a:xfrm>
          <a:prstGeom prst="rect">
            <a:avLst/>
          </a:prstGeom>
          <a:gradFill>
            <a:gsLst>
              <a:gs pos="0">
                <a:srgbClr val="FFFFFF">
                  <a:alpha val="29803"/>
                </a:srgbClr>
              </a:gs>
              <a:gs pos="100000">
                <a:srgbClr val="FFFFFF">
                  <a:alpha val="0"/>
                </a:srgbClr>
              </a:gs>
            </a:gsLst>
            <a:lin ang="0" scaled="0"/>
          </a:gradFill>
          <a:ln>
            <a:noFill/>
          </a:ln>
        </p:spPr>
        <p:txBody>
          <a:bodyPr anchorCtr="0" anchor="t" bIns="91425" lIns="91425" spcFirstLastPara="1" rIns="1371600" wrap="square" tIns="91425">
            <a:noAutofit/>
          </a:bodyPr>
          <a:lstStyle/>
          <a:p>
            <a:pPr indent="0" lvl="0" marL="0" rtl="0" algn="l">
              <a:spcBef>
                <a:spcPts val="0"/>
              </a:spcBef>
              <a:spcAft>
                <a:spcPts val="0"/>
              </a:spcAft>
              <a:buNone/>
            </a:pPr>
            <a:r>
              <a:rPr b="1" lang="en">
                <a:solidFill>
                  <a:schemeClr val="dk1"/>
                </a:solidFill>
                <a:latin typeface="Barlow"/>
                <a:ea typeface="Barlow"/>
                <a:cs typeface="Barlow"/>
                <a:sym typeface="Barlow"/>
              </a:rPr>
              <a:t>Requirement &amp; Specifications</a:t>
            </a:r>
            <a:endParaRPr b="1">
              <a:solidFill>
                <a:schemeClr val="dk1"/>
              </a:solidFill>
              <a:latin typeface="Barlow"/>
              <a:ea typeface="Barlow"/>
              <a:cs typeface="Barlow"/>
              <a:sym typeface="Barlow"/>
            </a:endParaRPr>
          </a:p>
          <a:p>
            <a:pPr indent="0" lvl="0" marL="0" rtl="0" algn="l">
              <a:spcBef>
                <a:spcPts val="600"/>
              </a:spcBef>
              <a:spcAft>
                <a:spcPts val="600"/>
              </a:spcAft>
              <a:buNone/>
            </a:pPr>
            <a:r>
              <a:t/>
            </a:r>
            <a:endParaRPr sz="1000">
              <a:solidFill>
                <a:schemeClr val="dk1"/>
              </a:solidFill>
              <a:latin typeface="Barlow Light"/>
              <a:ea typeface="Barlow Light"/>
              <a:cs typeface="Barlow Light"/>
              <a:sym typeface="Barlow Light"/>
            </a:endParaRPr>
          </a:p>
        </p:txBody>
      </p:sp>
      <p:sp>
        <p:nvSpPr>
          <p:cNvPr id="200" name="Google Shape;200;p18"/>
          <p:cNvSpPr/>
          <p:nvPr/>
        </p:nvSpPr>
        <p:spPr>
          <a:xfrm>
            <a:off x="4761250" y="1017050"/>
            <a:ext cx="3932100" cy="1584600"/>
          </a:xfrm>
          <a:prstGeom prst="rect">
            <a:avLst/>
          </a:prstGeom>
          <a:gradFill>
            <a:gsLst>
              <a:gs pos="0">
                <a:srgbClr val="FFFFFF">
                  <a:alpha val="29803"/>
                </a:srgbClr>
              </a:gs>
              <a:gs pos="100000">
                <a:srgbClr val="FFFFFF">
                  <a:alpha val="0"/>
                </a:srgbClr>
              </a:gs>
            </a:gsLst>
            <a:lin ang="10800025" scaled="0"/>
          </a:gradFill>
          <a:ln>
            <a:noFill/>
          </a:ln>
        </p:spPr>
        <p:txBody>
          <a:bodyPr anchorCtr="0" anchor="t" bIns="91425" lIns="1371600" spcFirstLastPara="1" rIns="91425" wrap="square" tIns="91425">
            <a:noAutofit/>
          </a:bodyPr>
          <a:lstStyle/>
          <a:p>
            <a:pPr indent="0" lvl="0" marL="0" rtl="0" algn="r">
              <a:spcBef>
                <a:spcPts val="0"/>
              </a:spcBef>
              <a:spcAft>
                <a:spcPts val="0"/>
              </a:spcAft>
              <a:buClr>
                <a:schemeClr val="dk1"/>
              </a:buClr>
              <a:buSzPts val="1100"/>
              <a:buFont typeface="Arial"/>
              <a:buNone/>
            </a:pPr>
            <a:r>
              <a:rPr b="1" lang="en">
                <a:solidFill>
                  <a:schemeClr val="dk1"/>
                </a:solidFill>
                <a:latin typeface="Barlow"/>
                <a:ea typeface="Barlow"/>
                <a:cs typeface="Barlow"/>
                <a:sym typeface="Barlow"/>
              </a:rPr>
              <a:t>Design &amp; Development</a:t>
            </a:r>
            <a:endParaRPr b="1">
              <a:solidFill>
                <a:schemeClr val="dk1"/>
              </a:solidFill>
              <a:latin typeface="Barlow"/>
              <a:ea typeface="Barlow"/>
              <a:cs typeface="Barlow"/>
              <a:sym typeface="Barlow"/>
            </a:endParaRPr>
          </a:p>
          <a:p>
            <a:pPr indent="0" lvl="0" marL="0" rtl="0" algn="r">
              <a:spcBef>
                <a:spcPts val="600"/>
              </a:spcBef>
              <a:spcAft>
                <a:spcPts val="600"/>
              </a:spcAft>
              <a:buNone/>
            </a:pPr>
            <a:r>
              <a:t/>
            </a:r>
            <a:endParaRPr>
              <a:solidFill>
                <a:schemeClr val="dk1"/>
              </a:solidFill>
              <a:latin typeface="Barlow Light"/>
              <a:ea typeface="Barlow Light"/>
              <a:cs typeface="Barlow Light"/>
              <a:sym typeface="Barlow Light"/>
            </a:endParaRPr>
          </a:p>
        </p:txBody>
      </p:sp>
      <p:sp>
        <p:nvSpPr>
          <p:cNvPr id="201" name="Google Shape;201;p18"/>
          <p:cNvSpPr/>
          <p:nvPr/>
        </p:nvSpPr>
        <p:spPr>
          <a:xfrm>
            <a:off x="716750" y="3121900"/>
            <a:ext cx="3649200" cy="1584600"/>
          </a:xfrm>
          <a:prstGeom prst="rect">
            <a:avLst/>
          </a:prstGeom>
          <a:gradFill>
            <a:gsLst>
              <a:gs pos="0">
                <a:srgbClr val="FFFFFF">
                  <a:alpha val="29803"/>
                </a:srgbClr>
              </a:gs>
              <a:gs pos="100000">
                <a:srgbClr val="FFFFFF">
                  <a:alpha val="0"/>
                </a:srgbClr>
              </a:gs>
            </a:gsLst>
            <a:lin ang="0" scaled="0"/>
          </a:gradFill>
          <a:ln>
            <a:noFill/>
          </a:ln>
        </p:spPr>
        <p:txBody>
          <a:bodyPr anchorCtr="0" anchor="b" bIns="91425" lIns="91425" spcFirstLastPara="1" rIns="1371600"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Barlow"/>
                <a:ea typeface="Barlow"/>
                <a:cs typeface="Barlow"/>
                <a:sym typeface="Barlow"/>
              </a:rPr>
              <a:t>Evaluation &amp; Refinement</a:t>
            </a:r>
            <a:endParaRPr b="1">
              <a:solidFill>
                <a:schemeClr val="dk1"/>
              </a:solidFill>
              <a:latin typeface="Barlow"/>
              <a:ea typeface="Barlow"/>
              <a:cs typeface="Barlow"/>
              <a:sym typeface="Barlow"/>
            </a:endParaRPr>
          </a:p>
          <a:p>
            <a:pPr indent="0" lvl="0" marL="0" rtl="0" algn="l">
              <a:spcBef>
                <a:spcPts val="600"/>
              </a:spcBef>
              <a:spcAft>
                <a:spcPts val="0"/>
              </a:spcAft>
              <a:buClr>
                <a:schemeClr val="dk1"/>
              </a:buClr>
              <a:buSzPts val="1100"/>
              <a:buFont typeface="Arial"/>
              <a:buNone/>
            </a:pPr>
            <a:r>
              <a:t/>
            </a:r>
            <a:endParaRPr u="sng">
              <a:solidFill>
                <a:schemeClr val="dk1"/>
              </a:solidFill>
              <a:latin typeface="Barlow Light"/>
              <a:ea typeface="Barlow Light"/>
              <a:cs typeface="Barlow Light"/>
              <a:sym typeface="Barlow Light"/>
            </a:endParaRPr>
          </a:p>
          <a:p>
            <a:pPr indent="0" lvl="0" marL="0" rtl="0" algn="l">
              <a:spcBef>
                <a:spcPts val="600"/>
              </a:spcBef>
              <a:spcAft>
                <a:spcPts val="0"/>
              </a:spcAft>
              <a:buClr>
                <a:schemeClr val="dk1"/>
              </a:buClr>
              <a:buSzPts val="1100"/>
              <a:buFont typeface="Arial"/>
              <a:buNone/>
            </a:pPr>
            <a:r>
              <a:t/>
            </a:r>
            <a:endParaRPr u="sng">
              <a:solidFill>
                <a:schemeClr val="dk1"/>
              </a:solidFill>
              <a:latin typeface="Barlow Light"/>
              <a:ea typeface="Barlow Light"/>
              <a:cs typeface="Barlow Light"/>
              <a:sym typeface="Barlow Light"/>
            </a:endParaRPr>
          </a:p>
          <a:p>
            <a:pPr indent="0" lvl="0" marL="0" rtl="0" algn="l">
              <a:spcBef>
                <a:spcPts val="600"/>
              </a:spcBef>
              <a:spcAft>
                <a:spcPts val="0"/>
              </a:spcAft>
              <a:buClr>
                <a:schemeClr val="dk1"/>
              </a:buClr>
              <a:buSzPts val="1100"/>
              <a:buFont typeface="Arial"/>
              <a:buNone/>
            </a:pPr>
            <a:r>
              <a:t/>
            </a:r>
            <a:endParaRPr u="sng">
              <a:solidFill>
                <a:schemeClr val="dk1"/>
              </a:solidFill>
              <a:latin typeface="Barlow Light"/>
              <a:ea typeface="Barlow Light"/>
              <a:cs typeface="Barlow Light"/>
              <a:sym typeface="Barlow Light"/>
            </a:endParaRPr>
          </a:p>
          <a:p>
            <a:pPr indent="0" lvl="0" marL="0" rtl="0" algn="l">
              <a:spcBef>
                <a:spcPts val="600"/>
              </a:spcBef>
              <a:spcAft>
                <a:spcPts val="600"/>
              </a:spcAft>
              <a:buClr>
                <a:schemeClr val="dk1"/>
              </a:buClr>
              <a:buSzPts val="1100"/>
              <a:buFont typeface="Arial"/>
              <a:buNone/>
            </a:pPr>
            <a:r>
              <a:t/>
            </a:r>
            <a:endParaRPr u="sng">
              <a:solidFill>
                <a:schemeClr val="dk1"/>
              </a:solidFill>
              <a:latin typeface="Barlow Light"/>
              <a:ea typeface="Barlow Light"/>
              <a:cs typeface="Barlow Light"/>
              <a:sym typeface="Barlow Light"/>
            </a:endParaRPr>
          </a:p>
        </p:txBody>
      </p:sp>
      <p:sp>
        <p:nvSpPr>
          <p:cNvPr id="202" name="Google Shape;202;p18"/>
          <p:cNvSpPr/>
          <p:nvPr/>
        </p:nvSpPr>
        <p:spPr>
          <a:xfrm>
            <a:off x="4761300" y="3121900"/>
            <a:ext cx="3932100" cy="1584600"/>
          </a:xfrm>
          <a:prstGeom prst="rect">
            <a:avLst/>
          </a:prstGeom>
          <a:gradFill>
            <a:gsLst>
              <a:gs pos="0">
                <a:srgbClr val="FFFFFF">
                  <a:alpha val="29803"/>
                </a:srgbClr>
              </a:gs>
              <a:gs pos="100000">
                <a:srgbClr val="FFFFFF">
                  <a:alpha val="0"/>
                </a:srgbClr>
              </a:gs>
            </a:gsLst>
            <a:lin ang="10800025" scaled="0"/>
          </a:gradFill>
          <a:ln>
            <a:noFill/>
          </a:ln>
        </p:spPr>
        <p:txBody>
          <a:bodyPr anchorCtr="0" anchor="b" bIns="91425" lIns="1371600"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latin typeface="Barlow Light"/>
              <a:ea typeface="Barlow Light"/>
              <a:cs typeface="Barlow Light"/>
              <a:sym typeface="Barlow Light"/>
            </a:endParaRPr>
          </a:p>
          <a:p>
            <a:pPr indent="0" lvl="0" marL="0" rtl="0" algn="r">
              <a:spcBef>
                <a:spcPts val="600"/>
              </a:spcBef>
              <a:spcAft>
                <a:spcPts val="0"/>
              </a:spcAft>
              <a:buClr>
                <a:schemeClr val="dk1"/>
              </a:buClr>
              <a:buSzPts val="1100"/>
              <a:buFont typeface="Arial"/>
              <a:buNone/>
            </a:pPr>
            <a:r>
              <a:t/>
            </a:r>
            <a:endParaRPr>
              <a:solidFill>
                <a:schemeClr val="dk1"/>
              </a:solidFill>
              <a:latin typeface="Barlow Light"/>
              <a:ea typeface="Barlow Light"/>
              <a:cs typeface="Barlow Light"/>
              <a:sym typeface="Barlow Light"/>
            </a:endParaRPr>
          </a:p>
          <a:p>
            <a:pPr indent="0" lvl="0" marL="0" rtl="0" algn="r">
              <a:spcBef>
                <a:spcPts val="600"/>
              </a:spcBef>
              <a:spcAft>
                <a:spcPts val="0"/>
              </a:spcAft>
              <a:buClr>
                <a:schemeClr val="dk1"/>
              </a:buClr>
              <a:buSzPts val="1100"/>
              <a:buFont typeface="Arial"/>
              <a:buNone/>
            </a:pPr>
            <a:r>
              <a:t/>
            </a:r>
            <a:endParaRPr>
              <a:solidFill>
                <a:schemeClr val="dk1"/>
              </a:solidFill>
              <a:latin typeface="Barlow Light"/>
              <a:ea typeface="Barlow Light"/>
              <a:cs typeface="Barlow Light"/>
              <a:sym typeface="Barlow Light"/>
            </a:endParaRPr>
          </a:p>
          <a:p>
            <a:pPr indent="0" lvl="0" marL="0" rtl="0" algn="r">
              <a:spcBef>
                <a:spcPts val="600"/>
              </a:spcBef>
              <a:spcAft>
                <a:spcPts val="0"/>
              </a:spcAft>
              <a:buClr>
                <a:schemeClr val="dk1"/>
              </a:buClr>
              <a:buSzPts val="1100"/>
              <a:buFont typeface="Arial"/>
              <a:buNone/>
            </a:pPr>
            <a:r>
              <a:rPr lang="en">
                <a:solidFill>
                  <a:schemeClr val="dk1"/>
                </a:solidFill>
                <a:latin typeface="Barlow Light"/>
                <a:ea typeface="Barlow Light"/>
                <a:cs typeface="Barlow Light"/>
                <a:sym typeface="Barlow Light"/>
              </a:rPr>
              <a:t> </a:t>
            </a:r>
            <a:endParaRPr>
              <a:solidFill>
                <a:schemeClr val="dk1"/>
              </a:solidFill>
              <a:latin typeface="Barlow Light"/>
              <a:ea typeface="Barlow Light"/>
              <a:cs typeface="Barlow Light"/>
              <a:sym typeface="Barlow Light"/>
            </a:endParaRPr>
          </a:p>
          <a:p>
            <a:pPr indent="0" lvl="0" marL="0" rtl="0" algn="r">
              <a:spcBef>
                <a:spcPts val="600"/>
              </a:spcBef>
              <a:spcAft>
                <a:spcPts val="0"/>
              </a:spcAft>
              <a:buClr>
                <a:schemeClr val="dk1"/>
              </a:buClr>
              <a:buSzPts val="1100"/>
              <a:buFont typeface="Arial"/>
              <a:buNone/>
            </a:pPr>
            <a:r>
              <a:t/>
            </a:r>
            <a:endParaRPr>
              <a:solidFill>
                <a:schemeClr val="dk1"/>
              </a:solidFill>
              <a:latin typeface="Barlow Light"/>
              <a:ea typeface="Barlow Light"/>
              <a:cs typeface="Barlow Light"/>
              <a:sym typeface="Barlow Light"/>
            </a:endParaRPr>
          </a:p>
          <a:p>
            <a:pPr indent="0" lvl="0" marL="0" rtl="0" algn="r">
              <a:spcBef>
                <a:spcPts val="600"/>
              </a:spcBef>
              <a:spcAft>
                <a:spcPts val="0"/>
              </a:spcAft>
              <a:buClr>
                <a:schemeClr val="dk1"/>
              </a:buClr>
              <a:buSzPts val="1100"/>
              <a:buFont typeface="Arial"/>
              <a:buNone/>
            </a:pPr>
            <a:r>
              <a:t/>
            </a:r>
            <a:endParaRPr>
              <a:solidFill>
                <a:schemeClr val="dk1"/>
              </a:solidFill>
              <a:latin typeface="Barlow Light"/>
              <a:ea typeface="Barlow Light"/>
              <a:cs typeface="Barlow Light"/>
              <a:sym typeface="Barlow Light"/>
            </a:endParaRPr>
          </a:p>
          <a:p>
            <a:pPr indent="0" lvl="0" marL="0" rtl="0" algn="r">
              <a:spcBef>
                <a:spcPts val="600"/>
              </a:spcBef>
              <a:spcAft>
                <a:spcPts val="0"/>
              </a:spcAft>
              <a:buClr>
                <a:schemeClr val="dk1"/>
              </a:buClr>
              <a:buSzPts val="1100"/>
              <a:buFont typeface="Arial"/>
              <a:buNone/>
            </a:pPr>
            <a:r>
              <a:rPr b="1" lang="en">
                <a:solidFill>
                  <a:schemeClr val="dk1"/>
                </a:solidFill>
                <a:latin typeface="Barlow"/>
                <a:ea typeface="Barlow"/>
                <a:cs typeface="Barlow"/>
                <a:sym typeface="Barlow"/>
              </a:rPr>
              <a:t>Prototyping &amp; Deployment</a:t>
            </a:r>
            <a:endParaRPr b="1">
              <a:solidFill>
                <a:schemeClr val="dk1"/>
              </a:solidFill>
              <a:latin typeface="Barlow"/>
              <a:ea typeface="Barlow"/>
              <a:cs typeface="Barlow"/>
              <a:sym typeface="Barlow"/>
            </a:endParaRPr>
          </a:p>
          <a:p>
            <a:pPr indent="0" lvl="0" marL="0" rtl="0" algn="r">
              <a:spcBef>
                <a:spcPts val="600"/>
              </a:spcBef>
              <a:spcAft>
                <a:spcPts val="0"/>
              </a:spcAft>
              <a:buClr>
                <a:schemeClr val="dk1"/>
              </a:buClr>
              <a:buSzPts val="1100"/>
              <a:buFont typeface="Arial"/>
              <a:buNone/>
            </a:pPr>
            <a:r>
              <a:t/>
            </a:r>
            <a:endParaRPr u="sng">
              <a:solidFill>
                <a:schemeClr val="dk1"/>
              </a:solidFill>
              <a:latin typeface="Barlow Light"/>
              <a:ea typeface="Barlow Light"/>
              <a:cs typeface="Barlow Light"/>
              <a:sym typeface="Barlow Light"/>
            </a:endParaRPr>
          </a:p>
          <a:p>
            <a:pPr indent="0" lvl="0" marL="0" rtl="0" algn="r">
              <a:spcBef>
                <a:spcPts val="600"/>
              </a:spcBef>
              <a:spcAft>
                <a:spcPts val="0"/>
              </a:spcAft>
              <a:buClr>
                <a:schemeClr val="dk1"/>
              </a:buClr>
              <a:buSzPts val="1100"/>
              <a:buFont typeface="Arial"/>
              <a:buNone/>
            </a:pPr>
            <a:r>
              <a:t/>
            </a:r>
            <a:endParaRPr u="sng">
              <a:solidFill>
                <a:schemeClr val="dk1"/>
              </a:solidFill>
              <a:latin typeface="Barlow Light"/>
              <a:ea typeface="Barlow Light"/>
              <a:cs typeface="Barlow Light"/>
              <a:sym typeface="Barlow Light"/>
            </a:endParaRPr>
          </a:p>
          <a:p>
            <a:pPr indent="0" lvl="0" marL="0" rtl="0" algn="r">
              <a:spcBef>
                <a:spcPts val="600"/>
              </a:spcBef>
              <a:spcAft>
                <a:spcPts val="0"/>
              </a:spcAft>
              <a:buClr>
                <a:schemeClr val="dk1"/>
              </a:buClr>
              <a:buSzPts val="1100"/>
              <a:buFont typeface="Arial"/>
              <a:buNone/>
            </a:pPr>
            <a:r>
              <a:t/>
            </a:r>
            <a:endParaRPr u="sng">
              <a:solidFill>
                <a:schemeClr val="dk1"/>
              </a:solidFill>
              <a:latin typeface="Barlow Light"/>
              <a:ea typeface="Barlow Light"/>
              <a:cs typeface="Barlow Light"/>
              <a:sym typeface="Barlow Light"/>
            </a:endParaRPr>
          </a:p>
          <a:p>
            <a:pPr indent="0" lvl="0" marL="0" rtl="0" algn="r">
              <a:spcBef>
                <a:spcPts val="600"/>
              </a:spcBef>
              <a:spcAft>
                <a:spcPts val="600"/>
              </a:spcAft>
              <a:buClr>
                <a:schemeClr val="dk1"/>
              </a:buClr>
              <a:buSzPts val="1100"/>
              <a:buFont typeface="Arial"/>
              <a:buNone/>
            </a:pPr>
            <a:r>
              <a:t/>
            </a:r>
            <a:endParaRPr u="sng">
              <a:solidFill>
                <a:schemeClr val="dk1"/>
              </a:solidFill>
              <a:latin typeface="Barlow Light"/>
              <a:ea typeface="Barlow Light"/>
              <a:cs typeface="Barlow Light"/>
              <a:sym typeface="Barlow Light"/>
            </a:endParaRPr>
          </a:p>
        </p:txBody>
      </p:sp>
      <p:sp>
        <p:nvSpPr>
          <p:cNvPr id="203" name="Google Shape;203;p18"/>
          <p:cNvSpPr/>
          <p:nvPr/>
        </p:nvSpPr>
        <p:spPr>
          <a:xfrm>
            <a:off x="3055559" y="1363189"/>
            <a:ext cx="2417100" cy="2417100"/>
          </a:xfrm>
          <a:prstGeom prst="pie">
            <a:avLst>
              <a:gd fmla="val 10788866" name="adj1"/>
              <a:gd fmla="val 1620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
          <p:cNvSpPr/>
          <p:nvPr/>
        </p:nvSpPr>
        <p:spPr>
          <a:xfrm rot="5400000">
            <a:off x="3655270" y="1363189"/>
            <a:ext cx="2417100" cy="2417100"/>
          </a:xfrm>
          <a:prstGeom prst="pie">
            <a:avLst>
              <a:gd fmla="val 10788866" name="adj1"/>
              <a:gd fmla="val 1620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p:nvPr/>
        </p:nvSpPr>
        <p:spPr>
          <a:xfrm rot="10800000">
            <a:off x="3655270" y="1914006"/>
            <a:ext cx="2417100" cy="2417100"/>
          </a:xfrm>
          <a:prstGeom prst="pie">
            <a:avLst>
              <a:gd fmla="val 10788866" name="adj1"/>
              <a:gd fmla="val 1620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
          <p:cNvSpPr/>
          <p:nvPr/>
        </p:nvSpPr>
        <p:spPr>
          <a:xfrm rot="-5400000">
            <a:off x="3055559" y="1914006"/>
            <a:ext cx="2417100" cy="2417100"/>
          </a:xfrm>
          <a:prstGeom prst="pie">
            <a:avLst>
              <a:gd fmla="val 10788866" name="adj1"/>
              <a:gd fmla="val 1620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8"/>
          <p:cNvSpPr/>
          <p:nvPr/>
        </p:nvSpPr>
        <p:spPr>
          <a:xfrm>
            <a:off x="3740025" y="1907613"/>
            <a:ext cx="154725" cy="432301"/>
          </a:xfrm>
          <a:prstGeom prst="rect">
            <a:avLst/>
          </a:prstGeom>
        </p:spPr>
        <p:txBody>
          <a:bodyPr>
            <a:prstTxWarp prst="textPlain"/>
          </a:bodyPr>
          <a:lstStyle/>
          <a:p>
            <a:pPr lvl="0" algn="ctr"/>
            <a:r>
              <a:rPr b="1" i="0">
                <a:ln>
                  <a:noFill/>
                </a:ln>
                <a:solidFill>
                  <a:schemeClr val="dk1"/>
                </a:solidFill>
                <a:latin typeface="Barlow"/>
              </a:rPr>
              <a:t>1</a:t>
            </a:r>
          </a:p>
        </p:txBody>
      </p:sp>
      <p:sp>
        <p:nvSpPr>
          <p:cNvPr id="208" name="Google Shape;208;p18"/>
          <p:cNvSpPr/>
          <p:nvPr/>
        </p:nvSpPr>
        <p:spPr>
          <a:xfrm>
            <a:off x="5061220" y="1905147"/>
            <a:ext cx="295219" cy="437261"/>
          </a:xfrm>
          <a:prstGeom prst="rect">
            <a:avLst/>
          </a:prstGeom>
        </p:spPr>
        <p:txBody>
          <a:bodyPr>
            <a:prstTxWarp prst="textPlain"/>
          </a:bodyPr>
          <a:lstStyle/>
          <a:p>
            <a:pPr lvl="0" algn="ctr"/>
            <a:r>
              <a:rPr b="1" i="0">
                <a:ln>
                  <a:noFill/>
                </a:ln>
                <a:solidFill>
                  <a:schemeClr val="dk1"/>
                </a:solidFill>
                <a:latin typeface="Barlow"/>
              </a:rPr>
              <a:t>2</a:t>
            </a:r>
          </a:p>
        </p:txBody>
      </p:sp>
      <p:sp>
        <p:nvSpPr>
          <p:cNvPr id="209" name="Google Shape;209;p18"/>
          <p:cNvSpPr/>
          <p:nvPr/>
        </p:nvSpPr>
        <p:spPr>
          <a:xfrm>
            <a:off x="3655263" y="3218727"/>
            <a:ext cx="324247" cy="432320"/>
          </a:xfrm>
          <a:prstGeom prst="rect">
            <a:avLst/>
          </a:prstGeom>
        </p:spPr>
        <p:txBody>
          <a:bodyPr>
            <a:prstTxWarp prst="textPlain"/>
          </a:bodyPr>
          <a:lstStyle/>
          <a:p>
            <a:pPr lvl="0" algn="ctr"/>
            <a:r>
              <a:rPr b="1" i="0">
                <a:ln>
                  <a:noFill/>
                </a:ln>
                <a:solidFill>
                  <a:schemeClr val="dk1"/>
                </a:solidFill>
                <a:latin typeface="Barlow"/>
              </a:rPr>
              <a:t>4</a:t>
            </a:r>
          </a:p>
        </p:txBody>
      </p:sp>
      <p:sp>
        <p:nvSpPr>
          <p:cNvPr id="210" name="Google Shape;210;p18"/>
          <p:cNvSpPr/>
          <p:nvPr/>
        </p:nvSpPr>
        <p:spPr>
          <a:xfrm>
            <a:off x="5065541" y="3216259"/>
            <a:ext cx="286572" cy="437261"/>
          </a:xfrm>
          <a:prstGeom prst="rect">
            <a:avLst/>
          </a:prstGeom>
        </p:spPr>
        <p:txBody>
          <a:bodyPr>
            <a:prstTxWarp prst="textPlain"/>
          </a:bodyPr>
          <a:lstStyle/>
          <a:p>
            <a:pPr lvl="0" algn="ctr"/>
            <a:r>
              <a:rPr b="1" i="0">
                <a:ln>
                  <a:noFill/>
                </a:ln>
                <a:solidFill>
                  <a:schemeClr val="dk1"/>
                </a:solidFill>
                <a:latin typeface="Barlow"/>
              </a:rPr>
              <a:t>3</a:t>
            </a:r>
          </a:p>
        </p:txBody>
      </p:sp>
      <p:sp>
        <p:nvSpPr>
          <p:cNvPr id="211" name="Google Shape;211;p18"/>
          <p:cNvSpPr/>
          <p:nvPr/>
        </p:nvSpPr>
        <p:spPr>
          <a:xfrm>
            <a:off x="4364400" y="1590650"/>
            <a:ext cx="415200" cy="437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8"/>
          <p:cNvSpPr/>
          <p:nvPr/>
        </p:nvSpPr>
        <p:spPr>
          <a:xfrm>
            <a:off x="5472638" y="2688225"/>
            <a:ext cx="441000" cy="347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
          <p:cNvSpPr/>
          <p:nvPr/>
        </p:nvSpPr>
        <p:spPr>
          <a:xfrm flipH="1">
            <a:off x="4364400" y="3695488"/>
            <a:ext cx="415200" cy="437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8"/>
          <p:cNvSpPr/>
          <p:nvPr/>
        </p:nvSpPr>
        <p:spPr>
          <a:xfrm flipH="1" rot="10800000">
            <a:off x="3288288" y="2688225"/>
            <a:ext cx="441000" cy="347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9"/>
          <p:cNvSpPr txBox="1"/>
          <p:nvPr>
            <p:ph idx="1" type="body"/>
          </p:nvPr>
        </p:nvSpPr>
        <p:spPr>
          <a:xfrm>
            <a:off x="855275" y="1353950"/>
            <a:ext cx="7578600" cy="341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300"/>
              <a:t>After </a:t>
            </a:r>
            <a:r>
              <a:rPr b="1" lang="en" sz="1300"/>
              <a:t>receiving</a:t>
            </a:r>
            <a:r>
              <a:rPr b="1" lang="en" sz="1300"/>
              <a:t> the scope of the project from Professor Ren, our first task was to choose a LiDAR to work with. After our researching,  we decided to work with the Intel Realsense LiDAR camera L515. We worked with the LiDAR through the Intel RealSense SDK. </a:t>
            </a:r>
            <a:endParaRPr b="1" sz="1300"/>
          </a:p>
          <a:p>
            <a:pPr indent="0" lvl="0" marL="0" rtl="0" algn="l">
              <a:spcBef>
                <a:spcPts val="800"/>
              </a:spcBef>
              <a:spcAft>
                <a:spcPts val="0"/>
              </a:spcAft>
              <a:buNone/>
            </a:pPr>
            <a:r>
              <a:rPr b="1" lang="en" sz="1300"/>
              <a:t>Next was, choosing the 3D mapping software that was needed for this project. We decided on using RTABMAP (Real-Time Appearance-Based Mapping), which generates the 3D point </a:t>
            </a:r>
            <a:r>
              <a:rPr b="1" lang="en" sz="1300"/>
              <a:t>clouds</a:t>
            </a:r>
            <a:r>
              <a:rPr b="1" lang="en" sz="1300"/>
              <a:t> of the environment with real-time constraints. RTABMAP isn’t sufficiently accurate to utilize on its own, therefore post processing is needed.</a:t>
            </a:r>
            <a:endParaRPr b="1" sz="1300"/>
          </a:p>
          <a:p>
            <a:pPr indent="0" lvl="0" marL="0" rtl="0" algn="l">
              <a:spcBef>
                <a:spcPts val="800"/>
              </a:spcBef>
              <a:spcAft>
                <a:spcPts val="0"/>
              </a:spcAft>
              <a:buNone/>
            </a:pPr>
            <a:r>
              <a:rPr b="1" lang="en" sz="1300"/>
              <a:t>For post-processing the 3D point clouds, we decided on using Open3D, which is an open source library that supports 3D data processing for Python and C++. Also, Intel RealSense support is integrated into Open3D providing better reliability.</a:t>
            </a:r>
            <a:endParaRPr b="1" sz="1300"/>
          </a:p>
          <a:p>
            <a:pPr indent="0" lvl="0" marL="0" rtl="0" algn="l">
              <a:spcBef>
                <a:spcPts val="800"/>
              </a:spcBef>
              <a:spcAft>
                <a:spcPts val="0"/>
              </a:spcAft>
              <a:buNone/>
            </a:pPr>
            <a:r>
              <a:rPr b="1" lang="en" sz="1300"/>
              <a:t>We planned</a:t>
            </a:r>
            <a:r>
              <a:rPr b="1" lang="en" sz="1300"/>
              <a:t> to have our LiDAR mounted on a vehicle for the Project Demo, </a:t>
            </a:r>
            <a:r>
              <a:rPr b="1" lang="en" sz="1300"/>
              <a:t>unfortunately, the LiDAR can not compute results going at the current speed of the vehicle. We plan to resolve this issue and have a LiDAR mounted on a vehicle for the Winter Semester.</a:t>
            </a:r>
            <a:endParaRPr b="1" sz="1300"/>
          </a:p>
          <a:p>
            <a:pPr indent="0" lvl="0" marL="0" rtl="0" algn="l">
              <a:spcBef>
                <a:spcPts val="800"/>
              </a:spcBef>
              <a:spcAft>
                <a:spcPts val="0"/>
              </a:spcAft>
              <a:buNone/>
            </a:pPr>
            <a:r>
              <a:t/>
            </a:r>
            <a:endParaRPr b="1" sz="1200"/>
          </a:p>
          <a:p>
            <a:pPr indent="0" lvl="0" marL="0" rtl="0" algn="l">
              <a:spcBef>
                <a:spcPts val="800"/>
              </a:spcBef>
              <a:spcAft>
                <a:spcPts val="0"/>
              </a:spcAft>
              <a:buNone/>
            </a:pPr>
            <a:r>
              <a:t/>
            </a:r>
            <a:endParaRPr b="1" sz="1200"/>
          </a:p>
          <a:p>
            <a:pPr indent="0" lvl="0" marL="0" rtl="0" algn="l">
              <a:spcBef>
                <a:spcPts val="800"/>
              </a:spcBef>
              <a:spcAft>
                <a:spcPts val="0"/>
              </a:spcAft>
              <a:buNone/>
            </a:pPr>
            <a:r>
              <a:t/>
            </a:r>
            <a:endParaRPr b="1" sz="1200"/>
          </a:p>
          <a:p>
            <a:pPr indent="0" lvl="0" marL="0" rtl="0" algn="l">
              <a:spcBef>
                <a:spcPts val="800"/>
              </a:spcBef>
              <a:spcAft>
                <a:spcPts val="0"/>
              </a:spcAft>
              <a:buNone/>
            </a:pPr>
            <a:r>
              <a:t/>
            </a:r>
            <a:endParaRPr b="1" sz="1200"/>
          </a:p>
          <a:p>
            <a:pPr indent="0" lvl="0" marL="0" rtl="0" algn="l">
              <a:spcBef>
                <a:spcPts val="800"/>
              </a:spcBef>
              <a:spcAft>
                <a:spcPts val="0"/>
              </a:spcAft>
              <a:buNone/>
            </a:pPr>
            <a:r>
              <a:rPr b="1" lang="en" sz="1200"/>
              <a:t> </a:t>
            </a:r>
            <a:endParaRPr b="1" sz="1200"/>
          </a:p>
          <a:p>
            <a:pPr indent="0" lvl="0" marL="0" rtl="0" algn="l">
              <a:spcBef>
                <a:spcPts val="800"/>
              </a:spcBef>
              <a:spcAft>
                <a:spcPts val="0"/>
              </a:spcAft>
              <a:buNone/>
            </a:pPr>
            <a:r>
              <a:rPr b="1" lang="en" sz="1200"/>
              <a:t> </a:t>
            </a:r>
            <a:endParaRPr b="1" sz="1200"/>
          </a:p>
          <a:p>
            <a:pPr indent="0" lvl="0" marL="0" rtl="0" algn="l">
              <a:spcBef>
                <a:spcPts val="800"/>
              </a:spcBef>
              <a:spcAft>
                <a:spcPts val="0"/>
              </a:spcAft>
              <a:buNone/>
            </a:pPr>
            <a:r>
              <a:t/>
            </a:r>
            <a:endParaRPr b="1" sz="1200"/>
          </a:p>
          <a:p>
            <a:pPr indent="0" lvl="0" marL="0" rtl="0" algn="l">
              <a:spcBef>
                <a:spcPts val="800"/>
              </a:spcBef>
              <a:spcAft>
                <a:spcPts val="800"/>
              </a:spcAft>
              <a:buNone/>
            </a:pPr>
            <a:r>
              <a:t/>
            </a:r>
            <a:endParaRPr b="1"/>
          </a:p>
        </p:txBody>
      </p:sp>
      <p:sp>
        <p:nvSpPr>
          <p:cNvPr id="220" name="Google Shape;220;p19"/>
          <p:cNvSpPr txBox="1"/>
          <p:nvPr>
            <p:ph type="title"/>
          </p:nvPr>
        </p:nvSpPr>
        <p:spPr>
          <a:xfrm>
            <a:off x="855300" y="836000"/>
            <a:ext cx="5307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Design Process</a:t>
            </a:r>
            <a:endParaRPr/>
          </a:p>
        </p:txBody>
      </p:sp>
      <p:sp>
        <p:nvSpPr>
          <p:cNvPr id="221" name="Google Shape;221;p19"/>
          <p:cNvSpPr txBox="1"/>
          <p:nvPr>
            <p:ph idx="12" type="sldNum"/>
          </p:nvPr>
        </p:nvSpPr>
        <p:spPr>
          <a:xfrm>
            <a:off x="8693400" y="4749850"/>
            <a:ext cx="450600" cy="3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essa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