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10" r:id="rId2"/>
    <p:sldMasterId id="2147483822" r:id="rId3"/>
    <p:sldMasterId id="2147483834" r:id="rId4"/>
    <p:sldMasterId id="2147483846" r:id="rId5"/>
    <p:sldMasterId id="2147483858" r:id="rId6"/>
    <p:sldMasterId id="2147483870" r:id="rId7"/>
    <p:sldMasterId id="2147483882" r:id="rId8"/>
    <p:sldMasterId id="2147483894" r:id="rId9"/>
    <p:sldMasterId id="2147483906" r:id="rId10"/>
    <p:sldMasterId id="2147483918" r:id="rId11"/>
    <p:sldMasterId id="2147483930" r:id="rId12"/>
    <p:sldMasterId id="2147483942" r:id="rId13"/>
  </p:sldMasterIdLst>
  <p:notesMasterIdLst>
    <p:notesMasterId r:id="rId20"/>
  </p:notesMasterIdLst>
  <p:handoutMasterIdLst>
    <p:handoutMasterId r:id="rId21"/>
  </p:handoutMasterIdLst>
  <p:sldIdLst>
    <p:sldId id="259" r:id="rId14"/>
    <p:sldId id="272" r:id="rId15"/>
    <p:sldId id="271" r:id="rId16"/>
    <p:sldId id="275" r:id="rId17"/>
    <p:sldId id="273" r:id="rId18"/>
    <p:sldId id="274" r:id="rId19"/>
  </p:sldIdLst>
  <p:sldSz cx="9144000" cy="5143500" type="screen16x9"/>
  <p:notesSz cx="6805613" cy="9944100"/>
  <p:defaultTextStyle>
    <a:defPPr>
      <a:defRPr lang="en-US"/>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1">
          <p15:clr>
            <a:srgbClr val="A4A3A4"/>
          </p15:clr>
        </p15:guide>
        <p15:guide id="2" orient="horz" pos="2783">
          <p15:clr>
            <a:srgbClr val="A4A3A4"/>
          </p15:clr>
        </p15:guide>
        <p15:guide id="3" pos="53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5386"/>
    <a:srgbClr val="5B7F95"/>
    <a:srgbClr val="F37021"/>
    <a:srgbClr val="EFD921"/>
    <a:srgbClr val="2C87CB"/>
    <a:srgbClr val="3BACFF"/>
    <a:srgbClr val="1FE4C6"/>
    <a:srgbClr val="43C6E4"/>
    <a:srgbClr val="95E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96395" autoAdjust="0"/>
  </p:normalViewPr>
  <p:slideViewPr>
    <p:cSldViewPr snapToGrid="0">
      <p:cViewPr varScale="1">
        <p:scale>
          <a:sx n="109" d="100"/>
          <a:sy n="109" d="100"/>
        </p:scale>
        <p:origin x="504" y="72"/>
      </p:cViewPr>
      <p:guideLst>
        <p:guide orient="horz" pos="771"/>
        <p:guide orient="horz" pos="2783"/>
        <p:guide pos="53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099" cy="497205"/>
          </a:xfrm>
          <a:prstGeom prst="rect">
            <a:avLst/>
          </a:prstGeom>
        </p:spPr>
        <p:txBody>
          <a:bodyPr vert="horz" lIns="94064" tIns="47032" rIns="94064" bIns="47032" rtlCol="0"/>
          <a:lstStyle>
            <a:lvl1pPr algn="l">
              <a:defRPr sz="1200"/>
            </a:lvl1pPr>
          </a:lstStyle>
          <a:p>
            <a:endParaRPr lang="en-US"/>
          </a:p>
        </p:txBody>
      </p:sp>
      <p:sp>
        <p:nvSpPr>
          <p:cNvPr id="3" name="Date Placeholder 2"/>
          <p:cNvSpPr>
            <a:spLocks noGrp="1"/>
          </p:cNvSpPr>
          <p:nvPr>
            <p:ph type="dt" sz="quarter" idx="1"/>
          </p:nvPr>
        </p:nvSpPr>
        <p:spPr>
          <a:xfrm>
            <a:off x="3854940" y="1"/>
            <a:ext cx="2949099" cy="497205"/>
          </a:xfrm>
          <a:prstGeom prst="rect">
            <a:avLst/>
          </a:prstGeom>
        </p:spPr>
        <p:txBody>
          <a:bodyPr vert="horz" lIns="94064" tIns="47032" rIns="94064" bIns="47032" rtlCol="0"/>
          <a:lstStyle>
            <a:lvl1pPr algn="r">
              <a:defRPr sz="1200"/>
            </a:lvl1pPr>
          </a:lstStyle>
          <a:p>
            <a:fld id="{CD4DA60F-0BB5-4A3D-B6FA-FDF2FC2558E5}" type="datetimeFigureOut">
              <a:rPr lang="en-US" smtClean="0"/>
              <a:pPr/>
              <a:t>10/12/2020</a:t>
            </a:fld>
            <a:endParaRPr lang="en-US"/>
          </a:p>
        </p:txBody>
      </p:sp>
      <p:sp>
        <p:nvSpPr>
          <p:cNvPr id="4" name="Footer Placeholder 3"/>
          <p:cNvSpPr>
            <a:spLocks noGrp="1"/>
          </p:cNvSpPr>
          <p:nvPr>
            <p:ph type="ftr" sz="quarter" idx="2"/>
          </p:nvPr>
        </p:nvSpPr>
        <p:spPr>
          <a:xfrm>
            <a:off x="1" y="9445170"/>
            <a:ext cx="2949099" cy="497205"/>
          </a:xfrm>
          <a:prstGeom prst="rect">
            <a:avLst/>
          </a:prstGeom>
        </p:spPr>
        <p:txBody>
          <a:bodyPr vert="horz" lIns="94064" tIns="47032" rIns="94064" bIns="47032" rtlCol="0" anchor="b"/>
          <a:lstStyle>
            <a:lvl1pPr algn="l">
              <a:defRPr sz="1200"/>
            </a:lvl1pPr>
          </a:lstStyle>
          <a:p>
            <a:endParaRPr lang="en-US"/>
          </a:p>
        </p:txBody>
      </p:sp>
      <p:sp>
        <p:nvSpPr>
          <p:cNvPr id="5" name="Slide Number Placeholder 4"/>
          <p:cNvSpPr>
            <a:spLocks noGrp="1"/>
          </p:cNvSpPr>
          <p:nvPr>
            <p:ph type="sldNum" sz="quarter" idx="3"/>
          </p:nvPr>
        </p:nvSpPr>
        <p:spPr>
          <a:xfrm>
            <a:off x="3854940" y="9445170"/>
            <a:ext cx="2949099" cy="497205"/>
          </a:xfrm>
          <a:prstGeom prst="rect">
            <a:avLst/>
          </a:prstGeom>
        </p:spPr>
        <p:txBody>
          <a:bodyPr vert="horz" lIns="94064" tIns="47032" rIns="94064" bIns="47032" rtlCol="0" anchor="b"/>
          <a:lstStyle>
            <a:lvl1pPr algn="r">
              <a:defRPr sz="1200"/>
            </a:lvl1pPr>
          </a:lstStyle>
          <a:p>
            <a:fld id="{44425933-59C9-4582-A8D9-570D66460C9E}" type="slidenum">
              <a:rPr lang="en-US" smtClean="0"/>
              <a:pPr/>
              <a:t>‹#›</a:t>
            </a:fld>
            <a:endParaRPr lang="en-US"/>
          </a:p>
        </p:txBody>
      </p:sp>
    </p:spTree>
    <p:extLst>
      <p:ext uri="{BB962C8B-B14F-4D97-AF65-F5344CB8AC3E}">
        <p14:creationId xmlns:p14="http://schemas.microsoft.com/office/powerpoint/2010/main" val="1856736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099" cy="497205"/>
          </a:xfrm>
          <a:prstGeom prst="rect">
            <a:avLst/>
          </a:prstGeom>
        </p:spPr>
        <p:txBody>
          <a:bodyPr vert="horz" lIns="94064" tIns="47032" rIns="94064" bIns="47032" rtlCol="0"/>
          <a:lstStyle>
            <a:lvl1pPr algn="l">
              <a:defRPr sz="1200"/>
            </a:lvl1pPr>
          </a:lstStyle>
          <a:p>
            <a:endParaRPr lang="en-US"/>
          </a:p>
        </p:txBody>
      </p:sp>
      <p:sp>
        <p:nvSpPr>
          <p:cNvPr id="3" name="Date Placeholder 2"/>
          <p:cNvSpPr>
            <a:spLocks noGrp="1"/>
          </p:cNvSpPr>
          <p:nvPr>
            <p:ph type="dt" idx="1"/>
          </p:nvPr>
        </p:nvSpPr>
        <p:spPr>
          <a:xfrm>
            <a:off x="3854940" y="1"/>
            <a:ext cx="2949099" cy="497205"/>
          </a:xfrm>
          <a:prstGeom prst="rect">
            <a:avLst/>
          </a:prstGeom>
        </p:spPr>
        <p:txBody>
          <a:bodyPr vert="horz" lIns="94064" tIns="47032" rIns="94064" bIns="47032" rtlCol="0"/>
          <a:lstStyle>
            <a:lvl1pPr algn="r">
              <a:defRPr sz="1200"/>
            </a:lvl1pPr>
          </a:lstStyle>
          <a:p>
            <a:fld id="{C2262F3B-5CC7-4D5E-B602-F5E0CB55D9B3}" type="datetimeFigureOut">
              <a:rPr lang="en-US" smtClean="0"/>
              <a:pPr/>
              <a:t>10/12/2020</a:t>
            </a:fld>
            <a:endParaRPr lang="en-US"/>
          </a:p>
        </p:txBody>
      </p:sp>
      <p:sp>
        <p:nvSpPr>
          <p:cNvPr id="4" name="Slide Image Placeholder 3"/>
          <p:cNvSpPr>
            <a:spLocks noGrp="1" noRot="1" noChangeAspect="1"/>
          </p:cNvSpPr>
          <p:nvPr>
            <p:ph type="sldImg" idx="2"/>
          </p:nvPr>
        </p:nvSpPr>
        <p:spPr>
          <a:xfrm>
            <a:off x="88900" y="744538"/>
            <a:ext cx="6627813" cy="3729037"/>
          </a:xfrm>
          <a:prstGeom prst="rect">
            <a:avLst/>
          </a:prstGeom>
          <a:noFill/>
          <a:ln w="12700">
            <a:solidFill>
              <a:prstClr val="black"/>
            </a:solidFill>
          </a:ln>
        </p:spPr>
        <p:txBody>
          <a:bodyPr vert="horz" lIns="94064" tIns="47032" rIns="94064" bIns="47032" rtlCol="0" anchor="ctr"/>
          <a:lstStyle/>
          <a:p>
            <a:endParaRPr lang="en-US"/>
          </a:p>
        </p:txBody>
      </p:sp>
      <p:sp>
        <p:nvSpPr>
          <p:cNvPr id="5" name="Notes Placeholder 4"/>
          <p:cNvSpPr>
            <a:spLocks noGrp="1"/>
          </p:cNvSpPr>
          <p:nvPr>
            <p:ph type="body" sz="quarter" idx="3"/>
          </p:nvPr>
        </p:nvSpPr>
        <p:spPr>
          <a:xfrm>
            <a:off x="680562" y="4723449"/>
            <a:ext cx="5444490" cy="4474845"/>
          </a:xfrm>
          <a:prstGeom prst="rect">
            <a:avLst/>
          </a:prstGeom>
        </p:spPr>
        <p:txBody>
          <a:bodyPr vert="horz" lIns="94064" tIns="47032" rIns="94064" bIns="470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45170"/>
            <a:ext cx="2949099" cy="497205"/>
          </a:xfrm>
          <a:prstGeom prst="rect">
            <a:avLst/>
          </a:prstGeom>
        </p:spPr>
        <p:txBody>
          <a:bodyPr vert="horz" lIns="94064" tIns="47032" rIns="94064" bIns="47032" rtlCol="0" anchor="b"/>
          <a:lstStyle>
            <a:lvl1pPr algn="l">
              <a:defRPr sz="1200"/>
            </a:lvl1pPr>
          </a:lstStyle>
          <a:p>
            <a:endParaRPr lang="en-US"/>
          </a:p>
        </p:txBody>
      </p:sp>
      <p:sp>
        <p:nvSpPr>
          <p:cNvPr id="7" name="Slide Number Placeholder 6"/>
          <p:cNvSpPr>
            <a:spLocks noGrp="1"/>
          </p:cNvSpPr>
          <p:nvPr>
            <p:ph type="sldNum" sz="quarter" idx="5"/>
          </p:nvPr>
        </p:nvSpPr>
        <p:spPr>
          <a:xfrm>
            <a:off x="3854940" y="9445170"/>
            <a:ext cx="2949099" cy="497205"/>
          </a:xfrm>
          <a:prstGeom prst="rect">
            <a:avLst/>
          </a:prstGeom>
        </p:spPr>
        <p:txBody>
          <a:bodyPr vert="horz" lIns="94064" tIns="47032" rIns="94064" bIns="47032" rtlCol="0" anchor="b"/>
          <a:lstStyle>
            <a:lvl1pPr algn="r">
              <a:defRPr sz="1200"/>
            </a:lvl1pPr>
          </a:lstStyle>
          <a:p>
            <a:fld id="{830233AA-EDD9-4D1C-B66A-95A21E602A8F}" type="slidenum">
              <a:rPr lang="en-US" smtClean="0"/>
              <a:pPr/>
              <a:t>‹#›</a:t>
            </a:fld>
            <a:endParaRPr lang="en-US"/>
          </a:p>
        </p:txBody>
      </p:sp>
    </p:spTree>
    <p:extLst>
      <p:ext uri="{BB962C8B-B14F-4D97-AF65-F5344CB8AC3E}">
        <p14:creationId xmlns:p14="http://schemas.microsoft.com/office/powerpoint/2010/main" val="685792123"/>
      </p:ext>
    </p:extLst>
  </p:cSld>
  <p:clrMap bg1="lt1" tx1="dk1" bg2="lt2" tx2="dk2" accent1="accent1" accent2="accent2" accent3="accent3" accent4="accent4" accent5="accent5" accent6="accent6" hlink="hlink" folHlink="folHlink"/>
  <p:notesStyle>
    <a:lvl1pPr marL="0" algn="l" defTabSz="879152" rtl="0" eaLnBrk="1" latinLnBrk="0" hangingPunct="1">
      <a:defRPr sz="1200" kern="1200">
        <a:solidFill>
          <a:schemeClr val="tx1"/>
        </a:solidFill>
        <a:latin typeface="+mn-lt"/>
        <a:ea typeface="+mn-ea"/>
        <a:cs typeface="+mn-cs"/>
      </a:defRPr>
    </a:lvl1pPr>
    <a:lvl2pPr marL="439576" algn="l" defTabSz="879152" rtl="0" eaLnBrk="1" latinLnBrk="0" hangingPunct="1">
      <a:defRPr sz="1200" kern="1200">
        <a:solidFill>
          <a:schemeClr val="tx1"/>
        </a:solidFill>
        <a:latin typeface="+mn-lt"/>
        <a:ea typeface="+mn-ea"/>
        <a:cs typeface="+mn-cs"/>
      </a:defRPr>
    </a:lvl2pPr>
    <a:lvl3pPr marL="879152" algn="l" defTabSz="879152" rtl="0" eaLnBrk="1" latinLnBrk="0" hangingPunct="1">
      <a:defRPr sz="1200" kern="1200">
        <a:solidFill>
          <a:schemeClr val="tx1"/>
        </a:solidFill>
        <a:latin typeface="+mn-lt"/>
        <a:ea typeface="+mn-ea"/>
        <a:cs typeface="+mn-cs"/>
      </a:defRPr>
    </a:lvl3pPr>
    <a:lvl4pPr marL="1318728" algn="l" defTabSz="879152" rtl="0" eaLnBrk="1" latinLnBrk="0" hangingPunct="1">
      <a:defRPr sz="1200" kern="1200">
        <a:solidFill>
          <a:schemeClr val="tx1"/>
        </a:solidFill>
        <a:latin typeface="+mn-lt"/>
        <a:ea typeface="+mn-ea"/>
        <a:cs typeface="+mn-cs"/>
      </a:defRPr>
    </a:lvl4pPr>
    <a:lvl5pPr marL="1758303" algn="l" defTabSz="879152" rtl="0" eaLnBrk="1" latinLnBrk="0" hangingPunct="1">
      <a:defRPr sz="1200" kern="1200">
        <a:solidFill>
          <a:schemeClr val="tx1"/>
        </a:solidFill>
        <a:latin typeface="+mn-lt"/>
        <a:ea typeface="+mn-ea"/>
        <a:cs typeface="+mn-cs"/>
      </a:defRPr>
    </a:lvl5pPr>
    <a:lvl6pPr marL="2197879" algn="l" defTabSz="879152" rtl="0" eaLnBrk="1" latinLnBrk="0" hangingPunct="1">
      <a:defRPr sz="1200" kern="1200">
        <a:solidFill>
          <a:schemeClr val="tx1"/>
        </a:solidFill>
        <a:latin typeface="+mn-lt"/>
        <a:ea typeface="+mn-ea"/>
        <a:cs typeface="+mn-cs"/>
      </a:defRPr>
    </a:lvl6pPr>
    <a:lvl7pPr marL="2637455" algn="l" defTabSz="879152" rtl="0" eaLnBrk="1" latinLnBrk="0" hangingPunct="1">
      <a:defRPr sz="1200" kern="1200">
        <a:solidFill>
          <a:schemeClr val="tx1"/>
        </a:solidFill>
        <a:latin typeface="+mn-lt"/>
        <a:ea typeface="+mn-ea"/>
        <a:cs typeface="+mn-cs"/>
      </a:defRPr>
    </a:lvl7pPr>
    <a:lvl8pPr marL="3077031" algn="l" defTabSz="879152" rtl="0" eaLnBrk="1" latinLnBrk="0" hangingPunct="1">
      <a:defRPr sz="1200" kern="1200">
        <a:solidFill>
          <a:schemeClr val="tx1"/>
        </a:solidFill>
        <a:latin typeface="+mn-lt"/>
        <a:ea typeface="+mn-ea"/>
        <a:cs typeface="+mn-cs"/>
      </a:defRPr>
    </a:lvl8pPr>
    <a:lvl9pPr marL="3516607" algn="l" defTabSz="87915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24C0E3-F38B-4060-81F5-813C95EEE9B2}" type="slidenum">
              <a:rPr lang="en-US" smtClean="0"/>
              <a:pPr/>
              <a:t>1</a:t>
            </a:fld>
            <a:endParaRPr lang="en-US" dirty="0"/>
          </a:p>
        </p:txBody>
      </p:sp>
    </p:spTree>
    <p:extLst>
      <p:ext uri="{BB962C8B-B14F-4D97-AF65-F5344CB8AC3E}">
        <p14:creationId xmlns:p14="http://schemas.microsoft.com/office/powerpoint/2010/main" val="4033166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Corp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122788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Corp Template_2015">
    <p:spTree>
      <p:nvGrpSpPr>
        <p:cNvPr id="1" name=""/>
        <p:cNvGrpSpPr/>
        <p:nvPr/>
      </p:nvGrpSpPr>
      <p:grpSpPr>
        <a:xfrm>
          <a:off x="0" y="0"/>
          <a:ext cx="0" cy="0"/>
          <a:chOff x="0" y="0"/>
          <a:chExt cx="0" cy="0"/>
        </a:xfrm>
      </p:grpSpPr>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ack Cover_3DV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145719200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itle Slide_3DSWYM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9884696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Title Slide Blue_3DSWYM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177062480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Agenda Slide_3DSWYM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9839122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Header_3DSWYM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7958867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ubtitle and Content_3DSWYM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7928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Content_3DSWYM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793892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ntent_3DSWYM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770061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Subtitle Only_3DSWYM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68132047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_3DSWYM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65449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Cover_Corp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62300683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_3DSWYM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94552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ack Cover_3DSWYM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76292670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itle Slide_BIOV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294298384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itle Slide Blue_BIOV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4710126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genda Slide_BIOV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1076758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Header_BIOV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22510136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Subtitle &amp; Content_BIOV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55565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nd Content Only_BIOV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54515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wo Content_BIOV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047330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Only_BI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574646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_CAT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303657282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_BI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22906400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_BIOV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49500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ack Cover_BIOV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69777421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Title Slide_NETVIBES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142146788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Title Slide Blue_NETVIBES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337899921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Agenda Slide_NETVIBES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05548615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ection Header_NETVIBES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404440412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Subtitles &amp; Content_NETVIBES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923822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Content_NETVIBES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911843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wo Content_NETVIBES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28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Blue_CAT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22353308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Subtitle Only_NETVIBES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17653979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_NETVIBES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31295102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Blank_NETVIBES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38273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ack Cover_NETVIBES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117966230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Title Slide_3DEXCITE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34658165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Title Slide Blue_3DEXCITE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396919771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Agenda Slide_3DEXCITE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99306338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ection Header_3DEXCITE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09323796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amp; Content_3DEXCITE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90664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Content_3DXcite Template_2014">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894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_CAT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55331907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wo Content_3DEXCITE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697584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Only_3DEXCITE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74596451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_3DEXCITE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02416630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_3DEXCITE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77707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ack Cover_3DEXCITE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2251526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_CAT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41175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mp; Content_CAT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4925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_CAT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4447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_CAT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5723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Subtitle_CAT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64058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ue_Corp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536284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_CAT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314896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_CAT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9130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 Cover_CAT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964956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_SOLIDWORKS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811334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Blue_SOLIDWORKS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30175337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_SOLIDWORKS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94968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_SOLIDWORKS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9078757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mp; Content_SOLIDWORKS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45271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Only_SOLIDWORKS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566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_SOLIDWORKS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6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_Corp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rgbClr val="005386"/>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Subtitle_SOLIDWORKS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0553073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_SOLIDWORKS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41288323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_SOLIDWORKS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3118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ack Cover_SOLIDWORKS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9178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 name="Text Placeholder 12"/>
          <p:cNvSpPr>
            <a:spLocks noGrp="1"/>
          </p:cNvSpPr>
          <p:nvPr>
            <p:ph type="body" sz="quarter" idx="10" hasCustomPrompt="1"/>
          </p:nvPr>
        </p:nvSpPr>
        <p:spPr>
          <a:xfrm>
            <a:off x="3810000" y="2409376"/>
            <a:ext cx="4953000" cy="600075"/>
          </a:xfrm>
          <a:prstGeom prst="rect">
            <a:avLst/>
          </a:prstGeom>
        </p:spPr>
        <p:txBody>
          <a:bodyPr>
            <a:noAutofit/>
          </a:bodyPr>
          <a:lstStyle>
            <a:lvl1pPr marL="0" algn="r" defTabSz="822960" rtl="0" eaLnBrk="1" latinLnBrk="0" hangingPunct="1">
              <a:buNone/>
              <a:defRPr lang="en-US" sz="2880" b="1" kern="1200" dirty="0" smtClean="0">
                <a:solidFill>
                  <a:srgbClr val="222C4E"/>
                </a:solidFill>
                <a:latin typeface="+mn-lt"/>
                <a:ea typeface="+mn-ea"/>
                <a:cs typeface="+mn-cs"/>
              </a:defRPr>
            </a:lvl1pPr>
          </a:lstStyle>
          <a:p>
            <a:pPr lvl="0"/>
            <a:r>
              <a:rPr lang="en-US" dirty="0"/>
              <a:t>Presentation Topic</a:t>
            </a:r>
          </a:p>
        </p:txBody>
      </p:sp>
      <p:sp>
        <p:nvSpPr>
          <p:cNvPr id="11" name="Text Placeholder 14"/>
          <p:cNvSpPr>
            <a:spLocks noGrp="1"/>
          </p:cNvSpPr>
          <p:nvPr>
            <p:ph type="body" sz="quarter" idx="11" hasCustomPrompt="1"/>
          </p:nvPr>
        </p:nvSpPr>
        <p:spPr>
          <a:xfrm>
            <a:off x="6515100" y="3985488"/>
            <a:ext cx="2247900" cy="248603"/>
          </a:xfrm>
          <a:prstGeom prst="rect">
            <a:avLst/>
          </a:prstGeom>
        </p:spPr>
        <p:txBody>
          <a:bodyPr>
            <a:noAutofit/>
          </a:bodyPr>
          <a:lstStyle>
            <a:lvl1pPr marL="0" algn="r" defTabSz="822960" rtl="0" eaLnBrk="1" latinLnBrk="0" hangingPunct="1">
              <a:buNone/>
              <a:defRPr lang="en-US" sz="1260" b="1" kern="1200" dirty="0">
                <a:solidFill>
                  <a:schemeClr val="tx1">
                    <a:lumMod val="75000"/>
                    <a:lumOff val="25000"/>
                  </a:schemeClr>
                </a:solidFill>
                <a:latin typeface="+mn-lt"/>
                <a:ea typeface="+mn-ea"/>
                <a:cs typeface="+mn-cs"/>
              </a:defRPr>
            </a:lvl1pPr>
          </a:lstStyle>
          <a:p>
            <a:pPr lvl="0"/>
            <a:r>
              <a:rPr lang="en-US" dirty="0"/>
              <a:t>Author(s)</a:t>
            </a:r>
          </a:p>
          <a:p>
            <a:pPr lvl="0"/>
            <a:endParaRPr lang="en-US" dirty="0"/>
          </a:p>
        </p:txBody>
      </p:sp>
      <p:sp>
        <p:nvSpPr>
          <p:cNvPr id="12" name="Text Placeholder 14"/>
          <p:cNvSpPr>
            <a:spLocks noGrp="1"/>
          </p:cNvSpPr>
          <p:nvPr>
            <p:ph type="body" sz="quarter" idx="12" hasCustomPrompt="1"/>
          </p:nvPr>
        </p:nvSpPr>
        <p:spPr>
          <a:xfrm>
            <a:off x="6515100" y="4380550"/>
            <a:ext cx="2247900" cy="248603"/>
          </a:xfrm>
          <a:prstGeom prst="rect">
            <a:avLst/>
          </a:prstGeom>
        </p:spPr>
        <p:txBody>
          <a:bodyPr>
            <a:noAutofit/>
          </a:bodyPr>
          <a:lstStyle>
            <a:lvl1pPr marL="0" algn="r" defTabSz="822960" rtl="0" eaLnBrk="1" latinLnBrk="0" hangingPunct="1">
              <a:buNone/>
              <a:defRPr lang="en-US" sz="990" b="0" kern="1200" dirty="0">
                <a:solidFill>
                  <a:schemeClr val="bg1">
                    <a:lumMod val="50000"/>
                  </a:schemeClr>
                </a:solidFill>
                <a:latin typeface="+mn-lt"/>
                <a:ea typeface="+mn-ea"/>
                <a:cs typeface="+mn-cs"/>
              </a:defRPr>
            </a:lvl1pPr>
          </a:lstStyle>
          <a:p>
            <a:pPr lvl="0"/>
            <a:r>
              <a:rPr lang="en-US" dirty="0"/>
              <a:t>Date</a:t>
            </a:r>
          </a:p>
          <a:p>
            <a:pPr lvl="0"/>
            <a:endParaRPr lang="en-US" dirty="0"/>
          </a:p>
        </p:txBody>
      </p:sp>
      <p:sp>
        <p:nvSpPr>
          <p:cNvPr id="8" name="TextBox 7"/>
          <p:cNvSpPr txBox="1"/>
          <p:nvPr userDrawn="1"/>
        </p:nvSpPr>
        <p:spPr>
          <a:xfrm rot="16200000">
            <a:off x="-947094" y="4328070"/>
            <a:ext cx="1400639" cy="244682"/>
          </a:xfrm>
          <a:prstGeom prst="rect">
            <a:avLst/>
          </a:prstGeom>
          <a:noFill/>
        </p:spPr>
        <p:txBody>
          <a:bodyPr wrap="square" rtlCol="0">
            <a:spAutoFit/>
          </a:bodyPr>
          <a:lstStyle/>
          <a:p>
            <a:pPr algn="ctr"/>
            <a:r>
              <a:rPr lang="en-US" sz="990" dirty="0">
                <a:solidFill>
                  <a:schemeClr val="tx1">
                    <a:lumMod val="50000"/>
                    <a:lumOff val="50000"/>
                  </a:schemeClr>
                </a:solidFill>
              </a:rPr>
              <a:t>Version 2013.10.4.0</a:t>
            </a:r>
          </a:p>
        </p:txBody>
      </p:sp>
    </p:spTree>
    <p:extLst>
      <p:ext uri="{BB962C8B-B14F-4D97-AF65-F5344CB8AC3E}">
        <p14:creationId xmlns:p14="http://schemas.microsoft.com/office/powerpoint/2010/main" val="30586283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_ENOV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26391999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Blue_ENOV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826235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Slide_ENOV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389830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_ENOV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2083816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mp; Content_ENOV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651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Corp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_ENOV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1152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_ENOV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444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Subtitle_EN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7610522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_EN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9529506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_ENOV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2570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ack Cover_ENOV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146694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_DELM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4739320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Blue_DELM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9033607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 Slide_DELM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1740374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Header_DELM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83785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Corp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ubtitle &amp; Content_DELM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6536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_DELM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22056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_DELM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91336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Subtitle Only_DELM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9293410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_DELM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42927922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_DELM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5688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ack Cover_DELM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3431660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_SIMUL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8538206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Blue_SIMUL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17260489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Slide_SIMUL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82770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_Corp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Header_SIMUL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6448408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ubtitle &amp; Content_SIMUL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3884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_SIMUL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86408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ntent_SIMUL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12827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title Only_SIMUL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2265364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_SIMUL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9192912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_SIMUL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5624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ck Cover_SIMUL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40934046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_GEOV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30243422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Slide Blue_GEOV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18081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_Corp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genda Slide_GEOV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1547541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Header_GEOV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6763307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ubtitle &amp; Content_GEOV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9981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_GEOV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72808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ntent_GEOV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75765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ubtitle Only_GE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4792455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_GEO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4298191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_GEOV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7451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ack Cover_GEOVIA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11468523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itle Slide_EXALEAD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159644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Sub head_Corp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itle Slide Blue_EXALEAD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257076077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Agenda Slide_EXALEAD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5513355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Header_EXALEAD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9470753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ubtitle &amp; Content_EXALEAD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282991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_EXALEAD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194129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ntent_EXALEAD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986024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Subtitle_EXALEAD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8895419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_EXALEAD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11375189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_EXALEAD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81564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ack Cover_EXALEAD Template_201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Tree>
    <p:extLst>
      <p:ext uri="{BB962C8B-B14F-4D97-AF65-F5344CB8AC3E}">
        <p14:creationId xmlns:p14="http://schemas.microsoft.com/office/powerpoint/2010/main" val="380251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Corp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Slide_3DVIA Template_201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92079" y="4719511"/>
            <a:ext cx="2580927" cy="243820"/>
          </a:xfrm>
          <a:prstGeom prst="rect">
            <a:avLst/>
          </a:prstGeom>
        </p:spPr>
      </p:pic>
    </p:spTree>
    <p:extLst>
      <p:ext uri="{BB962C8B-B14F-4D97-AF65-F5344CB8AC3E}">
        <p14:creationId xmlns:p14="http://schemas.microsoft.com/office/powerpoint/2010/main" val="360839117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Slide Blue_3DVIA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1" i="0" cap="none" spc="0" dirty="0">
                <a:ln>
                  <a:noFill/>
                </a:ln>
                <a:solidFill>
                  <a:schemeClr val="bg1"/>
                </a:solidFill>
                <a:effectLst/>
                <a:latin typeface="Arial Narrow" pitchFamily="34" charset="0"/>
                <a:cs typeface="Arial" pitchFamily="34" charset="0"/>
              </a:rPr>
              <a:t>3DS.COM</a:t>
            </a: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Dassault</a:t>
            </a:r>
            <a:r>
              <a:rPr lang="en-US" sz="600" b="0" cap="none" spc="0" dirty="0">
                <a:ln>
                  <a:noFill/>
                </a:ln>
                <a:solidFill>
                  <a:schemeClr val="bg1"/>
                </a:solidFill>
                <a:effectLst/>
                <a:latin typeface="Arial Narrow" pitchFamily="34" charset="0"/>
                <a:cs typeface="Arial" pitchFamily="34" charset="0"/>
              </a:rPr>
              <a: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10/12/2020</a:t>
            </a:fld>
            <a:r>
              <a:rPr lang="en-US" sz="600" b="0" cap="none" spc="0" dirty="0">
                <a:ln>
                  <a:noFill/>
                </a:ln>
                <a:solidFill>
                  <a:schemeClr val="bg1"/>
                </a:solidFill>
                <a:effectLst/>
                <a:latin typeface="Arial Narrow" pitchFamily="34" charset="0"/>
                <a:cs typeface="Arial" pitchFamily="34" charset="0"/>
              </a:rPr>
              <a:t> | ref.: 3DS_Document_2015</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Tree>
    <p:extLst>
      <p:ext uri="{BB962C8B-B14F-4D97-AF65-F5344CB8AC3E}">
        <p14:creationId xmlns:p14="http://schemas.microsoft.com/office/powerpoint/2010/main" val="31584246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genda Slide_3DVIA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4601996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Header_3DVIA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93704907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ubtitle Content_3DVIA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28104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Only_3DVIA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65226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ntent_3DVIA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77889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Subtitle_3D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59106445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_3DVIA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77323252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_3DVIA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6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14.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5.pn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image" Target="../media/image16.png"/><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image" Target="../media/image1.png"/><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image" Target="../media/image1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7.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0.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1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2.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5386"/>
                </a:solidFill>
                <a:effectLst/>
                <a:latin typeface="Arial Narrow" pitchFamily="34" charset="0"/>
                <a:cs typeface="Arial" pitchFamily="34" charset="0"/>
              </a:rPr>
              <a:t>3DS.COM</a:t>
            </a: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86" r:id="rId2"/>
    <p:sldLayoutId id="2147483774" r:id="rId3"/>
    <p:sldLayoutId id="2147483663" r:id="rId4"/>
    <p:sldLayoutId id="2147483662" r:id="rId5"/>
    <p:sldLayoutId id="2147483699" r:id="rId6"/>
    <p:sldLayoutId id="2147483664" r:id="rId7"/>
    <p:sldLayoutId id="2147483666" r:id="rId8"/>
    <p:sldLayoutId id="2147483765" r:id="rId9"/>
    <p:sldLayoutId id="2147483667" r:id="rId10"/>
    <p:sldLayoutId id="2147483696"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pos="453" userDrawn="1">
          <p15:clr>
            <a:srgbClr val="F26B43"/>
          </p15:clr>
        </p15:guide>
        <p15:guide id="4" pos="5451" userDrawn="1">
          <p15:clr>
            <a:srgbClr val="F26B43"/>
          </p15:clr>
        </p15:guide>
        <p15:guide id="5" orient="horz" pos="226" userDrawn="1">
          <p15:clr>
            <a:srgbClr val="F26B43"/>
          </p15:clr>
        </p15:guide>
        <p15:guide id="6" orient="horz" pos="2875"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3DSWYM_Logotype_RGB_Orange.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8694" y="4713514"/>
            <a:ext cx="869302"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E87722"/>
                </a:solidFill>
                <a:effectLst/>
                <a:latin typeface="Arial Narrow" pitchFamily="34" charset="0"/>
                <a:cs typeface="Arial" pitchFamily="34" charset="0"/>
              </a:rPr>
              <a:t>3DS.COM/3DSWYM</a:t>
            </a:r>
            <a:r>
              <a:rPr lang="en-US" sz="600" b="0" cap="none" spc="0" baseline="0" dirty="0">
                <a:ln>
                  <a:noFill/>
                </a:ln>
                <a:solidFill>
                  <a:srgbClr val="E87722"/>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4007293135"/>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IOVIA_Logotype_CMYK_Blue_2014.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6932" y="4713514"/>
            <a:ext cx="854733"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77C8"/>
                </a:solidFill>
                <a:effectLst/>
                <a:latin typeface="Arial Narrow" pitchFamily="34" charset="0"/>
                <a:cs typeface="Arial" pitchFamily="34" charset="0"/>
              </a:rPr>
              <a:t>3DS.COM/BIOVIA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192110299"/>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NETVIBES_Logotype_RGB_Green.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8696" y="4713514"/>
            <a:ext cx="1021702"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84BD00"/>
                </a:solidFill>
                <a:effectLst/>
                <a:latin typeface="Arial Narrow" pitchFamily="34" charset="0"/>
                <a:cs typeface="Arial" pitchFamily="34" charset="0"/>
              </a:rPr>
              <a:t>3DS.COM/NETVIBES</a:t>
            </a:r>
            <a:r>
              <a:rPr lang="en-US" sz="600" b="1" i="0" cap="none" spc="0" dirty="0">
                <a:ln>
                  <a:noFill/>
                </a:ln>
                <a:solidFill>
                  <a:srgbClr val="B78B2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16727365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0000"/>
                </a:solidFill>
                <a:effectLst/>
                <a:latin typeface="Arial Narrow" pitchFamily="34" charset="0"/>
                <a:cs typeface="Arial" pitchFamily="34" charset="0"/>
              </a:rPr>
              <a:t>3DS.COM/3DEXCITE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2" name="Picture 11" descr="3DS_2014_3DExcite_black_RGB.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94720" y="4708181"/>
            <a:ext cx="1088547" cy="230711"/>
          </a:xfrm>
          <a:prstGeom prst="rect">
            <a:avLst/>
          </a:prstGeom>
        </p:spPr>
      </p:pic>
    </p:spTree>
    <p:extLst>
      <p:ext uri="{BB962C8B-B14F-4D97-AF65-F5344CB8AC3E}">
        <p14:creationId xmlns:p14="http://schemas.microsoft.com/office/powerpoint/2010/main" val="168170975"/>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1871"/>
                </a:solidFill>
                <a:effectLst/>
                <a:latin typeface="Arial Narrow" pitchFamily="34" charset="0"/>
                <a:cs typeface="Arial" pitchFamily="34" charset="0"/>
              </a:rPr>
              <a:t>3DS.COM/CATIA</a:t>
            </a:r>
            <a:r>
              <a:rPr lang="en-US" sz="600" b="0" cap="none" spc="0" baseline="0" dirty="0">
                <a:ln>
                  <a:noFill/>
                </a:ln>
                <a:solidFill>
                  <a:srgbClr val="001871"/>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6091" y="4714677"/>
            <a:ext cx="885510" cy="231619"/>
          </a:xfrm>
          <a:prstGeom prst="rect">
            <a:avLst/>
          </a:prstGeom>
        </p:spPr>
      </p:pic>
    </p:spTree>
    <p:extLst>
      <p:ext uri="{BB962C8B-B14F-4D97-AF65-F5344CB8AC3E}">
        <p14:creationId xmlns:p14="http://schemas.microsoft.com/office/powerpoint/2010/main" val="320611403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DA291C"/>
                </a:solidFill>
                <a:effectLst/>
                <a:latin typeface="Arial Narrow" pitchFamily="34" charset="0"/>
                <a:cs typeface="Arial" pitchFamily="34" charset="0"/>
              </a:rPr>
              <a:t>3DS.COM/SOLIDWORKS</a:t>
            </a:r>
            <a:r>
              <a:rPr lang="en-US" sz="600" b="0" cap="none" spc="0" baseline="0" dirty="0">
                <a:ln>
                  <a:noFill/>
                </a:ln>
                <a:solidFill>
                  <a:srgbClr val="DA291C"/>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0" name="Picture 9" descr="SolidWorks_Logotype_RGB_Red.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85969" y="4713514"/>
            <a:ext cx="1228531" cy="228600"/>
          </a:xfrm>
          <a:prstGeom prst="rect">
            <a:avLst/>
          </a:prstGeom>
        </p:spPr>
      </p:pic>
    </p:spTree>
    <p:extLst>
      <p:ext uri="{BB962C8B-B14F-4D97-AF65-F5344CB8AC3E}">
        <p14:creationId xmlns:p14="http://schemas.microsoft.com/office/powerpoint/2010/main" val="306421525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954" r:id="rId12"/>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E87722"/>
                </a:solidFill>
                <a:effectLst/>
                <a:latin typeface="Arial Narrow" pitchFamily="34" charset="0"/>
                <a:cs typeface="Arial" pitchFamily="34" charset="0"/>
              </a:rPr>
              <a:t>3DS.COM/ENOVIA</a:t>
            </a:r>
            <a:r>
              <a:rPr lang="en-US" sz="600" b="0" cap="none" spc="0" baseline="0" dirty="0">
                <a:ln>
                  <a:noFill/>
                </a:ln>
                <a:solidFill>
                  <a:srgbClr val="E87722"/>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2" name="Picture 11" descr="ENOVIA_Logotype_RGB_Orang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7136" y="4713514"/>
            <a:ext cx="1066800" cy="228600"/>
          </a:xfrm>
          <a:prstGeom prst="rect">
            <a:avLst/>
          </a:prstGeom>
        </p:spPr>
      </p:pic>
    </p:spTree>
    <p:extLst>
      <p:ext uri="{BB962C8B-B14F-4D97-AF65-F5344CB8AC3E}">
        <p14:creationId xmlns:p14="http://schemas.microsoft.com/office/powerpoint/2010/main" val="282366811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FFCD00"/>
                </a:solidFill>
                <a:effectLst/>
                <a:latin typeface="Arial Narrow" pitchFamily="34" charset="0"/>
                <a:cs typeface="Arial" pitchFamily="34" charset="0"/>
              </a:rPr>
              <a:t>3DS.COM/DELMIA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0" name="Picture 9" descr="DELMIA_Logotype_RGB_Yellow.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2190" y="4713514"/>
            <a:ext cx="1026367" cy="228600"/>
          </a:xfrm>
          <a:prstGeom prst="rect">
            <a:avLst/>
          </a:prstGeom>
        </p:spPr>
      </p:pic>
    </p:spTree>
    <p:extLst>
      <p:ext uri="{BB962C8B-B14F-4D97-AF65-F5344CB8AC3E}">
        <p14:creationId xmlns:p14="http://schemas.microsoft.com/office/powerpoint/2010/main" val="116893164"/>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IMULIA_Logotype_RGB_Tea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6361" y="4713514"/>
            <a:ext cx="1160106"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B2A9"/>
                </a:solidFill>
                <a:effectLst/>
                <a:latin typeface="Arial Narrow" pitchFamily="34" charset="0"/>
                <a:cs typeface="Arial" pitchFamily="34" charset="0"/>
              </a:rPr>
              <a:t>3DS.COM/SIMULIA</a:t>
            </a:r>
            <a:r>
              <a:rPr lang="en-US" sz="600" b="1" i="0" cap="none" spc="0" baseline="0" dirty="0">
                <a:ln>
                  <a:noFill/>
                </a:ln>
                <a:solidFill>
                  <a:srgbClr val="00B2A9"/>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212018225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C79316"/>
                </a:solidFill>
                <a:effectLst/>
                <a:latin typeface="Arial Narrow" pitchFamily="34" charset="0"/>
                <a:cs typeface="Arial" pitchFamily="34" charset="0"/>
              </a:rPr>
              <a:t>3DS.COM/GEOVIA</a:t>
            </a:r>
            <a:r>
              <a:rPr lang="en-US" sz="600" b="0" cap="none" spc="0" baseline="0" dirty="0">
                <a:ln>
                  <a:noFill/>
                </a:ln>
                <a:solidFill>
                  <a:srgbClr val="C79316"/>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1" name="Picture 10" descr="GEOVIA_Logotype_RGB_Copper.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6974" y="4713514"/>
            <a:ext cx="992155" cy="228600"/>
          </a:xfrm>
          <a:prstGeom prst="rect">
            <a:avLst/>
          </a:prstGeom>
        </p:spPr>
      </p:pic>
    </p:spTree>
    <p:extLst>
      <p:ext uri="{BB962C8B-B14F-4D97-AF65-F5344CB8AC3E}">
        <p14:creationId xmlns:p14="http://schemas.microsoft.com/office/powerpoint/2010/main" val="2818415307"/>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XALEAD_Logotype_RGB_Blue.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8306" y="4713514"/>
            <a:ext cx="1166327"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77C8"/>
                </a:solidFill>
                <a:effectLst/>
                <a:latin typeface="Arial Narrow" pitchFamily="34" charset="0"/>
                <a:cs typeface="Arial" pitchFamily="34" charset="0"/>
              </a:rPr>
              <a:t>3DS.COM/EXALEAD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spTree>
    <p:extLst>
      <p:ext uri="{BB962C8B-B14F-4D97-AF65-F5344CB8AC3E}">
        <p14:creationId xmlns:p14="http://schemas.microsoft.com/office/powerpoint/2010/main" val="319542327"/>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347107" y="4563836"/>
            <a:ext cx="7796893" cy="579664"/>
          </a:xfrm>
          <a:prstGeom prst="rect">
            <a:avLst/>
          </a:prstGeom>
          <a:gradFill flip="none" rotWithShape="1">
            <a:gsLst>
              <a:gs pos="9000">
                <a:schemeClr val="bg1"/>
              </a:gs>
              <a:gs pos="60000">
                <a:schemeClr val="accent1"/>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18" name="Espace réservé du numéro de diapositive 5"/>
          <p:cNvSpPr txBox="1">
            <a:spLocks/>
          </p:cNvSpPr>
          <p:nvPr/>
        </p:nvSpPr>
        <p:spPr>
          <a:xfrm>
            <a:off x="0" y="4803998"/>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84BD00"/>
                </a:solidFill>
                <a:effectLst/>
                <a:latin typeface="Arial Narrow" pitchFamily="34" charset="0"/>
                <a:cs typeface="Arial" pitchFamily="34" charset="0"/>
              </a:rPr>
              <a:t>3DS.COM/3DVIA</a:t>
            </a:r>
            <a:r>
              <a:rPr lang="en-US" sz="600" b="0" cap="none" spc="0" baseline="0" dirty="0">
                <a:ln>
                  <a:noFill/>
                </a:ln>
                <a:solidFill>
                  <a:srgbClr val="84BD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Dassault</a:t>
            </a:r>
            <a:r>
              <a:rPr lang="en-US" sz="600" b="0" cap="none" spc="0" dirty="0">
                <a:ln>
                  <a:noFill/>
                </a:ln>
                <a:solidFill>
                  <a:srgbClr val="005386"/>
                </a:solidFill>
                <a:effectLst/>
                <a:latin typeface="Arial Narrow" pitchFamily="34" charset="0"/>
                <a:cs typeface="Arial" pitchFamily="34" charset="0"/>
              </a:rPr>
              <a: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10/12/2020</a:t>
            </a:fld>
            <a:r>
              <a:rPr lang="en-US" sz="600" b="0" cap="none" spc="0" dirty="0">
                <a:ln>
                  <a:noFill/>
                </a:ln>
                <a:solidFill>
                  <a:srgbClr val="005386"/>
                </a:solidFill>
                <a:effectLst/>
                <a:latin typeface="Arial Narrow" pitchFamily="34" charset="0"/>
                <a:cs typeface="Arial" pitchFamily="34" charset="0"/>
              </a:rPr>
              <a:t> | ref.: 3DS_Document_2015</a:t>
            </a:r>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9820" y="4719511"/>
            <a:ext cx="2645445" cy="243820"/>
          </a:xfrm>
          <a:prstGeom prst="rect">
            <a:avLst/>
          </a:prstGeom>
        </p:spPr>
      </p:pic>
      <p:pic>
        <p:nvPicPr>
          <p:cNvPr id="11" name="Picture 10" descr="3DVIA_Logotype_RGB_Green.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8302" y="4705350"/>
            <a:ext cx="772382" cy="238030"/>
          </a:xfrm>
          <a:prstGeom prst="rect">
            <a:avLst/>
          </a:prstGeom>
        </p:spPr>
      </p:pic>
    </p:spTree>
    <p:extLst>
      <p:ext uri="{BB962C8B-B14F-4D97-AF65-F5344CB8AC3E}">
        <p14:creationId xmlns:p14="http://schemas.microsoft.com/office/powerpoint/2010/main" val="178304268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297430"/>
            <a:ext cx="8229600" cy="494182"/>
          </a:xfrm>
          <a:prstGeom prst="rect">
            <a:avLst/>
          </a:prstGeom>
          <a:solidFill>
            <a:srgbClr val="0A5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489621"/>
            <a:ext cx="9143999" cy="620968"/>
          </a:xfrm>
          <a:prstGeom prst="rect">
            <a:avLst/>
          </a:prstGeom>
        </p:spPr>
      </p:pic>
      <p:sp>
        <p:nvSpPr>
          <p:cNvPr id="9" name="Rectangle 8">
            <a:extLst>
              <a:ext uri="{FF2B5EF4-FFF2-40B4-BE49-F238E27FC236}">
                <a16:creationId xmlns:a16="http://schemas.microsoft.com/office/drawing/2014/main" id="{7353C23C-6C15-45BA-8D3C-B8933BE03EF7}"/>
              </a:ext>
            </a:extLst>
          </p:cNvPr>
          <p:cNvSpPr/>
          <p:nvPr/>
        </p:nvSpPr>
        <p:spPr>
          <a:xfrm>
            <a:off x="0" y="2268837"/>
            <a:ext cx="9144000" cy="790034"/>
          </a:xfrm>
          <a:prstGeom prst="rect">
            <a:avLst/>
          </a:prstGeom>
          <a:solidFill>
            <a:srgbClr val="0A5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3ds Condensed"/>
              </a:rPr>
              <a:t>Team </a:t>
            </a:r>
            <a:r>
              <a:rPr lang="en-US" b="1" dirty="0" err="1">
                <a:latin typeface="3ds Condensed"/>
              </a:rPr>
              <a:t>Rahi</a:t>
            </a:r>
            <a:r>
              <a:rPr lang="en-US" b="1" dirty="0">
                <a:latin typeface="3ds Condensed"/>
              </a:rPr>
              <a:t> - INITIAL DESIGN CONCEPT</a:t>
            </a:r>
            <a:endParaRPr lang="en-US" dirty="0">
              <a:latin typeface="3ds Condensed"/>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28954" b="25952"/>
          <a:stretch/>
        </p:blipFill>
        <p:spPr>
          <a:xfrm>
            <a:off x="2225583" y="933994"/>
            <a:ext cx="4692832" cy="1058092"/>
          </a:xfrm>
          <a:prstGeom prst="rect">
            <a:avLst/>
          </a:prstGeom>
        </p:spPr>
      </p:pic>
      <p:sp>
        <p:nvSpPr>
          <p:cNvPr id="3" name="TextBox 2"/>
          <p:cNvSpPr txBox="1"/>
          <p:nvPr/>
        </p:nvSpPr>
        <p:spPr>
          <a:xfrm>
            <a:off x="457200" y="3279550"/>
            <a:ext cx="2211185" cy="353943"/>
          </a:xfrm>
          <a:prstGeom prst="rect">
            <a:avLst/>
          </a:prstGeom>
          <a:noFill/>
        </p:spPr>
        <p:txBody>
          <a:bodyPr wrap="square" rtlCol="0">
            <a:spAutoFit/>
          </a:bodyPr>
          <a:lstStyle/>
          <a:p>
            <a:r>
              <a:rPr lang="en-US" dirty="0"/>
              <a:t>Atharva </a:t>
            </a:r>
            <a:r>
              <a:rPr lang="en-US" dirty="0" err="1"/>
              <a:t>Shirsath</a:t>
            </a:r>
            <a:endParaRPr lang="en-US" dirty="0"/>
          </a:p>
        </p:txBody>
      </p:sp>
      <p:sp>
        <p:nvSpPr>
          <p:cNvPr id="8" name="TextBox 7"/>
          <p:cNvSpPr txBox="1"/>
          <p:nvPr/>
        </p:nvSpPr>
        <p:spPr>
          <a:xfrm>
            <a:off x="6475615" y="3279550"/>
            <a:ext cx="2211185" cy="353943"/>
          </a:xfrm>
          <a:prstGeom prst="rect">
            <a:avLst/>
          </a:prstGeom>
          <a:noFill/>
        </p:spPr>
        <p:txBody>
          <a:bodyPr wrap="square" rtlCol="0">
            <a:spAutoFit/>
          </a:bodyPr>
          <a:lstStyle/>
          <a:p>
            <a:pPr algn="ctr"/>
            <a:r>
              <a:rPr lang="en-US" dirty="0"/>
              <a:t>Bhavin Yardi</a:t>
            </a:r>
          </a:p>
        </p:txBody>
      </p:sp>
    </p:spTree>
    <p:extLst>
      <p:ext uri="{BB962C8B-B14F-4D97-AF65-F5344CB8AC3E}">
        <p14:creationId xmlns:p14="http://schemas.microsoft.com/office/powerpoint/2010/main" val="224307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FA6D9E71-584A-4AB2-AFA0-FBDF672866F8}"/>
              </a:ext>
            </a:extLst>
          </p:cNvPr>
          <p:cNvGrpSpPr/>
          <p:nvPr/>
        </p:nvGrpSpPr>
        <p:grpSpPr>
          <a:xfrm>
            <a:off x="891418" y="98473"/>
            <a:ext cx="7361058" cy="4400927"/>
            <a:chOff x="152400" y="1385316"/>
            <a:chExt cx="8819388" cy="5470399"/>
          </a:xfrm>
        </p:grpSpPr>
        <p:sp>
          <p:nvSpPr>
            <p:cNvPr id="3" name="object 3">
              <a:extLst>
                <a:ext uri="{FF2B5EF4-FFF2-40B4-BE49-F238E27FC236}">
                  <a16:creationId xmlns:a16="http://schemas.microsoft.com/office/drawing/2014/main" id="{65E8D760-F964-4384-A47E-A4B6C4D8B227}"/>
                </a:ext>
              </a:extLst>
            </p:cNvPr>
            <p:cNvSpPr/>
            <p:nvPr/>
          </p:nvSpPr>
          <p:spPr>
            <a:xfrm>
              <a:off x="2069592" y="1615440"/>
              <a:ext cx="6902196" cy="2330195"/>
            </a:xfrm>
            <a:prstGeom prst="rect">
              <a:avLst/>
            </a:prstGeom>
            <a:blipFill>
              <a:blip r:embed="rId2" cstate="print"/>
              <a:stretch>
                <a:fillRect/>
              </a:stretch>
            </a:blipFill>
          </p:spPr>
          <p:txBody>
            <a:bodyPr wrap="square" lIns="0" tIns="0" rIns="0" bIns="0" rtlCol="0"/>
            <a:lstStyle/>
            <a:p>
              <a:endParaRPr/>
            </a:p>
          </p:txBody>
        </p:sp>
        <p:sp>
          <p:nvSpPr>
            <p:cNvPr id="4" name="object 4">
              <a:extLst>
                <a:ext uri="{FF2B5EF4-FFF2-40B4-BE49-F238E27FC236}">
                  <a16:creationId xmlns:a16="http://schemas.microsoft.com/office/drawing/2014/main" id="{4798A3A9-CF5B-4239-A1BC-9297E424A9BE}"/>
                </a:ext>
              </a:extLst>
            </p:cNvPr>
            <p:cNvSpPr/>
            <p:nvPr/>
          </p:nvSpPr>
          <p:spPr>
            <a:xfrm>
              <a:off x="2208276" y="1717548"/>
              <a:ext cx="6629399" cy="2148840"/>
            </a:xfrm>
            <a:prstGeom prst="rect">
              <a:avLst/>
            </a:prstGeom>
            <a:blipFill>
              <a:blip r:embed="rId3" cstate="print"/>
              <a:stretch>
                <a:fillRect/>
              </a:stretch>
            </a:blipFill>
          </p:spPr>
          <p:txBody>
            <a:bodyPr wrap="square" lIns="0" tIns="0" rIns="0" bIns="0" rtlCol="0"/>
            <a:lstStyle/>
            <a:p>
              <a:r>
                <a:rPr lang="en-IN" dirty="0" err="1"/>
                <a:t>bhbddj</a:t>
              </a:r>
              <a:endParaRPr dirty="0"/>
            </a:p>
          </p:txBody>
        </p:sp>
        <p:sp>
          <p:nvSpPr>
            <p:cNvPr id="5" name="object 5">
              <a:extLst>
                <a:ext uri="{FF2B5EF4-FFF2-40B4-BE49-F238E27FC236}">
                  <a16:creationId xmlns:a16="http://schemas.microsoft.com/office/drawing/2014/main" id="{3FB6D8E0-43C0-4F8C-A18E-0191F548E1AB}"/>
                </a:ext>
              </a:extLst>
            </p:cNvPr>
            <p:cNvSpPr/>
            <p:nvPr/>
          </p:nvSpPr>
          <p:spPr>
            <a:xfrm>
              <a:off x="2208276" y="1717548"/>
              <a:ext cx="6629400" cy="2148840"/>
            </a:xfrm>
            <a:custGeom>
              <a:avLst/>
              <a:gdLst/>
              <a:ahLst/>
              <a:cxnLst/>
              <a:rect l="l" t="t" r="r" b="b"/>
              <a:pathLst>
                <a:path w="6629400" h="2148840">
                  <a:moveTo>
                    <a:pt x="0" y="402843"/>
                  </a:moveTo>
                  <a:lnTo>
                    <a:pt x="6840" y="360402"/>
                  </a:lnTo>
                  <a:lnTo>
                    <a:pt x="25891" y="323551"/>
                  </a:lnTo>
                  <a:lnTo>
                    <a:pt x="54946" y="294496"/>
                  </a:lnTo>
                  <a:lnTo>
                    <a:pt x="91797" y="275445"/>
                  </a:lnTo>
                  <a:lnTo>
                    <a:pt x="134238" y="268604"/>
                  </a:lnTo>
                  <a:lnTo>
                    <a:pt x="6360795" y="268604"/>
                  </a:lnTo>
                  <a:lnTo>
                    <a:pt x="6360795" y="134238"/>
                  </a:lnTo>
                  <a:lnTo>
                    <a:pt x="6367635" y="91797"/>
                  </a:lnTo>
                  <a:lnTo>
                    <a:pt x="6386686" y="54946"/>
                  </a:lnTo>
                  <a:lnTo>
                    <a:pt x="6415741" y="25891"/>
                  </a:lnTo>
                  <a:lnTo>
                    <a:pt x="6452592" y="6840"/>
                  </a:lnTo>
                  <a:lnTo>
                    <a:pt x="6495033" y="0"/>
                  </a:lnTo>
                  <a:lnTo>
                    <a:pt x="6537488" y="6840"/>
                  </a:lnTo>
                  <a:lnTo>
                    <a:pt x="6574371" y="25891"/>
                  </a:lnTo>
                  <a:lnTo>
                    <a:pt x="6603463" y="54946"/>
                  </a:lnTo>
                  <a:lnTo>
                    <a:pt x="6622546" y="91797"/>
                  </a:lnTo>
                  <a:lnTo>
                    <a:pt x="6629400" y="134238"/>
                  </a:lnTo>
                  <a:lnTo>
                    <a:pt x="6629400" y="1745996"/>
                  </a:lnTo>
                  <a:lnTo>
                    <a:pt x="6622559" y="1788437"/>
                  </a:lnTo>
                  <a:lnTo>
                    <a:pt x="6603508" y="1825288"/>
                  </a:lnTo>
                  <a:lnTo>
                    <a:pt x="6574453" y="1854343"/>
                  </a:lnTo>
                  <a:lnTo>
                    <a:pt x="6537602" y="1873394"/>
                  </a:lnTo>
                  <a:lnTo>
                    <a:pt x="6495160" y="1880235"/>
                  </a:lnTo>
                  <a:lnTo>
                    <a:pt x="268605" y="1880235"/>
                  </a:lnTo>
                  <a:lnTo>
                    <a:pt x="268605" y="2014601"/>
                  </a:lnTo>
                  <a:lnTo>
                    <a:pt x="261764" y="2057042"/>
                  </a:lnTo>
                  <a:lnTo>
                    <a:pt x="242713" y="2093893"/>
                  </a:lnTo>
                  <a:lnTo>
                    <a:pt x="213658" y="2122948"/>
                  </a:lnTo>
                  <a:lnTo>
                    <a:pt x="176807" y="2141999"/>
                  </a:lnTo>
                  <a:lnTo>
                    <a:pt x="134366" y="2148840"/>
                  </a:lnTo>
                  <a:lnTo>
                    <a:pt x="91911" y="2141999"/>
                  </a:lnTo>
                  <a:lnTo>
                    <a:pt x="55028" y="2122948"/>
                  </a:lnTo>
                  <a:lnTo>
                    <a:pt x="25936" y="2093893"/>
                  </a:lnTo>
                  <a:lnTo>
                    <a:pt x="6853" y="2057042"/>
                  </a:lnTo>
                  <a:lnTo>
                    <a:pt x="0" y="2014601"/>
                  </a:lnTo>
                  <a:lnTo>
                    <a:pt x="0" y="402843"/>
                  </a:lnTo>
                  <a:close/>
                </a:path>
                <a:path w="6629400" h="2148840">
                  <a:moveTo>
                    <a:pt x="6360795" y="268604"/>
                  </a:moveTo>
                  <a:lnTo>
                    <a:pt x="6495160" y="268604"/>
                  </a:lnTo>
                  <a:lnTo>
                    <a:pt x="6537602" y="261764"/>
                  </a:lnTo>
                  <a:lnTo>
                    <a:pt x="6574453" y="242713"/>
                  </a:lnTo>
                  <a:lnTo>
                    <a:pt x="6603508" y="213658"/>
                  </a:lnTo>
                  <a:lnTo>
                    <a:pt x="6622559" y="176807"/>
                  </a:lnTo>
                  <a:lnTo>
                    <a:pt x="6629400" y="134365"/>
                  </a:lnTo>
                </a:path>
              </a:pathLst>
            </a:custGeom>
            <a:ln w="12700">
              <a:solidFill>
                <a:srgbClr val="7E8FA9"/>
              </a:solidFill>
            </a:ln>
          </p:spPr>
          <p:txBody>
            <a:bodyPr wrap="square" lIns="0" tIns="0" rIns="0" bIns="0" rtlCol="0"/>
            <a:lstStyle/>
            <a:p>
              <a:endParaRPr/>
            </a:p>
          </p:txBody>
        </p:sp>
        <p:sp>
          <p:nvSpPr>
            <p:cNvPr id="6" name="object 6">
              <a:extLst>
                <a:ext uri="{FF2B5EF4-FFF2-40B4-BE49-F238E27FC236}">
                  <a16:creationId xmlns:a16="http://schemas.microsoft.com/office/drawing/2014/main" id="{405CD7F1-F3B3-49EC-BA89-0F5B2C8D526A}"/>
                </a:ext>
              </a:extLst>
            </p:cNvPr>
            <p:cNvSpPr/>
            <p:nvPr/>
          </p:nvSpPr>
          <p:spPr>
            <a:xfrm>
              <a:off x="8562720" y="1845437"/>
              <a:ext cx="147065" cy="147065"/>
            </a:xfrm>
            <a:prstGeom prst="rect">
              <a:avLst/>
            </a:prstGeom>
            <a:blipFill>
              <a:blip r:embed="rId4" cstate="print"/>
              <a:stretch>
                <a:fillRect/>
              </a:stretch>
            </a:blipFill>
          </p:spPr>
          <p:txBody>
            <a:bodyPr wrap="square" lIns="0" tIns="0" rIns="0" bIns="0" rtlCol="0"/>
            <a:lstStyle/>
            <a:p>
              <a:endParaRPr/>
            </a:p>
          </p:txBody>
        </p:sp>
        <p:sp>
          <p:nvSpPr>
            <p:cNvPr id="7" name="object 7">
              <a:extLst>
                <a:ext uri="{FF2B5EF4-FFF2-40B4-BE49-F238E27FC236}">
                  <a16:creationId xmlns:a16="http://schemas.microsoft.com/office/drawing/2014/main" id="{54C18262-5CB6-466F-8B04-1B8D8AF064E9}"/>
                </a:ext>
              </a:extLst>
            </p:cNvPr>
            <p:cNvSpPr/>
            <p:nvPr/>
          </p:nvSpPr>
          <p:spPr>
            <a:xfrm>
              <a:off x="2208276" y="2053336"/>
              <a:ext cx="268605" cy="1544955"/>
            </a:xfrm>
            <a:custGeom>
              <a:avLst/>
              <a:gdLst/>
              <a:ahLst/>
              <a:cxnLst/>
              <a:rect l="l" t="t" r="r" b="b"/>
              <a:pathLst>
                <a:path w="268605" h="1544954">
                  <a:moveTo>
                    <a:pt x="134238" y="201422"/>
                  </a:moveTo>
                  <a:lnTo>
                    <a:pt x="134238" y="67055"/>
                  </a:lnTo>
                  <a:lnTo>
                    <a:pt x="153924" y="19621"/>
                  </a:lnTo>
                  <a:lnTo>
                    <a:pt x="201422" y="0"/>
                  </a:lnTo>
                  <a:lnTo>
                    <a:pt x="227564" y="5262"/>
                  </a:lnTo>
                  <a:lnTo>
                    <a:pt x="248919" y="19621"/>
                  </a:lnTo>
                  <a:lnTo>
                    <a:pt x="263322" y="40933"/>
                  </a:lnTo>
                  <a:lnTo>
                    <a:pt x="268605" y="67055"/>
                  </a:lnTo>
                  <a:lnTo>
                    <a:pt x="261751" y="109559"/>
                  </a:lnTo>
                  <a:lnTo>
                    <a:pt x="242668" y="146448"/>
                  </a:lnTo>
                  <a:lnTo>
                    <a:pt x="213576" y="175522"/>
                  </a:lnTo>
                  <a:lnTo>
                    <a:pt x="176693" y="194580"/>
                  </a:lnTo>
                  <a:lnTo>
                    <a:pt x="134238" y="201422"/>
                  </a:lnTo>
                  <a:lnTo>
                    <a:pt x="91797" y="194580"/>
                  </a:lnTo>
                  <a:lnTo>
                    <a:pt x="54946" y="175522"/>
                  </a:lnTo>
                  <a:lnTo>
                    <a:pt x="25891" y="146448"/>
                  </a:lnTo>
                  <a:lnTo>
                    <a:pt x="6840" y="109559"/>
                  </a:lnTo>
                  <a:lnTo>
                    <a:pt x="0" y="67055"/>
                  </a:lnTo>
                </a:path>
                <a:path w="268605" h="1544954">
                  <a:moveTo>
                    <a:pt x="268605" y="67055"/>
                  </a:moveTo>
                  <a:lnTo>
                    <a:pt x="268605" y="1544447"/>
                  </a:lnTo>
                </a:path>
              </a:pathLst>
            </a:custGeom>
            <a:ln w="12700">
              <a:solidFill>
                <a:srgbClr val="7E8FA9"/>
              </a:solidFill>
            </a:ln>
          </p:spPr>
          <p:txBody>
            <a:bodyPr wrap="square" lIns="0" tIns="0" rIns="0" bIns="0" rtlCol="0"/>
            <a:lstStyle/>
            <a:p>
              <a:endParaRPr/>
            </a:p>
          </p:txBody>
        </p:sp>
        <p:sp>
          <p:nvSpPr>
            <p:cNvPr id="8" name="object 8">
              <a:extLst>
                <a:ext uri="{FF2B5EF4-FFF2-40B4-BE49-F238E27FC236}">
                  <a16:creationId xmlns:a16="http://schemas.microsoft.com/office/drawing/2014/main" id="{24D06209-B286-4884-8F1C-E75EF72FD0CC}"/>
                </a:ext>
              </a:extLst>
            </p:cNvPr>
            <p:cNvSpPr/>
            <p:nvPr/>
          </p:nvSpPr>
          <p:spPr>
            <a:xfrm>
              <a:off x="152400" y="1385316"/>
              <a:ext cx="3236214" cy="3984498"/>
            </a:xfrm>
            <a:prstGeom prst="rect">
              <a:avLst/>
            </a:prstGeom>
            <a:blipFill>
              <a:blip r:embed="rId5" cstate="print"/>
              <a:stretch>
                <a:fillRect/>
              </a:stretch>
            </a:blipFill>
          </p:spPr>
          <p:txBody>
            <a:bodyPr wrap="square" lIns="0" tIns="0" rIns="0" bIns="0" rtlCol="0"/>
            <a:lstStyle/>
            <a:p>
              <a:endParaRPr/>
            </a:p>
          </p:txBody>
        </p:sp>
        <p:sp>
          <p:nvSpPr>
            <p:cNvPr id="9" name="object 9">
              <a:extLst>
                <a:ext uri="{FF2B5EF4-FFF2-40B4-BE49-F238E27FC236}">
                  <a16:creationId xmlns:a16="http://schemas.microsoft.com/office/drawing/2014/main" id="{CEDDD95D-63B9-467C-B50F-9EE7C2250F32}"/>
                </a:ext>
              </a:extLst>
            </p:cNvPr>
            <p:cNvSpPr/>
            <p:nvPr/>
          </p:nvSpPr>
          <p:spPr>
            <a:xfrm>
              <a:off x="318515" y="4165079"/>
              <a:ext cx="6902196" cy="2330196"/>
            </a:xfrm>
            <a:prstGeom prst="rect">
              <a:avLst/>
            </a:prstGeom>
            <a:blipFill>
              <a:blip r:embed="rId2" cstate="print"/>
              <a:stretch>
                <a:fillRect/>
              </a:stretch>
            </a:blipFill>
          </p:spPr>
          <p:txBody>
            <a:bodyPr wrap="square" lIns="0" tIns="0" rIns="0" bIns="0" rtlCol="0"/>
            <a:lstStyle/>
            <a:p>
              <a:endParaRPr/>
            </a:p>
          </p:txBody>
        </p:sp>
        <p:sp>
          <p:nvSpPr>
            <p:cNvPr id="10" name="object 10">
              <a:extLst>
                <a:ext uri="{FF2B5EF4-FFF2-40B4-BE49-F238E27FC236}">
                  <a16:creationId xmlns:a16="http://schemas.microsoft.com/office/drawing/2014/main" id="{A6EE5A95-A04B-40E4-8DA2-899643744777}"/>
                </a:ext>
              </a:extLst>
            </p:cNvPr>
            <p:cNvSpPr/>
            <p:nvPr/>
          </p:nvSpPr>
          <p:spPr>
            <a:xfrm>
              <a:off x="457200" y="4267200"/>
              <a:ext cx="6629400" cy="2148840"/>
            </a:xfrm>
            <a:prstGeom prst="rect">
              <a:avLst/>
            </a:prstGeom>
            <a:blipFill>
              <a:blip r:embed="rId6" cstate="print"/>
              <a:stretch>
                <a:fillRect/>
              </a:stretch>
            </a:blipFill>
          </p:spPr>
          <p:txBody>
            <a:bodyPr wrap="square" lIns="0" tIns="0" rIns="0" bIns="0" rtlCol="0"/>
            <a:lstStyle/>
            <a:p>
              <a:endParaRPr/>
            </a:p>
          </p:txBody>
        </p:sp>
        <p:sp>
          <p:nvSpPr>
            <p:cNvPr id="11" name="object 11">
              <a:extLst>
                <a:ext uri="{FF2B5EF4-FFF2-40B4-BE49-F238E27FC236}">
                  <a16:creationId xmlns:a16="http://schemas.microsoft.com/office/drawing/2014/main" id="{D28443BC-5218-4392-BCC4-567619641149}"/>
                </a:ext>
              </a:extLst>
            </p:cNvPr>
            <p:cNvSpPr/>
            <p:nvPr/>
          </p:nvSpPr>
          <p:spPr>
            <a:xfrm>
              <a:off x="457200" y="4267200"/>
              <a:ext cx="6629400" cy="2148840"/>
            </a:xfrm>
            <a:custGeom>
              <a:avLst/>
              <a:gdLst/>
              <a:ahLst/>
              <a:cxnLst/>
              <a:rect l="l" t="t" r="r" b="b"/>
              <a:pathLst>
                <a:path w="6629400" h="2148840">
                  <a:moveTo>
                    <a:pt x="0" y="402844"/>
                  </a:moveTo>
                  <a:lnTo>
                    <a:pt x="6846" y="360402"/>
                  </a:lnTo>
                  <a:lnTo>
                    <a:pt x="25910" y="323551"/>
                  </a:lnTo>
                  <a:lnTo>
                    <a:pt x="54981" y="294496"/>
                  </a:lnTo>
                  <a:lnTo>
                    <a:pt x="91849" y="275445"/>
                  </a:lnTo>
                  <a:lnTo>
                    <a:pt x="134302" y="268605"/>
                  </a:lnTo>
                  <a:lnTo>
                    <a:pt x="6360795" y="268605"/>
                  </a:lnTo>
                  <a:lnTo>
                    <a:pt x="6360795" y="134238"/>
                  </a:lnTo>
                  <a:lnTo>
                    <a:pt x="6367635" y="91797"/>
                  </a:lnTo>
                  <a:lnTo>
                    <a:pt x="6386686" y="54946"/>
                  </a:lnTo>
                  <a:lnTo>
                    <a:pt x="6415741" y="25891"/>
                  </a:lnTo>
                  <a:lnTo>
                    <a:pt x="6452592" y="6840"/>
                  </a:lnTo>
                  <a:lnTo>
                    <a:pt x="6495033" y="0"/>
                  </a:lnTo>
                  <a:lnTo>
                    <a:pt x="6537488" y="6840"/>
                  </a:lnTo>
                  <a:lnTo>
                    <a:pt x="6574371" y="25891"/>
                  </a:lnTo>
                  <a:lnTo>
                    <a:pt x="6603463" y="54946"/>
                  </a:lnTo>
                  <a:lnTo>
                    <a:pt x="6622546" y="91797"/>
                  </a:lnTo>
                  <a:lnTo>
                    <a:pt x="6629400" y="134238"/>
                  </a:lnTo>
                  <a:lnTo>
                    <a:pt x="6629400" y="1745932"/>
                  </a:lnTo>
                  <a:lnTo>
                    <a:pt x="6622559" y="1788380"/>
                  </a:lnTo>
                  <a:lnTo>
                    <a:pt x="6603508" y="1825247"/>
                  </a:lnTo>
                  <a:lnTo>
                    <a:pt x="6574453" y="1854320"/>
                  </a:lnTo>
                  <a:lnTo>
                    <a:pt x="6537602" y="1873387"/>
                  </a:lnTo>
                  <a:lnTo>
                    <a:pt x="6495160" y="1880235"/>
                  </a:lnTo>
                  <a:lnTo>
                    <a:pt x="268605" y="1880235"/>
                  </a:lnTo>
                  <a:lnTo>
                    <a:pt x="268605" y="2014537"/>
                  </a:lnTo>
                  <a:lnTo>
                    <a:pt x="261758" y="2056985"/>
                  </a:lnTo>
                  <a:lnTo>
                    <a:pt x="242694" y="2093852"/>
                  </a:lnTo>
                  <a:lnTo>
                    <a:pt x="213623" y="2122925"/>
                  </a:lnTo>
                  <a:lnTo>
                    <a:pt x="176755" y="2141992"/>
                  </a:lnTo>
                  <a:lnTo>
                    <a:pt x="134302" y="2148840"/>
                  </a:lnTo>
                  <a:lnTo>
                    <a:pt x="91855" y="2141992"/>
                  </a:lnTo>
                  <a:lnTo>
                    <a:pt x="54991" y="2122925"/>
                  </a:lnTo>
                  <a:lnTo>
                    <a:pt x="25922" y="2093852"/>
                  </a:lnTo>
                  <a:lnTo>
                    <a:pt x="6858" y="2056985"/>
                  </a:lnTo>
                  <a:lnTo>
                    <a:pt x="12" y="2014537"/>
                  </a:lnTo>
                  <a:lnTo>
                    <a:pt x="0" y="402844"/>
                  </a:lnTo>
                  <a:close/>
                </a:path>
                <a:path w="6629400" h="2148840">
                  <a:moveTo>
                    <a:pt x="6360795" y="268605"/>
                  </a:moveTo>
                  <a:lnTo>
                    <a:pt x="6495160" y="268605"/>
                  </a:lnTo>
                  <a:lnTo>
                    <a:pt x="6537602" y="261764"/>
                  </a:lnTo>
                  <a:lnTo>
                    <a:pt x="6574453" y="242713"/>
                  </a:lnTo>
                  <a:lnTo>
                    <a:pt x="6603508" y="213658"/>
                  </a:lnTo>
                  <a:lnTo>
                    <a:pt x="6622559" y="176807"/>
                  </a:lnTo>
                  <a:lnTo>
                    <a:pt x="6629400" y="134366"/>
                  </a:lnTo>
                </a:path>
              </a:pathLst>
            </a:custGeom>
            <a:ln w="12700">
              <a:solidFill>
                <a:srgbClr val="7E8FA9"/>
              </a:solidFill>
            </a:ln>
          </p:spPr>
          <p:txBody>
            <a:bodyPr wrap="square" lIns="0" tIns="0" rIns="0" bIns="0" rtlCol="0"/>
            <a:lstStyle/>
            <a:p>
              <a:endParaRPr/>
            </a:p>
          </p:txBody>
        </p:sp>
        <p:sp>
          <p:nvSpPr>
            <p:cNvPr id="12" name="object 12">
              <a:extLst>
                <a:ext uri="{FF2B5EF4-FFF2-40B4-BE49-F238E27FC236}">
                  <a16:creationId xmlns:a16="http://schemas.microsoft.com/office/drawing/2014/main" id="{4860FD25-F7E5-48D6-BA94-EAC5BCB9383B}"/>
                </a:ext>
              </a:extLst>
            </p:cNvPr>
            <p:cNvSpPr/>
            <p:nvPr/>
          </p:nvSpPr>
          <p:spPr>
            <a:xfrm>
              <a:off x="6811644" y="4395089"/>
              <a:ext cx="147065" cy="147066"/>
            </a:xfrm>
            <a:prstGeom prst="rect">
              <a:avLst/>
            </a:prstGeom>
            <a:blipFill>
              <a:blip r:embed="rId4" cstate="print"/>
              <a:stretch>
                <a:fillRect/>
              </a:stretch>
            </a:blipFill>
          </p:spPr>
          <p:txBody>
            <a:bodyPr wrap="square" lIns="0" tIns="0" rIns="0" bIns="0" rtlCol="0"/>
            <a:lstStyle/>
            <a:p>
              <a:endParaRPr/>
            </a:p>
          </p:txBody>
        </p:sp>
        <p:sp>
          <p:nvSpPr>
            <p:cNvPr id="13" name="object 13">
              <a:extLst>
                <a:ext uri="{FF2B5EF4-FFF2-40B4-BE49-F238E27FC236}">
                  <a16:creationId xmlns:a16="http://schemas.microsoft.com/office/drawing/2014/main" id="{34F91DC7-8CE8-42A5-8627-37D26755F626}"/>
                </a:ext>
              </a:extLst>
            </p:cNvPr>
            <p:cNvSpPr/>
            <p:nvPr/>
          </p:nvSpPr>
          <p:spPr>
            <a:xfrm>
              <a:off x="457200" y="4602988"/>
              <a:ext cx="268605" cy="1544955"/>
            </a:xfrm>
            <a:custGeom>
              <a:avLst/>
              <a:gdLst/>
              <a:ahLst/>
              <a:cxnLst/>
              <a:rect l="l" t="t" r="r" b="b"/>
              <a:pathLst>
                <a:path w="268605" h="1544954">
                  <a:moveTo>
                    <a:pt x="134302" y="201422"/>
                  </a:moveTo>
                  <a:lnTo>
                    <a:pt x="134302" y="67056"/>
                  </a:lnTo>
                  <a:lnTo>
                    <a:pt x="153968" y="19621"/>
                  </a:lnTo>
                  <a:lnTo>
                    <a:pt x="201447" y="0"/>
                  </a:lnTo>
                  <a:lnTo>
                    <a:pt x="227583" y="5262"/>
                  </a:lnTo>
                  <a:lnTo>
                    <a:pt x="248926" y="19621"/>
                  </a:lnTo>
                  <a:lnTo>
                    <a:pt x="263315" y="40933"/>
                  </a:lnTo>
                  <a:lnTo>
                    <a:pt x="268592" y="67056"/>
                  </a:lnTo>
                  <a:lnTo>
                    <a:pt x="261746" y="109559"/>
                  </a:lnTo>
                  <a:lnTo>
                    <a:pt x="242682" y="146448"/>
                  </a:lnTo>
                  <a:lnTo>
                    <a:pt x="213613" y="175522"/>
                  </a:lnTo>
                  <a:lnTo>
                    <a:pt x="176749" y="194580"/>
                  </a:lnTo>
                  <a:lnTo>
                    <a:pt x="134302" y="201422"/>
                  </a:lnTo>
                  <a:lnTo>
                    <a:pt x="91849" y="194580"/>
                  </a:lnTo>
                  <a:lnTo>
                    <a:pt x="54981" y="175522"/>
                  </a:lnTo>
                  <a:lnTo>
                    <a:pt x="25910" y="146448"/>
                  </a:lnTo>
                  <a:lnTo>
                    <a:pt x="6846" y="109559"/>
                  </a:lnTo>
                  <a:lnTo>
                    <a:pt x="0" y="67056"/>
                  </a:lnTo>
                </a:path>
                <a:path w="268605" h="1544954">
                  <a:moveTo>
                    <a:pt x="268605" y="67056"/>
                  </a:moveTo>
                  <a:lnTo>
                    <a:pt x="268605" y="1544447"/>
                  </a:lnTo>
                </a:path>
              </a:pathLst>
            </a:custGeom>
            <a:ln w="12700">
              <a:solidFill>
                <a:srgbClr val="7E8FA9"/>
              </a:solidFill>
            </a:ln>
          </p:spPr>
          <p:txBody>
            <a:bodyPr wrap="square" lIns="0" tIns="0" rIns="0" bIns="0" rtlCol="0"/>
            <a:lstStyle/>
            <a:p>
              <a:endParaRPr/>
            </a:p>
          </p:txBody>
        </p:sp>
        <p:sp>
          <p:nvSpPr>
            <p:cNvPr id="14" name="object 14">
              <a:extLst>
                <a:ext uri="{FF2B5EF4-FFF2-40B4-BE49-F238E27FC236}">
                  <a16:creationId xmlns:a16="http://schemas.microsoft.com/office/drawing/2014/main" id="{11A32CFA-9729-4ABE-8C44-779AE4811E70}"/>
                </a:ext>
              </a:extLst>
            </p:cNvPr>
            <p:cNvSpPr/>
            <p:nvPr/>
          </p:nvSpPr>
          <p:spPr>
            <a:xfrm>
              <a:off x="5603747" y="3934969"/>
              <a:ext cx="3300222" cy="2920746"/>
            </a:xfrm>
            <a:prstGeom prst="rect">
              <a:avLst/>
            </a:prstGeom>
            <a:blipFill>
              <a:blip r:embed="rId7" cstate="print"/>
              <a:stretch>
                <a:fillRect/>
              </a:stretch>
            </a:blipFill>
          </p:spPr>
          <p:txBody>
            <a:bodyPr wrap="square" lIns="0" tIns="0" rIns="0" bIns="0" rtlCol="0"/>
            <a:lstStyle/>
            <a:p>
              <a:endParaRPr/>
            </a:p>
          </p:txBody>
        </p:sp>
      </p:grpSp>
      <p:sp>
        <p:nvSpPr>
          <p:cNvPr id="15" name="TextBox 14">
            <a:extLst>
              <a:ext uri="{FF2B5EF4-FFF2-40B4-BE49-F238E27FC236}">
                <a16:creationId xmlns:a16="http://schemas.microsoft.com/office/drawing/2014/main" id="{72E708C2-BB34-4A9A-A975-789E0CC27E54}"/>
              </a:ext>
            </a:extLst>
          </p:cNvPr>
          <p:cNvSpPr txBox="1"/>
          <p:nvPr/>
        </p:nvSpPr>
        <p:spPr>
          <a:xfrm>
            <a:off x="3507958" y="744260"/>
            <a:ext cx="4464464" cy="830997"/>
          </a:xfrm>
          <a:prstGeom prst="rect">
            <a:avLst/>
          </a:prstGeom>
          <a:noFill/>
        </p:spPr>
        <p:txBody>
          <a:bodyPr wrap="square" rtlCol="0">
            <a:spAutoFit/>
          </a:bodyPr>
          <a:lstStyle/>
          <a:p>
            <a:pPr algn="ctr"/>
            <a:r>
              <a:rPr lang="en-IN" sz="2400" dirty="0"/>
              <a:t>Contest Theme</a:t>
            </a:r>
          </a:p>
          <a:p>
            <a:pPr algn="ctr"/>
            <a:r>
              <a:rPr lang="en-IN" sz="2400" dirty="0"/>
              <a:t>Product For Rural Entrepreneurship</a:t>
            </a:r>
          </a:p>
        </p:txBody>
      </p:sp>
      <p:sp>
        <p:nvSpPr>
          <p:cNvPr id="17" name="TextBox 16">
            <a:extLst>
              <a:ext uri="{FF2B5EF4-FFF2-40B4-BE49-F238E27FC236}">
                <a16:creationId xmlns:a16="http://schemas.microsoft.com/office/drawing/2014/main" id="{F92D5602-0B5C-41BB-A703-2380449DCFF1}"/>
              </a:ext>
            </a:extLst>
          </p:cNvPr>
          <p:cNvSpPr txBox="1"/>
          <p:nvPr/>
        </p:nvSpPr>
        <p:spPr>
          <a:xfrm>
            <a:off x="1214537" y="2888496"/>
            <a:ext cx="4464464" cy="830997"/>
          </a:xfrm>
          <a:prstGeom prst="rect">
            <a:avLst/>
          </a:prstGeom>
          <a:noFill/>
        </p:spPr>
        <p:txBody>
          <a:bodyPr wrap="square" rtlCol="0">
            <a:spAutoFit/>
          </a:bodyPr>
          <a:lstStyle/>
          <a:p>
            <a:pPr algn="ctr"/>
            <a:r>
              <a:rPr lang="en-IN" sz="2400" dirty="0"/>
              <a:t>Product Name</a:t>
            </a:r>
          </a:p>
          <a:p>
            <a:pPr algn="ctr"/>
            <a:r>
              <a:rPr lang="en-IN" sz="2400" dirty="0"/>
              <a:t>Onion Harvesting Machine</a:t>
            </a:r>
          </a:p>
        </p:txBody>
      </p:sp>
    </p:spTree>
    <p:extLst>
      <p:ext uri="{BB962C8B-B14F-4D97-AF65-F5344CB8AC3E}">
        <p14:creationId xmlns:p14="http://schemas.microsoft.com/office/powerpoint/2010/main" val="23523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7">
            <a:extLst>
              <a:ext uri="{FF2B5EF4-FFF2-40B4-BE49-F238E27FC236}">
                <a16:creationId xmlns:a16="http://schemas.microsoft.com/office/drawing/2014/main" id="{CE0F08BC-63C2-4056-A562-CECE7DFFBC47}"/>
              </a:ext>
            </a:extLst>
          </p:cNvPr>
          <p:cNvSpPr txBox="1">
            <a:spLocks/>
          </p:cNvSpPr>
          <p:nvPr/>
        </p:nvSpPr>
        <p:spPr>
          <a:xfrm>
            <a:off x="0" y="-105508"/>
            <a:ext cx="9136966" cy="843821"/>
          </a:xfrm>
          <a:prstGeom prst="rect">
            <a:avLst/>
          </a:prstGeom>
        </p:spPr>
        <p:txBody>
          <a:bodyPr vert="horz" wrap="square" lIns="0" tIns="12700" rIns="0" bIns="0" rtlCol="0">
            <a:spAutoFit/>
          </a:bodyPr>
          <a:lst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a:lstStyle>
          <a:p>
            <a:pPr marL="12700" algn="ctr">
              <a:spcBef>
                <a:spcPts val="100"/>
              </a:spcBef>
            </a:pPr>
            <a:r>
              <a:rPr lang="en-IN" sz="5400" b="1" dirty="0"/>
              <a:t>Problem</a:t>
            </a:r>
            <a:r>
              <a:rPr lang="en-IN" sz="5400" b="1" spc="-85" dirty="0"/>
              <a:t> </a:t>
            </a:r>
            <a:r>
              <a:rPr lang="en-IN" sz="5400" b="1" dirty="0"/>
              <a:t>Statement</a:t>
            </a:r>
          </a:p>
        </p:txBody>
      </p:sp>
      <p:sp>
        <p:nvSpPr>
          <p:cNvPr id="15" name="object 8">
            <a:extLst>
              <a:ext uri="{FF2B5EF4-FFF2-40B4-BE49-F238E27FC236}">
                <a16:creationId xmlns:a16="http://schemas.microsoft.com/office/drawing/2014/main" id="{1ADBAF9F-9D5D-4BAA-A461-64D81FA09C73}"/>
              </a:ext>
            </a:extLst>
          </p:cNvPr>
          <p:cNvSpPr/>
          <p:nvPr/>
        </p:nvSpPr>
        <p:spPr>
          <a:xfrm>
            <a:off x="878262" y="642586"/>
            <a:ext cx="8265738" cy="3858328"/>
          </a:xfrm>
          <a:prstGeom prst="rect">
            <a:avLst/>
          </a:prstGeom>
          <a:blipFill>
            <a:blip r:embed="rId2" cstate="print"/>
            <a:stretch>
              <a:fillRect/>
            </a:stretch>
          </a:blipFill>
        </p:spPr>
        <p:txBody>
          <a:bodyPr wrap="square" lIns="0" tIns="0" rIns="0" bIns="0" rtlCol="0"/>
          <a:lstStyle/>
          <a:p>
            <a:endParaRPr/>
          </a:p>
        </p:txBody>
      </p:sp>
      <p:grpSp>
        <p:nvGrpSpPr>
          <p:cNvPr id="11" name="object 11">
            <a:extLst>
              <a:ext uri="{FF2B5EF4-FFF2-40B4-BE49-F238E27FC236}">
                <a16:creationId xmlns:a16="http://schemas.microsoft.com/office/drawing/2014/main" id="{B5C515C5-CE46-440B-8C3E-378E9B46D06C}"/>
              </a:ext>
            </a:extLst>
          </p:cNvPr>
          <p:cNvGrpSpPr/>
          <p:nvPr/>
        </p:nvGrpSpPr>
        <p:grpSpPr>
          <a:xfrm>
            <a:off x="339563" y="1076176"/>
            <a:ext cx="2880000" cy="2880000"/>
            <a:chOff x="128015" y="2244851"/>
            <a:chExt cx="3107690" cy="3106420"/>
          </a:xfrm>
        </p:grpSpPr>
        <p:sp>
          <p:nvSpPr>
            <p:cNvPr id="12" name="object 12">
              <a:extLst>
                <a:ext uri="{FF2B5EF4-FFF2-40B4-BE49-F238E27FC236}">
                  <a16:creationId xmlns:a16="http://schemas.microsoft.com/office/drawing/2014/main" id="{AB37B4C5-8C82-4BFE-9B5F-C7D280AB11BD}"/>
                </a:ext>
              </a:extLst>
            </p:cNvPr>
            <p:cNvSpPr/>
            <p:nvPr/>
          </p:nvSpPr>
          <p:spPr>
            <a:xfrm>
              <a:off x="128015" y="2244851"/>
              <a:ext cx="3107436" cy="3105912"/>
            </a:xfrm>
            <a:prstGeom prst="rect">
              <a:avLst/>
            </a:prstGeom>
            <a:blipFill>
              <a:blip r:embed="rId3" cstate="print"/>
              <a:stretch>
                <a:fillRect/>
              </a:stretch>
            </a:blipFill>
          </p:spPr>
          <p:txBody>
            <a:bodyPr wrap="square" lIns="0" tIns="0" rIns="0" bIns="0" rtlCol="0"/>
            <a:lstStyle/>
            <a:p>
              <a:endParaRPr/>
            </a:p>
          </p:txBody>
        </p:sp>
        <p:sp>
          <p:nvSpPr>
            <p:cNvPr id="13" name="object 13">
              <a:extLst>
                <a:ext uri="{FF2B5EF4-FFF2-40B4-BE49-F238E27FC236}">
                  <a16:creationId xmlns:a16="http://schemas.microsoft.com/office/drawing/2014/main" id="{213A1B28-E298-466B-90DB-AC283807B52D}"/>
                </a:ext>
              </a:extLst>
            </p:cNvPr>
            <p:cNvSpPr/>
            <p:nvPr/>
          </p:nvSpPr>
          <p:spPr>
            <a:xfrm>
              <a:off x="228600" y="2362199"/>
              <a:ext cx="2910840" cy="2909316"/>
            </a:xfrm>
            <a:prstGeom prst="rect">
              <a:avLst/>
            </a:prstGeom>
            <a:blipFill>
              <a:blip r:embed="rId4" cstate="print"/>
              <a:stretch>
                <a:fillRect/>
              </a:stretch>
            </a:blipFill>
          </p:spPr>
          <p:txBody>
            <a:bodyPr wrap="square" lIns="0" tIns="0" rIns="0" bIns="0" rtlCol="0"/>
            <a:lstStyle/>
            <a:p>
              <a:endParaRPr dirty="0"/>
            </a:p>
          </p:txBody>
        </p:sp>
      </p:grpSp>
      <p:sp>
        <p:nvSpPr>
          <p:cNvPr id="19" name="TextBox 18">
            <a:extLst>
              <a:ext uri="{FF2B5EF4-FFF2-40B4-BE49-F238E27FC236}">
                <a16:creationId xmlns:a16="http://schemas.microsoft.com/office/drawing/2014/main" id="{086DD11B-F4ED-47BF-806E-80205F656910}"/>
              </a:ext>
            </a:extLst>
          </p:cNvPr>
          <p:cNvSpPr txBox="1"/>
          <p:nvPr/>
        </p:nvSpPr>
        <p:spPr>
          <a:xfrm>
            <a:off x="3484754" y="738313"/>
            <a:ext cx="5393820" cy="4047262"/>
          </a:xfrm>
          <a:prstGeom prst="rect">
            <a:avLst/>
          </a:prstGeom>
          <a:noFill/>
        </p:spPr>
        <p:txBody>
          <a:bodyPr wrap="square" rtlCol="0">
            <a:spAutoFit/>
          </a:bodyPr>
          <a:lstStyle/>
          <a:p>
            <a:pPr algn="just"/>
            <a:r>
              <a:rPr lang="en-US" sz="1600" spc="-5" dirty="0"/>
              <a:t>Onions </a:t>
            </a:r>
            <a:r>
              <a:rPr lang="en-US" sz="1600" dirty="0"/>
              <a:t>are </a:t>
            </a:r>
            <a:r>
              <a:rPr lang="en-US" sz="1600" spc="-10" dirty="0"/>
              <a:t>the </a:t>
            </a:r>
            <a:r>
              <a:rPr lang="en-US" sz="1600" spc="-5" dirty="0"/>
              <a:t>quintessential necessity of </a:t>
            </a:r>
            <a:r>
              <a:rPr lang="en-US" sz="1600" spc="-10" dirty="0"/>
              <a:t>every </a:t>
            </a:r>
            <a:r>
              <a:rPr lang="en-US" sz="1600" spc="-5" dirty="0"/>
              <a:t>household  in </a:t>
            </a:r>
            <a:r>
              <a:rPr lang="en-US" sz="1600" spc="-10" dirty="0"/>
              <a:t>every </a:t>
            </a:r>
            <a:r>
              <a:rPr lang="en-US" sz="1600" spc="-25" dirty="0"/>
              <a:t>country. </a:t>
            </a:r>
            <a:r>
              <a:rPr lang="en-US" sz="1600" spc="-5" dirty="0"/>
              <a:t>And, </a:t>
            </a:r>
            <a:r>
              <a:rPr lang="en-US" sz="1600" spc="5" dirty="0"/>
              <a:t>in </a:t>
            </a:r>
            <a:r>
              <a:rPr lang="en-US" sz="1600" spc="-5" dirty="0"/>
              <a:t>India, not only </a:t>
            </a:r>
            <a:r>
              <a:rPr lang="en-US" sz="1600" spc="-45" dirty="0"/>
              <a:t>it’s </a:t>
            </a:r>
            <a:r>
              <a:rPr lang="en-US" sz="1600" spc="-5" dirty="0"/>
              <a:t>consumption,  but its export</a:t>
            </a:r>
            <a:r>
              <a:rPr lang="en-US" sz="1600" spc="390" dirty="0"/>
              <a:t> </a:t>
            </a:r>
            <a:r>
              <a:rPr lang="en-US" sz="1600" spc="-5" dirty="0"/>
              <a:t>is also of </a:t>
            </a:r>
            <a:r>
              <a:rPr lang="en-US" sz="1600" dirty="0"/>
              <a:t>utmost </a:t>
            </a:r>
            <a:r>
              <a:rPr lang="en-US" sz="1600" spc="-5" dirty="0"/>
              <a:t>importance.  Annual  </a:t>
            </a:r>
            <a:r>
              <a:rPr lang="en-US" sz="1600" spc="-10" dirty="0"/>
              <a:t>turnover </a:t>
            </a:r>
            <a:r>
              <a:rPr lang="en-US" sz="1600" spc="-5" dirty="0"/>
              <a:t>of </a:t>
            </a:r>
            <a:r>
              <a:rPr lang="en-US" sz="1600" dirty="0"/>
              <a:t>Indian </a:t>
            </a:r>
            <a:r>
              <a:rPr lang="en-US" sz="1600" spc="-5" dirty="0"/>
              <a:t>onion market is enormously high.</a:t>
            </a:r>
            <a:r>
              <a:rPr lang="en-US" sz="1600" spc="390" dirty="0"/>
              <a:t> </a:t>
            </a:r>
            <a:r>
              <a:rPr lang="en-US" sz="1600" spc="5" dirty="0"/>
              <a:t>In  </a:t>
            </a:r>
            <a:r>
              <a:rPr lang="en-US" sz="1600" spc="-10" dirty="0"/>
              <a:t>the </a:t>
            </a:r>
            <a:r>
              <a:rPr lang="en-US" sz="1600" spc="-5" dirty="0"/>
              <a:t>current times, </a:t>
            </a:r>
            <a:r>
              <a:rPr lang="en-US" sz="1600" spc="-10" dirty="0"/>
              <a:t>topping, </a:t>
            </a:r>
            <a:r>
              <a:rPr lang="en-US" sz="1600" spc="-5" dirty="0"/>
              <a:t>the operation of harvesting </a:t>
            </a:r>
            <a:r>
              <a:rPr lang="en-US" sz="1600" spc="-10" dirty="0"/>
              <a:t>to  remove leaves and </a:t>
            </a:r>
            <a:r>
              <a:rPr lang="en-US" sz="1600" spc="-5" dirty="0"/>
              <a:t>roots </a:t>
            </a:r>
            <a:r>
              <a:rPr lang="en-US" sz="1600" spc="5" dirty="0"/>
              <a:t>is </a:t>
            </a:r>
            <a:r>
              <a:rPr lang="en-US" sz="1600" spc="-5" dirty="0"/>
              <a:t>processed </a:t>
            </a:r>
            <a:r>
              <a:rPr lang="en-US" sz="1600" dirty="0"/>
              <a:t>by </a:t>
            </a:r>
            <a:r>
              <a:rPr lang="en-US" sz="1600" spc="-5" dirty="0"/>
              <a:t>hand </a:t>
            </a:r>
            <a:r>
              <a:rPr lang="en-US" sz="1600" spc="-15" dirty="0"/>
              <a:t>labor.  </a:t>
            </a:r>
            <a:r>
              <a:rPr lang="en-US" sz="1600" spc="-5" dirty="0"/>
              <a:t>High </a:t>
            </a:r>
            <a:r>
              <a:rPr lang="en-US" sz="1600" dirty="0"/>
              <a:t>cost </a:t>
            </a:r>
            <a:r>
              <a:rPr lang="en-US" sz="1600" spc="-5" dirty="0"/>
              <a:t>and high length of time required to</a:t>
            </a:r>
            <a:r>
              <a:rPr lang="en-US" sz="1600" spc="160" dirty="0"/>
              <a:t> </a:t>
            </a:r>
            <a:r>
              <a:rPr lang="en-US" sz="1600" spc="-5" dirty="0"/>
              <a:t>process </a:t>
            </a:r>
            <a:r>
              <a:rPr lang="en-US" sz="1600" spc="-5" dirty="0">
                <a:cs typeface="Palladio Uralic"/>
              </a:rPr>
              <a:t>these onions </a:t>
            </a:r>
            <a:r>
              <a:rPr lang="en-US" sz="1600" dirty="0">
                <a:cs typeface="Palladio Uralic"/>
              </a:rPr>
              <a:t>add </a:t>
            </a:r>
            <a:r>
              <a:rPr lang="en-US" sz="1600" spc="-10" dirty="0">
                <a:cs typeface="Palladio Uralic"/>
              </a:rPr>
              <a:t>to </a:t>
            </a:r>
            <a:r>
              <a:rPr lang="en-US" sz="1600" spc="-5" dirty="0">
                <a:cs typeface="Palladio Uralic"/>
              </a:rPr>
              <a:t>the </a:t>
            </a:r>
            <a:r>
              <a:rPr lang="en-US" sz="1600" dirty="0">
                <a:cs typeface="Palladio Uralic"/>
              </a:rPr>
              <a:t>list </a:t>
            </a:r>
            <a:r>
              <a:rPr lang="en-US" sz="1600" spc="-5" dirty="0">
                <a:cs typeface="Palladio Uralic"/>
              </a:rPr>
              <a:t>of </a:t>
            </a:r>
            <a:r>
              <a:rPr lang="en-US" sz="1600" spc="-10" dirty="0">
                <a:cs typeface="Palladio Uralic"/>
              </a:rPr>
              <a:t>disadvantages </a:t>
            </a:r>
            <a:r>
              <a:rPr lang="en-US" sz="1600" spc="-5" dirty="0">
                <a:cs typeface="Palladio Uralic"/>
              </a:rPr>
              <a:t>of this  operation.</a:t>
            </a:r>
            <a:r>
              <a:rPr lang="en-US" sz="1600" spc="390" dirty="0">
                <a:cs typeface="Palladio Uralic"/>
              </a:rPr>
              <a:t> </a:t>
            </a:r>
            <a:r>
              <a:rPr lang="en-US" sz="1600" spc="-5" dirty="0">
                <a:cs typeface="Palladio Uralic"/>
              </a:rPr>
              <a:t>In  addition  to  these,  it  </a:t>
            </a:r>
            <a:r>
              <a:rPr lang="en-US" sz="1600" spc="5" dirty="0">
                <a:cs typeface="Palladio Uralic"/>
              </a:rPr>
              <a:t>is </a:t>
            </a:r>
            <a:r>
              <a:rPr lang="en-US" sz="1600" spc="-5" dirty="0">
                <a:cs typeface="Palladio Uralic"/>
              </a:rPr>
              <a:t>also  </a:t>
            </a:r>
            <a:r>
              <a:rPr lang="en-US" sz="1600" dirty="0">
                <a:cs typeface="Palladio Uralic"/>
              </a:rPr>
              <a:t>becoming  </a:t>
            </a:r>
            <a:r>
              <a:rPr lang="en-US" sz="1600" spc="-5" dirty="0">
                <a:cs typeface="Palladio Uralic"/>
              </a:rPr>
              <a:t>extremely difficult to find labor for this job. And what  more, the labor </a:t>
            </a:r>
            <a:r>
              <a:rPr lang="en-US" sz="1600" spc="-10" dirty="0">
                <a:cs typeface="Palladio Uralic"/>
              </a:rPr>
              <a:t>that </a:t>
            </a:r>
            <a:r>
              <a:rPr lang="en-US" sz="1600" spc="5" dirty="0">
                <a:cs typeface="Palladio Uralic"/>
              </a:rPr>
              <a:t>is </a:t>
            </a:r>
            <a:r>
              <a:rPr lang="en-US" sz="1600" spc="-10" dirty="0">
                <a:cs typeface="Palladio Uralic"/>
              </a:rPr>
              <a:t>available </a:t>
            </a:r>
            <a:r>
              <a:rPr lang="en-US" sz="1600" spc="-5" dirty="0">
                <a:cs typeface="Palladio Uralic"/>
              </a:rPr>
              <a:t>is so unskilled, that a fair  proportion of </a:t>
            </a:r>
            <a:r>
              <a:rPr lang="en-US" sz="1600" dirty="0">
                <a:cs typeface="Palladio Uralic"/>
              </a:rPr>
              <a:t>the </a:t>
            </a:r>
            <a:r>
              <a:rPr lang="en-US" sz="1600" spc="-5" dirty="0">
                <a:cs typeface="Palladio Uralic"/>
              </a:rPr>
              <a:t>onions that </a:t>
            </a:r>
            <a:r>
              <a:rPr lang="en-US" sz="1600" dirty="0">
                <a:cs typeface="Palladio Uralic"/>
              </a:rPr>
              <a:t>are </a:t>
            </a:r>
            <a:r>
              <a:rPr lang="en-US" sz="1600" spc="-5" dirty="0">
                <a:cs typeface="Palladio Uralic"/>
              </a:rPr>
              <a:t>hand topped with this </a:t>
            </a:r>
            <a:r>
              <a:rPr lang="en-US" sz="1600" spc="390" dirty="0">
                <a:cs typeface="Palladio Uralic"/>
              </a:rPr>
              <a:t> </a:t>
            </a:r>
            <a:r>
              <a:rPr lang="en-US" sz="1600" dirty="0">
                <a:cs typeface="Palladio Uralic"/>
              </a:rPr>
              <a:t>labor </a:t>
            </a:r>
            <a:r>
              <a:rPr lang="en-US" sz="1600" spc="-5" dirty="0">
                <a:cs typeface="Palladio Uralic"/>
              </a:rPr>
              <a:t>are non- uniform and </a:t>
            </a:r>
            <a:r>
              <a:rPr lang="en-US" sz="1600" spc="-10" dirty="0">
                <a:cs typeface="Palladio Uralic"/>
              </a:rPr>
              <a:t>many </a:t>
            </a:r>
            <a:r>
              <a:rPr lang="en-US" sz="1600" spc="-5" dirty="0">
                <a:cs typeface="Palladio Uralic"/>
              </a:rPr>
              <a:t>are damaged </a:t>
            </a:r>
            <a:r>
              <a:rPr lang="en-US" sz="1600" spc="-10" dirty="0">
                <a:cs typeface="Palladio Uralic"/>
              </a:rPr>
              <a:t>to the  </a:t>
            </a:r>
            <a:r>
              <a:rPr lang="en-US" sz="1600" spc="-5" dirty="0">
                <a:cs typeface="Palladio Uralic"/>
              </a:rPr>
              <a:t>extent of being unmarketable. And, to a country that  ranks 2nd in </a:t>
            </a:r>
            <a:r>
              <a:rPr lang="en-US" sz="1600" spc="-10" dirty="0">
                <a:cs typeface="Palladio Uralic"/>
              </a:rPr>
              <a:t>the </a:t>
            </a:r>
            <a:r>
              <a:rPr lang="en-US" sz="1600" spc="-5" dirty="0">
                <a:cs typeface="Palladio Uralic"/>
              </a:rPr>
              <a:t>global onion production, these problems  </a:t>
            </a:r>
            <a:r>
              <a:rPr lang="en-US" sz="1600" dirty="0">
                <a:cs typeface="Palladio Uralic"/>
              </a:rPr>
              <a:t>are </a:t>
            </a:r>
            <a:r>
              <a:rPr lang="en-US" sz="1600" spc="-5" dirty="0">
                <a:cs typeface="Palladio Uralic"/>
              </a:rPr>
              <a:t>unacceptable. Thus, the need calls for </a:t>
            </a:r>
            <a:r>
              <a:rPr lang="en-US" sz="1600" dirty="0">
                <a:cs typeface="Palladio Uralic"/>
              </a:rPr>
              <a:t>an </a:t>
            </a:r>
            <a:r>
              <a:rPr lang="en-US" sz="1600" spc="-5" dirty="0">
                <a:cs typeface="Palladio Uralic"/>
              </a:rPr>
              <a:t>efficient, low </a:t>
            </a:r>
            <a:r>
              <a:rPr lang="en-US" sz="1600" spc="390" dirty="0">
                <a:cs typeface="Palladio Uralic"/>
              </a:rPr>
              <a:t> </a:t>
            </a:r>
            <a:r>
              <a:rPr lang="en-US" sz="1600" spc="-5" dirty="0">
                <a:cs typeface="Palladio Uralic"/>
              </a:rPr>
              <a:t>cost </a:t>
            </a:r>
            <a:r>
              <a:rPr lang="en-US" sz="1600" dirty="0">
                <a:cs typeface="Palladio Uralic"/>
              </a:rPr>
              <a:t>and </a:t>
            </a:r>
            <a:r>
              <a:rPr lang="en-US" sz="1600" spc="-5" dirty="0">
                <a:cs typeface="Palladio Uralic"/>
              </a:rPr>
              <a:t>compact machine to help India further strengthen  its control </a:t>
            </a:r>
            <a:r>
              <a:rPr lang="en-US" sz="1600" spc="-10" dirty="0">
                <a:cs typeface="Palladio Uralic"/>
              </a:rPr>
              <a:t>over the </a:t>
            </a:r>
            <a:r>
              <a:rPr lang="en-US" sz="1600" spc="-5" dirty="0">
                <a:cs typeface="Palladio Uralic"/>
              </a:rPr>
              <a:t>onion</a:t>
            </a:r>
            <a:r>
              <a:rPr lang="en-US" sz="1600" spc="35" dirty="0">
                <a:cs typeface="Palladio Uralic"/>
              </a:rPr>
              <a:t> </a:t>
            </a:r>
            <a:r>
              <a:rPr lang="en-US" sz="1600" spc="-5" dirty="0">
                <a:cs typeface="Palladio Uralic"/>
              </a:rPr>
              <a:t>market.</a:t>
            </a:r>
            <a:endParaRPr lang="en-US" sz="1600" dirty="0">
              <a:cs typeface="Palladio Uralic"/>
            </a:endParaRPr>
          </a:p>
          <a:p>
            <a:endParaRPr lang="en-IN" dirty="0"/>
          </a:p>
        </p:txBody>
      </p:sp>
    </p:spTree>
    <p:extLst>
      <p:ext uri="{BB962C8B-B14F-4D97-AF65-F5344CB8AC3E}">
        <p14:creationId xmlns:p14="http://schemas.microsoft.com/office/powerpoint/2010/main" val="25188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7B6FAF-2B55-48D1-AA73-E3F31D350376}"/>
              </a:ext>
            </a:extLst>
          </p:cNvPr>
          <p:cNvSpPr txBox="1"/>
          <p:nvPr/>
        </p:nvSpPr>
        <p:spPr>
          <a:xfrm>
            <a:off x="0" y="0"/>
            <a:ext cx="9144000" cy="707886"/>
          </a:xfrm>
          <a:prstGeom prst="rect">
            <a:avLst/>
          </a:prstGeom>
          <a:noFill/>
        </p:spPr>
        <p:txBody>
          <a:bodyPr wrap="square" rtlCol="0">
            <a:spAutoFit/>
          </a:bodyPr>
          <a:lstStyle/>
          <a:p>
            <a:pPr algn="ctr"/>
            <a:r>
              <a:rPr lang="en-IN" sz="4000" b="1" dirty="0">
                <a:latin typeface="+mj-lt"/>
              </a:rPr>
              <a:t>Existing Solutions</a:t>
            </a:r>
          </a:p>
        </p:txBody>
      </p:sp>
      <p:sp>
        <p:nvSpPr>
          <p:cNvPr id="7" name="TextBox 6">
            <a:extLst>
              <a:ext uri="{FF2B5EF4-FFF2-40B4-BE49-F238E27FC236}">
                <a16:creationId xmlns:a16="http://schemas.microsoft.com/office/drawing/2014/main" id="{42DF8CF9-D9AE-49B3-A128-1C53CE569FC0}"/>
              </a:ext>
            </a:extLst>
          </p:cNvPr>
          <p:cNvSpPr txBox="1"/>
          <p:nvPr/>
        </p:nvSpPr>
        <p:spPr>
          <a:xfrm>
            <a:off x="375065" y="767215"/>
            <a:ext cx="8517599" cy="3193182"/>
          </a:xfrm>
          <a:prstGeom prst="rect">
            <a:avLst/>
          </a:prstGeom>
          <a:noFill/>
        </p:spPr>
        <p:txBody>
          <a:bodyPr wrap="square" rtlCol="0">
            <a:spAutoFit/>
          </a:bodyPr>
          <a:lstStyle/>
          <a:p>
            <a:pPr marL="342900" indent="-342900">
              <a:buFont typeface="Wingdings" panose="05000000000000000000" pitchFamily="2" charset="2"/>
              <a:buChar char="§"/>
            </a:pPr>
            <a:r>
              <a:rPr lang="en-US" sz="1850" b="1" dirty="0">
                <a:solidFill>
                  <a:srgbClr val="003300"/>
                </a:solidFill>
                <a:effectLst/>
                <a:ea typeface="Calibri" panose="020F0502020204030204" pitchFamily="34" charset="0"/>
                <a:cs typeface="Arial" panose="020B0604020202020204" pitchFamily="34" charset="0"/>
              </a:rPr>
              <a:t>US2531379A Harvester for onions and the like(1945)</a:t>
            </a:r>
            <a:r>
              <a:rPr lang="en-US" sz="1850" b="1" dirty="0">
                <a:effectLst/>
                <a:ea typeface="Calibri" panose="020F0502020204030204" pitchFamily="34" charset="0"/>
                <a:cs typeface="Arial" panose="020B0604020202020204" pitchFamily="34" charset="0"/>
              </a:rPr>
              <a:t> - </a:t>
            </a:r>
            <a:r>
              <a:rPr lang="en-US" sz="1850" dirty="0">
                <a:effectLst/>
                <a:ea typeface="Calibri" panose="020F0502020204030204" pitchFamily="34" charset="0"/>
                <a:cs typeface="Arial" panose="020B0604020202020204" pitchFamily="34" charset="0"/>
              </a:rPr>
              <a:t>Is</a:t>
            </a:r>
            <a:r>
              <a:rPr lang="en-US" sz="1850" b="1" dirty="0">
                <a:effectLst/>
                <a:ea typeface="Calibri" panose="020F0502020204030204" pitchFamily="34" charset="0"/>
                <a:cs typeface="Arial" panose="020B0604020202020204" pitchFamily="34" charset="0"/>
              </a:rPr>
              <a:t> </a:t>
            </a:r>
            <a:r>
              <a:rPr lang="en-US" sz="1850" dirty="0">
                <a:effectLst/>
                <a:ea typeface="Calibri" panose="020F0502020204030204" pitchFamily="34" charset="0"/>
                <a:cs typeface="Times New Roman" panose="02020603050405020304" pitchFamily="18" charset="0"/>
              </a:rPr>
              <a:t>largely concerned with picking them from at or near the Surface of the ground, cleaning them, separating weeds and placing them in a suitable receptacle, such as a bag or crate.</a:t>
            </a:r>
          </a:p>
          <a:p>
            <a:pPr marL="342900" indent="-342900">
              <a:buFont typeface="Wingdings" panose="05000000000000000000" pitchFamily="2" charset="2"/>
              <a:buChar char="§"/>
            </a:pPr>
            <a:r>
              <a:rPr lang="en-US" sz="1850" b="1" kern="0" dirty="0">
                <a:solidFill>
                  <a:srgbClr val="000000"/>
                </a:solidFill>
                <a:effectLst/>
                <a:ea typeface="Times New Roman" panose="02020603050405020304" pitchFamily="18" charset="0"/>
                <a:cs typeface="Arial" panose="020B0604020202020204" pitchFamily="34" charset="0"/>
              </a:rPr>
              <a:t>US3451485A Onion harvesting machine (1966)</a:t>
            </a:r>
            <a:r>
              <a:rPr lang="en-US" sz="1850" b="0" kern="0" dirty="0">
                <a:solidFill>
                  <a:srgbClr val="000000"/>
                </a:solidFill>
                <a:effectLst/>
                <a:ea typeface="Times New Roman" panose="02020603050405020304" pitchFamily="18" charset="0"/>
                <a:cs typeface="Arial" panose="020B0604020202020204" pitchFamily="34" charset="0"/>
              </a:rPr>
              <a:t> </a:t>
            </a:r>
            <a:r>
              <a:rPr lang="en-US" sz="1850" b="0" kern="0" dirty="0">
                <a:effectLst/>
                <a:ea typeface="Times New Roman" panose="02020603050405020304" pitchFamily="18" charset="0"/>
                <a:cs typeface="Arial" panose="020B0604020202020204" pitchFamily="34" charset="0"/>
              </a:rPr>
              <a:t>- having belt to convey onion to a height and placing then on table having rolls which helps to cut leaves of onion.</a:t>
            </a:r>
            <a:endParaRPr lang="en-IN" sz="1850" b="1" kern="0" dirty="0">
              <a:effectLst/>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1850" b="1" kern="0" dirty="0">
                <a:solidFill>
                  <a:srgbClr val="000000"/>
                </a:solidFill>
                <a:effectLst/>
                <a:ea typeface="Times New Roman" panose="02020603050405020304" pitchFamily="18" charset="0"/>
                <a:cs typeface="Arial" panose="020B0604020202020204" pitchFamily="34" charset="0"/>
              </a:rPr>
              <a:t>WO2020053841A1 Onion harvesting machine with ability to cut stems (2018)-</a:t>
            </a:r>
            <a:r>
              <a:rPr lang="en-US" sz="1850" b="0" kern="0" dirty="0">
                <a:solidFill>
                  <a:srgbClr val="000000"/>
                </a:solidFill>
                <a:effectLst/>
                <a:ea typeface="Times New Roman" panose="02020603050405020304" pitchFamily="18" charset="0"/>
                <a:cs typeface="Arial" panose="020B0604020202020204" pitchFamily="34" charset="0"/>
              </a:rPr>
              <a:t> </a:t>
            </a:r>
            <a:r>
              <a:rPr lang="en-US" sz="1850" b="0" kern="0" dirty="0">
                <a:effectLst/>
                <a:ea typeface="Times New Roman" panose="02020603050405020304" pitchFamily="18" charset="0"/>
                <a:cs typeface="Times New Roman" panose="02020603050405020304" pitchFamily="18" charset="0"/>
              </a:rPr>
              <a:t>This invention is called an onion harvesting machine with the capability of cutting stems and separating clods and stones. This machine is attached to tractor and carried the power of this machine is supplied by PTO tractor.</a:t>
            </a:r>
            <a:endParaRPr lang="en-IN" sz="1850" b="1" kern="0" dirty="0">
              <a:effectLst/>
              <a:ea typeface="Times New Roman" panose="02020603050405020304" pitchFamily="18" charset="0"/>
              <a:cs typeface="Times New Roman" panose="02020603050405020304" pitchFamily="18" charset="0"/>
            </a:endParaRPr>
          </a:p>
          <a:p>
            <a:endParaRPr lang="en-IN" sz="1800" dirty="0">
              <a:effectLs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endParaRPr lang="en-IN" dirty="0"/>
          </a:p>
        </p:txBody>
      </p:sp>
      <p:sp>
        <p:nvSpPr>
          <p:cNvPr id="8" name="TextBox 7">
            <a:extLst>
              <a:ext uri="{FF2B5EF4-FFF2-40B4-BE49-F238E27FC236}">
                <a16:creationId xmlns:a16="http://schemas.microsoft.com/office/drawing/2014/main" id="{CEDBCB37-0674-4B1C-A1E6-96B423137166}"/>
              </a:ext>
            </a:extLst>
          </p:cNvPr>
          <p:cNvSpPr txBox="1"/>
          <p:nvPr/>
        </p:nvSpPr>
        <p:spPr>
          <a:xfrm>
            <a:off x="708147" y="3356386"/>
            <a:ext cx="8060788" cy="1208023"/>
          </a:xfrm>
          <a:prstGeom prst="rect">
            <a:avLst/>
          </a:prstGeom>
          <a:noFill/>
        </p:spPr>
        <p:txBody>
          <a:bodyPr wrap="square" rtlCol="0">
            <a:spAutoFit/>
          </a:bodyPr>
          <a:lstStyle/>
          <a:p>
            <a:r>
              <a:rPr lang="en-US" sz="1850" dirty="0">
                <a:effectLst/>
                <a:ea typeface="Calibri" panose="020F0502020204030204" pitchFamily="34" charset="0"/>
                <a:cs typeface="Times New Roman" panose="02020603050405020304" pitchFamily="18" charset="0"/>
              </a:rPr>
              <a:t>There are several other patents on onion harvesting. In general the present onion harvesting machines consists of conveyer belt and cutting of leaves using rotating unit like gear, razor, rolls, etc. in common.</a:t>
            </a:r>
            <a:endParaRPr lang="en-IN" sz="185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707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A78C2F3-EB5F-477B-A297-DE14C185B3EE}"/>
              </a:ext>
            </a:extLst>
          </p:cNvPr>
          <p:cNvSpPr txBox="1">
            <a:spLocks/>
          </p:cNvSpPr>
          <p:nvPr/>
        </p:nvSpPr>
        <p:spPr>
          <a:xfrm>
            <a:off x="0" y="127178"/>
            <a:ext cx="9144000" cy="514350"/>
          </a:xfrm>
          <a:prstGeom prst="rect">
            <a:avLst/>
          </a:prstGeom>
        </p:spPr>
        <p:txBody>
          <a:bodyPr vert="horz" wrap="square" lIns="0" tIns="13335" rIns="0" bIns="0" rtlCol="0">
            <a:spAutoFit/>
          </a:bodyPr>
          <a:lst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a:lstStyle>
          <a:p>
            <a:pPr marL="12700" algn="ctr">
              <a:spcBef>
                <a:spcPts val="105"/>
              </a:spcBef>
            </a:pPr>
            <a:r>
              <a:rPr lang="en-US" b="1" spc="100" dirty="0">
                <a:cs typeface="Times New Roman"/>
              </a:rPr>
              <a:t>Concept </a:t>
            </a:r>
            <a:r>
              <a:rPr lang="en-US" b="1" spc="85" dirty="0">
                <a:cs typeface="Times New Roman"/>
              </a:rPr>
              <a:t>Idea </a:t>
            </a:r>
            <a:r>
              <a:rPr lang="en-US" b="1" spc="180" dirty="0">
                <a:cs typeface="Times New Roman"/>
              </a:rPr>
              <a:t>of </a:t>
            </a:r>
            <a:r>
              <a:rPr lang="en-US" b="1" spc="80" dirty="0">
                <a:cs typeface="Times New Roman"/>
              </a:rPr>
              <a:t>our</a:t>
            </a:r>
            <a:r>
              <a:rPr lang="en-US" b="1" spc="-480" dirty="0">
                <a:cs typeface="Times New Roman"/>
              </a:rPr>
              <a:t> </a:t>
            </a:r>
            <a:r>
              <a:rPr lang="en-US" b="1" spc="30" dirty="0">
                <a:cs typeface="Times New Roman"/>
              </a:rPr>
              <a:t>product</a:t>
            </a:r>
          </a:p>
        </p:txBody>
      </p:sp>
      <p:sp>
        <p:nvSpPr>
          <p:cNvPr id="3" name="TextBox 2">
            <a:extLst>
              <a:ext uri="{FF2B5EF4-FFF2-40B4-BE49-F238E27FC236}">
                <a16:creationId xmlns:a16="http://schemas.microsoft.com/office/drawing/2014/main" id="{490910AC-708C-45BE-92FB-3408C5AE3DD0}"/>
              </a:ext>
            </a:extLst>
          </p:cNvPr>
          <p:cNvSpPr txBox="1"/>
          <p:nvPr/>
        </p:nvSpPr>
        <p:spPr>
          <a:xfrm>
            <a:off x="340061" y="688445"/>
            <a:ext cx="8733600" cy="1831271"/>
          </a:xfrm>
          <a:prstGeom prst="rect">
            <a:avLst/>
          </a:prstGeom>
          <a:noFill/>
        </p:spPr>
        <p:txBody>
          <a:bodyPr wrap="square" rtlCol="0">
            <a:spAutoFit/>
          </a:bodyPr>
          <a:lstStyle/>
          <a:p>
            <a:pPr algn="just"/>
            <a:r>
              <a:rPr lang="en-US" sz="1600" spc="-5" dirty="0">
                <a:solidFill>
                  <a:srgbClr val="003300"/>
                </a:solidFill>
                <a:cs typeface="Palladio Uralic"/>
              </a:rPr>
              <a:t>A combination </a:t>
            </a:r>
            <a:r>
              <a:rPr lang="en-US" sz="1600" dirty="0">
                <a:solidFill>
                  <a:srgbClr val="003300"/>
                </a:solidFill>
                <a:cs typeface="Palladio Uralic"/>
              </a:rPr>
              <a:t>of </a:t>
            </a:r>
            <a:r>
              <a:rPr lang="en-US" sz="1600" spc="-5" dirty="0">
                <a:solidFill>
                  <a:srgbClr val="003300"/>
                </a:solidFill>
                <a:cs typeface="Palladio Uralic"/>
              </a:rPr>
              <a:t>belts </a:t>
            </a:r>
            <a:r>
              <a:rPr lang="en-US" sz="1600" dirty="0">
                <a:solidFill>
                  <a:srgbClr val="003300"/>
                </a:solidFill>
                <a:cs typeface="Palladio Uralic"/>
              </a:rPr>
              <a:t>and rollers </a:t>
            </a:r>
            <a:r>
              <a:rPr lang="en-US" sz="1600" spc="-10" dirty="0">
                <a:solidFill>
                  <a:srgbClr val="003300"/>
                </a:solidFill>
                <a:cs typeface="Palladio Uralic"/>
              </a:rPr>
              <a:t>driven </a:t>
            </a:r>
            <a:r>
              <a:rPr lang="en-US" sz="1600" dirty="0">
                <a:solidFill>
                  <a:srgbClr val="003300"/>
                </a:solidFill>
                <a:cs typeface="Palladio Uralic"/>
              </a:rPr>
              <a:t>by </a:t>
            </a:r>
            <a:r>
              <a:rPr lang="en-US" sz="1600" spc="-5" dirty="0">
                <a:solidFill>
                  <a:srgbClr val="003300"/>
                </a:solidFill>
                <a:cs typeface="Palladio Uralic"/>
              </a:rPr>
              <a:t>the PTO is used </a:t>
            </a:r>
            <a:r>
              <a:rPr lang="en-US" sz="1600" dirty="0">
                <a:solidFill>
                  <a:srgbClr val="003300"/>
                </a:solidFill>
                <a:cs typeface="Palladio Uralic"/>
              </a:rPr>
              <a:t>for </a:t>
            </a:r>
            <a:r>
              <a:rPr lang="en-US" sz="1600" spc="-5" dirty="0">
                <a:solidFill>
                  <a:srgbClr val="003300"/>
                </a:solidFill>
                <a:cs typeface="Palladio Uralic"/>
              </a:rPr>
              <a:t>the transportation  of </a:t>
            </a:r>
            <a:r>
              <a:rPr lang="en-US" sz="1600" dirty="0">
                <a:solidFill>
                  <a:srgbClr val="003300"/>
                </a:solidFill>
                <a:cs typeface="Palladio Uralic"/>
              </a:rPr>
              <a:t>onions across </a:t>
            </a:r>
            <a:r>
              <a:rPr lang="en-US" sz="1600" spc="-5" dirty="0">
                <a:solidFill>
                  <a:srgbClr val="003300"/>
                </a:solidFill>
                <a:cs typeface="Palladio Uralic"/>
              </a:rPr>
              <a:t>the machine. For further movement gravity has been used as </a:t>
            </a:r>
            <a:r>
              <a:rPr lang="en-US" sz="1600" dirty="0">
                <a:solidFill>
                  <a:srgbClr val="003300"/>
                </a:solidFill>
                <a:cs typeface="Palladio Uralic"/>
              </a:rPr>
              <a:t>a  </a:t>
            </a:r>
            <a:r>
              <a:rPr lang="en-US" sz="1600" spc="-5" dirty="0">
                <a:solidFill>
                  <a:srgbClr val="003300"/>
                </a:solidFill>
                <a:cs typeface="Palladio Uralic"/>
              </a:rPr>
              <a:t>source of force </a:t>
            </a:r>
            <a:r>
              <a:rPr lang="en-US" sz="1600" dirty="0">
                <a:solidFill>
                  <a:srgbClr val="003300"/>
                </a:solidFill>
                <a:cs typeface="Palladio Uralic"/>
              </a:rPr>
              <a:t>to </a:t>
            </a:r>
            <a:r>
              <a:rPr lang="en-US" sz="1600" spc="-5" dirty="0">
                <a:solidFill>
                  <a:srgbClr val="003300"/>
                </a:solidFill>
                <a:cs typeface="Palladio Uralic"/>
              </a:rPr>
              <a:t>the </a:t>
            </a:r>
            <a:r>
              <a:rPr lang="en-US" sz="1600" dirty="0">
                <a:solidFill>
                  <a:srgbClr val="003300"/>
                </a:solidFill>
                <a:cs typeface="Palladio Uralic"/>
              </a:rPr>
              <a:t>onions. </a:t>
            </a:r>
            <a:r>
              <a:rPr lang="en-US" sz="1600" spc="-5" dirty="0">
                <a:solidFill>
                  <a:srgbClr val="003300"/>
                </a:solidFill>
                <a:cs typeface="Palladio Uralic"/>
              </a:rPr>
              <a:t>The vibration </a:t>
            </a:r>
            <a:r>
              <a:rPr lang="en-US" sz="1600" dirty="0">
                <a:solidFill>
                  <a:srgbClr val="003300"/>
                </a:solidFill>
                <a:cs typeface="Palladio Uralic"/>
              </a:rPr>
              <a:t>of </a:t>
            </a:r>
            <a:r>
              <a:rPr lang="en-US" sz="1600" spc="-5" dirty="0">
                <a:solidFill>
                  <a:srgbClr val="003300"/>
                </a:solidFill>
                <a:cs typeface="Palladio Uralic"/>
              </a:rPr>
              <a:t>the tractor </a:t>
            </a:r>
            <a:r>
              <a:rPr lang="en-US" sz="1600" spc="-10" dirty="0">
                <a:solidFill>
                  <a:srgbClr val="003300"/>
                </a:solidFill>
                <a:cs typeface="Palladio Uralic"/>
              </a:rPr>
              <a:t>is </a:t>
            </a:r>
            <a:r>
              <a:rPr lang="en-US" sz="1600" spc="-5" dirty="0">
                <a:solidFill>
                  <a:srgbClr val="003300"/>
                </a:solidFill>
                <a:cs typeface="Palladio Uralic"/>
              </a:rPr>
              <a:t>utilized </a:t>
            </a:r>
            <a:r>
              <a:rPr lang="en-US" sz="1600" dirty="0">
                <a:solidFill>
                  <a:srgbClr val="003300"/>
                </a:solidFill>
                <a:cs typeface="Palladio Uralic"/>
              </a:rPr>
              <a:t>for </a:t>
            </a:r>
            <a:r>
              <a:rPr lang="en-US" sz="1600" spc="-5" dirty="0">
                <a:solidFill>
                  <a:srgbClr val="003300"/>
                </a:solidFill>
                <a:cs typeface="Palladio Uralic"/>
              </a:rPr>
              <a:t>breaking  down the </a:t>
            </a:r>
            <a:r>
              <a:rPr lang="en-US" sz="1600" dirty="0">
                <a:solidFill>
                  <a:srgbClr val="003300"/>
                </a:solidFill>
                <a:cs typeface="Palladio Uralic"/>
              </a:rPr>
              <a:t>soil. </a:t>
            </a:r>
            <a:r>
              <a:rPr lang="en-US" sz="1600" spc="-5" dirty="0">
                <a:solidFill>
                  <a:srgbClr val="003300"/>
                </a:solidFill>
                <a:cs typeface="Palladio Uralic"/>
              </a:rPr>
              <a:t>A </a:t>
            </a:r>
            <a:r>
              <a:rPr lang="en-US" sz="1600" dirty="0">
                <a:solidFill>
                  <a:srgbClr val="003300"/>
                </a:solidFill>
                <a:cs typeface="Palladio Uralic"/>
              </a:rPr>
              <a:t>series </a:t>
            </a:r>
            <a:r>
              <a:rPr lang="en-US" sz="1600" spc="-5" dirty="0">
                <a:solidFill>
                  <a:srgbClr val="003300"/>
                </a:solidFill>
                <a:cs typeface="Palladio Uralic"/>
              </a:rPr>
              <a:t>of rollers and separator is used </a:t>
            </a:r>
            <a:r>
              <a:rPr lang="en-US" sz="1600" dirty="0">
                <a:solidFill>
                  <a:srgbClr val="003300"/>
                </a:solidFill>
                <a:cs typeface="Palladio Uralic"/>
              </a:rPr>
              <a:t>for </a:t>
            </a:r>
            <a:r>
              <a:rPr lang="en-US" sz="1600" spc="-10" dirty="0">
                <a:solidFill>
                  <a:srgbClr val="003300"/>
                </a:solidFill>
                <a:cs typeface="Palladio Uralic"/>
              </a:rPr>
              <a:t>the </a:t>
            </a:r>
            <a:r>
              <a:rPr lang="en-US" sz="1600" spc="-5" dirty="0">
                <a:solidFill>
                  <a:srgbClr val="003300"/>
                </a:solidFill>
                <a:cs typeface="Palladio Uralic"/>
              </a:rPr>
              <a:t>separation </a:t>
            </a:r>
            <a:r>
              <a:rPr lang="en-US" sz="1600" dirty="0">
                <a:solidFill>
                  <a:srgbClr val="003300"/>
                </a:solidFill>
                <a:cs typeface="Palladio Uralic"/>
              </a:rPr>
              <a:t>of </a:t>
            </a:r>
            <a:r>
              <a:rPr lang="en-US" sz="1600" spc="-5" dirty="0">
                <a:solidFill>
                  <a:srgbClr val="003300"/>
                </a:solidFill>
                <a:cs typeface="Palladio Uralic"/>
              </a:rPr>
              <a:t>soil from  the </a:t>
            </a:r>
            <a:r>
              <a:rPr lang="en-US" sz="1600" dirty="0">
                <a:solidFill>
                  <a:srgbClr val="003300"/>
                </a:solidFill>
                <a:cs typeface="Palladio Uralic"/>
              </a:rPr>
              <a:t>onions. </a:t>
            </a:r>
            <a:r>
              <a:rPr lang="en-US" sz="1600" spc="-5" dirty="0">
                <a:solidFill>
                  <a:srgbClr val="003300"/>
                </a:solidFill>
                <a:cs typeface="Palladio Uralic"/>
              </a:rPr>
              <a:t>Slider-Crank </a:t>
            </a:r>
            <a:r>
              <a:rPr lang="en-US" sz="1600" dirty="0">
                <a:solidFill>
                  <a:srgbClr val="003300"/>
                </a:solidFill>
                <a:cs typeface="Palladio Uralic"/>
              </a:rPr>
              <a:t>Mechanism (also </a:t>
            </a:r>
            <a:r>
              <a:rPr lang="en-US" sz="1600" spc="-5" dirty="0">
                <a:solidFill>
                  <a:srgbClr val="003300"/>
                </a:solidFill>
                <a:cs typeface="Palladio Uralic"/>
              </a:rPr>
              <a:t>driven </a:t>
            </a:r>
            <a:r>
              <a:rPr lang="en-US" sz="1600" dirty="0">
                <a:solidFill>
                  <a:srgbClr val="003300"/>
                </a:solidFill>
                <a:cs typeface="Palladio Uralic"/>
              </a:rPr>
              <a:t>by </a:t>
            </a:r>
            <a:r>
              <a:rPr lang="en-US" sz="1600" spc="-5" dirty="0">
                <a:solidFill>
                  <a:srgbClr val="003300"/>
                </a:solidFill>
                <a:cs typeface="Palladio Uralic"/>
              </a:rPr>
              <a:t>the </a:t>
            </a:r>
            <a:r>
              <a:rPr lang="en-US" sz="1600" dirty="0">
                <a:solidFill>
                  <a:srgbClr val="003300"/>
                </a:solidFill>
                <a:cs typeface="Palladio Uralic"/>
              </a:rPr>
              <a:t>PTO) </a:t>
            </a:r>
            <a:r>
              <a:rPr lang="en-US" sz="1600" spc="-5" dirty="0">
                <a:solidFill>
                  <a:srgbClr val="003300"/>
                </a:solidFill>
                <a:cs typeface="Palladio Uralic"/>
              </a:rPr>
              <a:t>is used </a:t>
            </a:r>
            <a:r>
              <a:rPr lang="en-US" sz="1600" dirty="0">
                <a:solidFill>
                  <a:srgbClr val="003300"/>
                </a:solidFill>
                <a:cs typeface="Palladio Uralic"/>
              </a:rPr>
              <a:t>for </a:t>
            </a:r>
            <a:r>
              <a:rPr lang="en-US" sz="1600" spc="-5" dirty="0">
                <a:solidFill>
                  <a:srgbClr val="003300"/>
                </a:solidFill>
                <a:cs typeface="Palladio Uralic"/>
              </a:rPr>
              <a:t>the cutting  of </a:t>
            </a:r>
            <a:r>
              <a:rPr lang="en-US" sz="1600" spc="-10" dirty="0">
                <a:solidFill>
                  <a:srgbClr val="003300"/>
                </a:solidFill>
                <a:cs typeface="Palladio Uralic"/>
              </a:rPr>
              <a:t>leaves. </a:t>
            </a:r>
            <a:r>
              <a:rPr lang="en-US" sz="1600" spc="-5" dirty="0">
                <a:solidFill>
                  <a:srgbClr val="003300"/>
                </a:solidFill>
                <a:cs typeface="Palladio Uralic"/>
              </a:rPr>
              <a:t>The piston of the mechanism </a:t>
            </a:r>
            <a:r>
              <a:rPr lang="en-US" sz="1600" spc="-10" dirty="0">
                <a:solidFill>
                  <a:srgbClr val="003300"/>
                </a:solidFill>
                <a:cs typeface="Palladio Uralic"/>
              </a:rPr>
              <a:t>serves </a:t>
            </a:r>
            <a:r>
              <a:rPr lang="en-US" sz="1600" spc="-5" dirty="0">
                <a:solidFill>
                  <a:srgbClr val="003300"/>
                </a:solidFill>
                <a:cs typeface="Palladio Uralic"/>
              </a:rPr>
              <a:t>as </a:t>
            </a:r>
            <a:r>
              <a:rPr lang="en-US" sz="1600" dirty="0">
                <a:solidFill>
                  <a:srgbClr val="003300"/>
                </a:solidFill>
                <a:cs typeface="Palladio Uralic"/>
              </a:rPr>
              <a:t>a shear cutter (has </a:t>
            </a:r>
            <a:r>
              <a:rPr lang="en-US" sz="1600" spc="-5" dirty="0">
                <a:solidFill>
                  <a:srgbClr val="003300"/>
                </a:solidFill>
                <a:cs typeface="Palladio Uralic"/>
              </a:rPr>
              <a:t>blades attached  </a:t>
            </a:r>
            <a:r>
              <a:rPr lang="en-US" sz="1600" dirty="0">
                <a:solidFill>
                  <a:srgbClr val="003300"/>
                </a:solidFill>
                <a:cs typeface="Palladio Uralic"/>
              </a:rPr>
              <a:t>to it) for </a:t>
            </a:r>
            <a:r>
              <a:rPr lang="en-US" sz="1600" spc="-5" dirty="0">
                <a:solidFill>
                  <a:srgbClr val="003300"/>
                </a:solidFill>
                <a:cs typeface="Palladio Uralic"/>
              </a:rPr>
              <a:t>the cutting. A convergent- divergent structure is used </a:t>
            </a:r>
            <a:r>
              <a:rPr lang="en-US" sz="1600" dirty="0">
                <a:solidFill>
                  <a:srgbClr val="003300"/>
                </a:solidFill>
                <a:cs typeface="Palladio Uralic"/>
              </a:rPr>
              <a:t>for </a:t>
            </a:r>
            <a:r>
              <a:rPr lang="en-US" sz="1600" spc="-5" dirty="0">
                <a:solidFill>
                  <a:srgbClr val="003300"/>
                </a:solidFill>
                <a:cs typeface="Palladio Uralic"/>
              </a:rPr>
              <a:t>separating the </a:t>
            </a:r>
            <a:r>
              <a:rPr lang="en-US" sz="1600" dirty="0">
                <a:solidFill>
                  <a:srgbClr val="003300"/>
                </a:solidFill>
                <a:cs typeface="Palladio Uralic"/>
              </a:rPr>
              <a:t>cut  </a:t>
            </a:r>
            <a:r>
              <a:rPr lang="en-US" sz="1600" spc="-5" dirty="0">
                <a:solidFill>
                  <a:srgbClr val="003300"/>
                </a:solidFill>
                <a:cs typeface="Palladio Uralic"/>
              </a:rPr>
              <a:t>leaves </a:t>
            </a:r>
            <a:r>
              <a:rPr lang="en-US" sz="1600" dirty="0">
                <a:solidFill>
                  <a:srgbClr val="003300"/>
                </a:solidFill>
                <a:cs typeface="Palladio Uralic"/>
              </a:rPr>
              <a:t>from </a:t>
            </a:r>
            <a:r>
              <a:rPr lang="en-US" sz="1600" spc="-5" dirty="0">
                <a:solidFill>
                  <a:srgbClr val="003300"/>
                </a:solidFill>
                <a:cs typeface="Palladio Uralic"/>
              </a:rPr>
              <a:t>the</a:t>
            </a:r>
            <a:r>
              <a:rPr lang="en-US" sz="1600" spc="-15" dirty="0">
                <a:solidFill>
                  <a:srgbClr val="003300"/>
                </a:solidFill>
                <a:cs typeface="Palladio Uralic"/>
              </a:rPr>
              <a:t> </a:t>
            </a:r>
            <a:r>
              <a:rPr lang="en-US" sz="1600" spc="-5" dirty="0">
                <a:solidFill>
                  <a:srgbClr val="003300"/>
                </a:solidFill>
                <a:cs typeface="Palladio Uralic"/>
              </a:rPr>
              <a:t>onions.</a:t>
            </a:r>
            <a:endParaRPr lang="en-US" sz="1600" dirty="0">
              <a:solidFill>
                <a:srgbClr val="003300"/>
              </a:solidFill>
              <a:cs typeface="Palladio Uralic"/>
            </a:endParaRPr>
          </a:p>
          <a:p>
            <a:pPr algn="just"/>
            <a:endParaRPr lang="en-IN" dirty="0"/>
          </a:p>
        </p:txBody>
      </p:sp>
      <p:sp>
        <p:nvSpPr>
          <p:cNvPr id="4" name="TextBox 3">
            <a:extLst>
              <a:ext uri="{FF2B5EF4-FFF2-40B4-BE49-F238E27FC236}">
                <a16:creationId xmlns:a16="http://schemas.microsoft.com/office/drawing/2014/main" id="{A4ACC246-DCBA-47C0-A826-5703AC90B812}"/>
              </a:ext>
            </a:extLst>
          </p:cNvPr>
          <p:cNvSpPr txBox="1"/>
          <p:nvPr/>
        </p:nvSpPr>
        <p:spPr>
          <a:xfrm>
            <a:off x="0" y="2162043"/>
            <a:ext cx="9144000" cy="846386"/>
          </a:xfrm>
          <a:prstGeom prst="rect">
            <a:avLst/>
          </a:prstGeom>
          <a:noFill/>
        </p:spPr>
        <p:txBody>
          <a:bodyPr wrap="square" rtlCol="0">
            <a:spAutoFit/>
          </a:bodyPr>
          <a:lstStyle/>
          <a:p>
            <a:pPr algn="ctr"/>
            <a:r>
              <a:rPr lang="en-US" sz="3200" b="1" spc="85" dirty="0">
                <a:latin typeface="+mj-lt"/>
                <a:ea typeface="+mj-ea"/>
                <a:cs typeface="Times New Roman"/>
              </a:rPr>
              <a:t>Why is</a:t>
            </a:r>
            <a:r>
              <a:rPr lang="en-US" sz="1800" b="1" spc="170" dirty="0">
                <a:solidFill>
                  <a:srgbClr val="FFFF00"/>
                </a:solidFill>
                <a:latin typeface="+mj-lt"/>
                <a:cs typeface="Times New Roman"/>
              </a:rPr>
              <a:t> </a:t>
            </a:r>
            <a:r>
              <a:rPr lang="en-US" sz="3200" b="1" spc="85" dirty="0">
                <a:latin typeface="+mj-lt"/>
                <a:ea typeface="+mj-ea"/>
                <a:cs typeface="Times New Roman"/>
              </a:rPr>
              <a:t>our</a:t>
            </a:r>
            <a:r>
              <a:rPr lang="en-US" sz="1800" b="1" spc="55" dirty="0">
                <a:solidFill>
                  <a:srgbClr val="FFFF00"/>
                </a:solidFill>
                <a:latin typeface="+mj-lt"/>
                <a:cs typeface="Times New Roman"/>
              </a:rPr>
              <a:t> </a:t>
            </a:r>
            <a:r>
              <a:rPr lang="en-US" sz="3200" b="1" spc="100" dirty="0">
                <a:latin typeface="+mj-lt"/>
                <a:ea typeface="+mj-ea"/>
                <a:cs typeface="Times New Roman"/>
              </a:rPr>
              <a:t>product </a:t>
            </a:r>
            <a:r>
              <a:rPr lang="en-US" sz="1800" b="1" spc="-415" dirty="0">
                <a:solidFill>
                  <a:srgbClr val="FFFF00"/>
                </a:solidFill>
                <a:latin typeface="+mj-lt"/>
                <a:cs typeface="Times New Roman"/>
              </a:rPr>
              <a:t> </a:t>
            </a:r>
            <a:r>
              <a:rPr lang="en-US" sz="3200" b="1" spc="100" dirty="0">
                <a:latin typeface="+mj-lt"/>
                <a:ea typeface="+mj-ea"/>
                <a:cs typeface="Times New Roman"/>
              </a:rPr>
              <a:t>better?</a:t>
            </a:r>
            <a:r>
              <a:rPr lang="en-US" sz="1800" b="1" spc="25" dirty="0">
                <a:solidFill>
                  <a:srgbClr val="FFFF00"/>
                </a:solidFill>
                <a:latin typeface="Times New Roman"/>
                <a:ea typeface="+mj-ea"/>
                <a:cs typeface="Times New Roman"/>
              </a:rPr>
              <a:t> </a:t>
            </a:r>
            <a:endParaRPr lang="en-US" sz="1800" dirty="0">
              <a:latin typeface="Times New Roman"/>
              <a:cs typeface="Times New Roman"/>
            </a:endParaRPr>
          </a:p>
          <a:p>
            <a:endParaRPr lang="en-IN" dirty="0"/>
          </a:p>
        </p:txBody>
      </p:sp>
      <p:sp>
        <p:nvSpPr>
          <p:cNvPr id="5" name="TextBox 4">
            <a:extLst>
              <a:ext uri="{FF2B5EF4-FFF2-40B4-BE49-F238E27FC236}">
                <a16:creationId xmlns:a16="http://schemas.microsoft.com/office/drawing/2014/main" id="{4998DC0B-F30F-40D2-89CF-68201464184C}"/>
              </a:ext>
            </a:extLst>
          </p:cNvPr>
          <p:cNvSpPr txBox="1"/>
          <p:nvPr/>
        </p:nvSpPr>
        <p:spPr>
          <a:xfrm>
            <a:off x="340062" y="2681655"/>
            <a:ext cx="8733599" cy="2077492"/>
          </a:xfrm>
          <a:prstGeom prst="rect">
            <a:avLst/>
          </a:prstGeom>
          <a:noFill/>
        </p:spPr>
        <p:txBody>
          <a:bodyPr wrap="square" rtlCol="0">
            <a:spAutoFit/>
          </a:bodyPr>
          <a:lstStyle/>
          <a:p>
            <a:pPr marL="299085" marR="5715" indent="-287020" algn="just">
              <a:lnSpc>
                <a:spcPct val="100000"/>
              </a:lnSpc>
              <a:spcBef>
                <a:spcPts val="2250"/>
              </a:spcBef>
              <a:buFont typeface="Wingdings"/>
              <a:buChar char=""/>
              <a:tabLst>
                <a:tab pos="299720" algn="l"/>
              </a:tabLst>
            </a:pPr>
            <a:r>
              <a:rPr lang="en-US" sz="1600" dirty="0">
                <a:solidFill>
                  <a:srgbClr val="003300"/>
                </a:solidFill>
                <a:cs typeface="Palladio Uralic"/>
              </a:rPr>
              <a:t>Introduction of slider crank </a:t>
            </a:r>
            <a:r>
              <a:rPr lang="en-US" sz="1600" spc="-5" dirty="0">
                <a:solidFill>
                  <a:srgbClr val="003300"/>
                </a:solidFill>
                <a:cs typeface="Palladio Uralic"/>
              </a:rPr>
              <a:t>mechanism which </a:t>
            </a:r>
            <a:r>
              <a:rPr lang="en-US" sz="1600" spc="-10" dirty="0">
                <a:solidFill>
                  <a:srgbClr val="003300"/>
                </a:solidFill>
                <a:cs typeface="Palladio Uralic"/>
              </a:rPr>
              <a:t>involves </a:t>
            </a:r>
            <a:r>
              <a:rPr lang="en-US" sz="1600" dirty="0">
                <a:solidFill>
                  <a:srgbClr val="003300"/>
                </a:solidFill>
                <a:cs typeface="Palladio Uralic"/>
              </a:rPr>
              <a:t>a </a:t>
            </a:r>
            <a:r>
              <a:rPr lang="en-US" sz="1600" spc="-10" dirty="0">
                <a:solidFill>
                  <a:srgbClr val="003300"/>
                </a:solidFill>
                <a:cs typeface="Palladio Uralic"/>
              </a:rPr>
              <a:t>number </a:t>
            </a:r>
            <a:r>
              <a:rPr lang="en-US" sz="1600" dirty="0">
                <a:solidFill>
                  <a:srgbClr val="003300"/>
                </a:solidFill>
                <a:cs typeface="Palladio Uralic"/>
              </a:rPr>
              <a:t>of </a:t>
            </a:r>
            <a:r>
              <a:rPr lang="en-US" sz="1600" spc="-5" dirty="0">
                <a:solidFill>
                  <a:srgbClr val="003300"/>
                </a:solidFill>
                <a:cs typeface="Palladio Uralic"/>
              </a:rPr>
              <a:t>plane blades  attached </a:t>
            </a:r>
            <a:r>
              <a:rPr lang="en-US" sz="1600" dirty="0">
                <a:solidFill>
                  <a:srgbClr val="003300"/>
                </a:solidFill>
                <a:cs typeface="Palladio Uralic"/>
              </a:rPr>
              <a:t>to </a:t>
            </a:r>
            <a:r>
              <a:rPr lang="en-US" sz="1600" spc="-5" dirty="0">
                <a:solidFill>
                  <a:srgbClr val="003300"/>
                </a:solidFill>
                <a:cs typeface="Palladio Uralic"/>
              </a:rPr>
              <a:t>single </a:t>
            </a:r>
            <a:r>
              <a:rPr lang="en-US" sz="1600" dirty="0">
                <a:solidFill>
                  <a:srgbClr val="003300"/>
                </a:solidFill>
                <a:cs typeface="Palladio Uralic"/>
              </a:rPr>
              <a:t>crank instead </a:t>
            </a:r>
            <a:r>
              <a:rPr lang="en-US" sz="1600" spc="-5" dirty="0">
                <a:solidFill>
                  <a:srgbClr val="003300"/>
                </a:solidFill>
                <a:cs typeface="Palladio Uralic"/>
              </a:rPr>
              <a:t>of the conventional gear mechanism </a:t>
            </a:r>
            <a:r>
              <a:rPr lang="en-US" sz="1600" dirty="0">
                <a:solidFill>
                  <a:srgbClr val="003300"/>
                </a:solidFill>
                <a:cs typeface="Palladio Uralic"/>
              </a:rPr>
              <a:t>for </a:t>
            </a:r>
            <a:r>
              <a:rPr lang="en-US" sz="1600" spc="-5" dirty="0">
                <a:solidFill>
                  <a:srgbClr val="003300"/>
                </a:solidFill>
                <a:cs typeface="Palladio Uralic"/>
              </a:rPr>
              <a:t>cutting of  </a:t>
            </a:r>
            <a:r>
              <a:rPr lang="en-US" sz="1600" spc="-10" dirty="0">
                <a:solidFill>
                  <a:srgbClr val="003300"/>
                </a:solidFill>
                <a:cs typeface="Palladio Uralic"/>
              </a:rPr>
              <a:t>leaves improves </a:t>
            </a:r>
            <a:r>
              <a:rPr lang="en-US" sz="1600" spc="-5" dirty="0">
                <a:solidFill>
                  <a:srgbClr val="003300"/>
                </a:solidFill>
                <a:cs typeface="Palladio Uralic"/>
              </a:rPr>
              <a:t>the mechanical </a:t>
            </a:r>
            <a:r>
              <a:rPr lang="en-US" sz="1600" spc="-20" dirty="0">
                <a:solidFill>
                  <a:srgbClr val="003300"/>
                </a:solidFill>
                <a:cs typeface="Palladio Uralic"/>
              </a:rPr>
              <a:t>efficiency, </a:t>
            </a:r>
            <a:r>
              <a:rPr lang="en-US" sz="1600" spc="-5" dirty="0">
                <a:solidFill>
                  <a:srgbClr val="003300"/>
                </a:solidFill>
                <a:cs typeface="Palladio Uralic"/>
              </a:rPr>
              <a:t>reduces the cost </a:t>
            </a:r>
            <a:r>
              <a:rPr lang="en-US" sz="1600" dirty="0">
                <a:solidFill>
                  <a:srgbClr val="003300"/>
                </a:solidFill>
                <a:cs typeface="Palladio Uralic"/>
              </a:rPr>
              <a:t>and also </a:t>
            </a:r>
            <a:r>
              <a:rPr lang="en-US" sz="1600" spc="-5" dirty="0">
                <a:solidFill>
                  <a:srgbClr val="003300"/>
                </a:solidFill>
                <a:cs typeface="Palladio Uralic"/>
              </a:rPr>
              <a:t>reduces the  manufacturing complexity of the</a:t>
            </a:r>
            <a:r>
              <a:rPr lang="en-US" sz="1600" spc="40" dirty="0">
                <a:solidFill>
                  <a:srgbClr val="003300"/>
                </a:solidFill>
                <a:cs typeface="Palladio Uralic"/>
              </a:rPr>
              <a:t> </a:t>
            </a:r>
            <a:r>
              <a:rPr lang="en-US" sz="1600" spc="-5" dirty="0">
                <a:solidFill>
                  <a:srgbClr val="003300"/>
                </a:solidFill>
                <a:cs typeface="Palladio Uralic"/>
              </a:rPr>
              <a:t>component.</a:t>
            </a:r>
            <a:endParaRPr lang="en-US" sz="1600" dirty="0">
              <a:solidFill>
                <a:srgbClr val="003300"/>
              </a:solidFill>
              <a:cs typeface="Palladio Uralic"/>
            </a:endParaRPr>
          </a:p>
          <a:p>
            <a:pPr marL="299085" marR="7620" indent="-287020" algn="just">
              <a:lnSpc>
                <a:spcPct val="100000"/>
              </a:lnSpc>
              <a:spcBef>
                <a:spcPts val="5"/>
              </a:spcBef>
              <a:buFont typeface="Wingdings"/>
              <a:buChar char=""/>
              <a:tabLst>
                <a:tab pos="299720" algn="l"/>
              </a:tabLst>
            </a:pPr>
            <a:r>
              <a:rPr lang="en-US" sz="1600" dirty="0">
                <a:solidFill>
                  <a:srgbClr val="003300"/>
                </a:solidFill>
                <a:cs typeface="Palladio Uralic"/>
              </a:rPr>
              <a:t>Use </a:t>
            </a:r>
            <a:r>
              <a:rPr lang="en-US" sz="1600" spc="-5" dirty="0">
                <a:solidFill>
                  <a:srgbClr val="003300"/>
                </a:solidFill>
                <a:cs typeface="Palladio Uralic"/>
              </a:rPr>
              <a:t>of the </a:t>
            </a:r>
            <a:r>
              <a:rPr lang="en-US" sz="1600" spc="-10" dirty="0">
                <a:solidFill>
                  <a:srgbClr val="003300"/>
                </a:solidFill>
                <a:cs typeface="Palladio Uralic"/>
              </a:rPr>
              <a:t>harvested </a:t>
            </a:r>
            <a:r>
              <a:rPr lang="en-US" sz="1600" spc="-5" dirty="0">
                <a:solidFill>
                  <a:srgbClr val="003300"/>
                </a:solidFill>
                <a:cs typeface="Palladio Uralic"/>
              </a:rPr>
              <a:t>space </a:t>
            </a:r>
            <a:r>
              <a:rPr lang="en-US" sz="1600" spc="-10" dirty="0">
                <a:solidFill>
                  <a:srgbClr val="003300"/>
                </a:solidFill>
                <a:cs typeface="Palladio Uralic"/>
              </a:rPr>
              <a:t>of </a:t>
            </a:r>
            <a:r>
              <a:rPr lang="en-US" sz="1600" spc="-5" dirty="0">
                <a:solidFill>
                  <a:srgbClr val="003300"/>
                </a:solidFill>
                <a:cs typeface="Palladio Uralic"/>
              </a:rPr>
              <a:t>the </a:t>
            </a:r>
            <a:r>
              <a:rPr lang="en-US" sz="1600" dirty="0">
                <a:solidFill>
                  <a:srgbClr val="003300"/>
                </a:solidFill>
                <a:cs typeface="Palladio Uralic"/>
              </a:rPr>
              <a:t>farm to </a:t>
            </a:r>
            <a:r>
              <a:rPr lang="en-US" sz="1600" spc="-5" dirty="0">
                <a:solidFill>
                  <a:srgbClr val="003300"/>
                </a:solidFill>
                <a:cs typeface="Palladio Uralic"/>
              </a:rPr>
              <a:t>systematically lay down the separated  onions </a:t>
            </a:r>
            <a:r>
              <a:rPr lang="en-US" sz="1600" dirty="0">
                <a:solidFill>
                  <a:srgbClr val="003300"/>
                </a:solidFill>
                <a:cs typeface="Palladio Uralic"/>
              </a:rPr>
              <a:t>and</a:t>
            </a:r>
            <a:r>
              <a:rPr lang="en-US" sz="1600" spc="15" dirty="0">
                <a:solidFill>
                  <a:srgbClr val="003300"/>
                </a:solidFill>
                <a:cs typeface="Palladio Uralic"/>
              </a:rPr>
              <a:t> </a:t>
            </a:r>
            <a:r>
              <a:rPr lang="en-US" sz="1600" spc="-5" dirty="0">
                <a:solidFill>
                  <a:srgbClr val="003300"/>
                </a:solidFill>
                <a:cs typeface="Palladio Uralic"/>
              </a:rPr>
              <a:t>leaves.</a:t>
            </a:r>
            <a:endParaRPr lang="en-US" sz="1600" dirty="0">
              <a:solidFill>
                <a:srgbClr val="003300"/>
              </a:solidFill>
              <a:cs typeface="Palladio Uralic"/>
            </a:endParaRPr>
          </a:p>
          <a:p>
            <a:pPr marL="299085" marR="5080" indent="-287020" algn="just">
              <a:lnSpc>
                <a:spcPct val="100000"/>
              </a:lnSpc>
              <a:buFont typeface="Wingdings"/>
              <a:buChar char=""/>
              <a:tabLst>
                <a:tab pos="299720" algn="l"/>
              </a:tabLst>
            </a:pPr>
            <a:r>
              <a:rPr lang="en-US" sz="1600" spc="-5" dirty="0">
                <a:solidFill>
                  <a:srgbClr val="003300"/>
                </a:solidFill>
                <a:cs typeface="Palladio Uralic"/>
              </a:rPr>
              <a:t>Single machine </a:t>
            </a:r>
            <a:r>
              <a:rPr lang="en-US" sz="1600" dirty="0">
                <a:solidFill>
                  <a:srgbClr val="003300"/>
                </a:solidFill>
                <a:cs typeface="Palladio Uralic"/>
              </a:rPr>
              <a:t>which can </a:t>
            </a:r>
            <a:r>
              <a:rPr lang="en-US" sz="1600" spc="-5" dirty="0">
                <a:solidFill>
                  <a:srgbClr val="003300"/>
                </a:solidFill>
                <a:cs typeface="Palladio Uralic"/>
              </a:rPr>
              <a:t>independently </a:t>
            </a:r>
            <a:r>
              <a:rPr lang="en-US" sz="1600" dirty="0">
                <a:solidFill>
                  <a:srgbClr val="003300"/>
                </a:solidFill>
                <a:cs typeface="Palladio Uralic"/>
              </a:rPr>
              <a:t>and </a:t>
            </a:r>
            <a:r>
              <a:rPr lang="en-US" sz="1600" spc="-5" dirty="0">
                <a:solidFill>
                  <a:srgbClr val="003300"/>
                </a:solidFill>
                <a:cs typeface="Palladio Uralic"/>
              </a:rPr>
              <a:t>separately carry </a:t>
            </a:r>
            <a:r>
              <a:rPr lang="en-US" sz="1600" dirty="0">
                <a:solidFill>
                  <a:srgbClr val="003300"/>
                </a:solidFill>
                <a:cs typeface="Palladio Uralic"/>
              </a:rPr>
              <a:t>out </a:t>
            </a:r>
            <a:r>
              <a:rPr lang="en-US" sz="1600" spc="-5" dirty="0">
                <a:solidFill>
                  <a:srgbClr val="003300"/>
                </a:solidFill>
                <a:cs typeface="Palladio Uralic"/>
              </a:rPr>
              <a:t>the </a:t>
            </a:r>
            <a:r>
              <a:rPr lang="en-US" sz="1600" spc="-10" dirty="0">
                <a:solidFill>
                  <a:srgbClr val="003300"/>
                </a:solidFill>
                <a:cs typeface="Palladio Uralic"/>
              </a:rPr>
              <a:t>harvesting  </a:t>
            </a:r>
            <a:r>
              <a:rPr lang="en-US" sz="1600" spc="-5" dirty="0">
                <a:solidFill>
                  <a:srgbClr val="003300"/>
                </a:solidFill>
                <a:cs typeface="Palladio Uralic"/>
              </a:rPr>
              <a:t>of </a:t>
            </a:r>
            <a:r>
              <a:rPr lang="en-US" sz="1600" dirty="0">
                <a:solidFill>
                  <a:srgbClr val="003300"/>
                </a:solidFill>
                <a:cs typeface="Palladio Uralic"/>
              </a:rPr>
              <a:t>onions and </a:t>
            </a:r>
            <a:r>
              <a:rPr lang="en-US" sz="1600" spc="-5" dirty="0">
                <a:solidFill>
                  <a:srgbClr val="003300"/>
                </a:solidFill>
                <a:cs typeface="Palladio Uralic"/>
              </a:rPr>
              <a:t>cutting of </a:t>
            </a:r>
            <a:r>
              <a:rPr lang="en-US" sz="1600" spc="-10" dirty="0">
                <a:solidFill>
                  <a:srgbClr val="003300"/>
                </a:solidFill>
                <a:cs typeface="Palladio Uralic"/>
              </a:rPr>
              <a:t>leaves </a:t>
            </a:r>
            <a:r>
              <a:rPr lang="en-US" sz="1600" dirty="0">
                <a:solidFill>
                  <a:srgbClr val="003300"/>
                </a:solidFill>
                <a:cs typeface="Palladio Uralic"/>
              </a:rPr>
              <a:t>which incorporates a provision for Curing </a:t>
            </a:r>
            <a:r>
              <a:rPr lang="en-US" sz="1600" spc="-5" dirty="0">
                <a:solidFill>
                  <a:srgbClr val="003300"/>
                </a:solidFill>
                <a:cs typeface="Palladio Uralic"/>
              </a:rPr>
              <a:t>of  </a:t>
            </a:r>
            <a:r>
              <a:rPr lang="en-US" sz="1600" dirty="0">
                <a:solidFill>
                  <a:srgbClr val="003300"/>
                </a:solidFill>
                <a:cs typeface="Palladio Uralic"/>
              </a:rPr>
              <a:t>onions.</a:t>
            </a:r>
          </a:p>
          <a:p>
            <a:pPr marL="299085" indent="-287020" algn="just">
              <a:lnSpc>
                <a:spcPct val="100000"/>
              </a:lnSpc>
              <a:buFont typeface="Wingdings"/>
              <a:buChar char=""/>
              <a:tabLst>
                <a:tab pos="299720" algn="l"/>
              </a:tabLst>
            </a:pPr>
            <a:r>
              <a:rPr lang="en-US" sz="1600" spc="-5" dirty="0">
                <a:solidFill>
                  <a:srgbClr val="003300"/>
                </a:solidFill>
                <a:cs typeface="Palladio Uralic"/>
              </a:rPr>
              <a:t>The product </a:t>
            </a:r>
            <a:r>
              <a:rPr lang="en-US" sz="1600" dirty="0">
                <a:solidFill>
                  <a:srgbClr val="003300"/>
                </a:solidFill>
                <a:cs typeface="Palladio Uralic"/>
              </a:rPr>
              <a:t>incorporates </a:t>
            </a:r>
            <a:r>
              <a:rPr lang="en-US" sz="1600" spc="-5" dirty="0">
                <a:solidFill>
                  <a:srgbClr val="003300"/>
                </a:solidFill>
                <a:cs typeface="Palladio Uralic"/>
              </a:rPr>
              <a:t>an </a:t>
            </a:r>
            <a:r>
              <a:rPr lang="en-US" sz="1600" dirty="0">
                <a:solidFill>
                  <a:srgbClr val="003300"/>
                </a:solidFill>
                <a:cs typeface="Palladio Uralic"/>
              </a:rPr>
              <a:t>efficient </a:t>
            </a:r>
            <a:r>
              <a:rPr lang="en-US" sz="1600" spc="-20" dirty="0">
                <a:solidFill>
                  <a:srgbClr val="003300"/>
                </a:solidFill>
                <a:cs typeface="Palladio Uralic"/>
              </a:rPr>
              <a:t>way </a:t>
            </a:r>
            <a:r>
              <a:rPr lang="en-US" sz="1600" spc="-5" dirty="0">
                <a:solidFill>
                  <a:srgbClr val="003300"/>
                </a:solidFill>
                <a:cs typeface="Palladio Uralic"/>
              </a:rPr>
              <a:t>for the </a:t>
            </a:r>
            <a:r>
              <a:rPr lang="en-US" sz="1600" dirty="0">
                <a:solidFill>
                  <a:srgbClr val="003300"/>
                </a:solidFill>
                <a:cs typeface="Palladio Uralic"/>
              </a:rPr>
              <a:t>disposal of </a:t>
            </a:r>
            <a:r>
              <a:rPr lang="en-US" sz="1600" spc="-5" dirty="0">
                <a:solidFill>
                  <a:srgbClr val="003300"/>
                </a:solidFill>
                <a:cs typeface="Palladio Uralic"/>
              </a:rPr>
              <a:t>big lumps </a:t>
            </a:r>
            <a:r>
              <a:rPr lang="en-US" sz="1600" dirty="0">
                <a:solidFill>
                  <a:srgbClr val="003300"/>
                </a:solidFill>
                <a:cs typeface="Palladio Uralic"/>
              </a:rPr>
              <a:t>of</a:t>
            </a:r>
            <a:r>
              <a:rPr lang="en-US" sz="1600" spc="70" dirty="0">
                <a:solidFill>
                  <a:srgbClr val="003300"/>
                </a:solidFill>
                <a:cs typeface="Palladio Uralic"/>
              </a:rPr>
              <a:t> </a:t>
            </a:r>
            <a:r>
              <a:rPr lang="en-US" sz="1600" dirty="0">
                <a:solidFill>
                  <a:srgbClr val="003300"/>
                </a:solidFill>
                <a:cs typeface="Palladio Uralic"/>
              </a:rPr>
              <a:t>soil.</a:t>
            </a:r>
          </a:p>
          <a:p>
            <a:endParaRPr lang="en-IN" dirty="0"/>
          </a:p>
        </p:txBody>
      </p:sp>
    </p:spTree>
    <p:extLst>
      <p:ext uri="{BB962C8B-B14F-4D97-AF65-F5344CB8AC3E}">
        <p14:creationId xmlns:p14="http://schemas.microsoft.com/office/powerpoint/2010/main" val="168902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C6BAB8-7CE1-4EA4-8D20-79A53B4377B1}"/>
              </a:ext>
            </a:extLst>
          </p:cNvPr>
          <p:cNvSpPr txBox="1"/>
          <p:nvPr/>
        </p:nvSpPr>
        <p:spPr>
          <a:xfrm>
            <a:off x="0" y="0"/>
            <a:ext cx="9144000" cy="646331"/>
          </a:xfrm>
          <a:prstGeom prst="rect">
            <a:avLst/>
          </a:prstGeom>
          <a:noFill/>
        </p:spPr>
        <p:txBody>
          <a:bodyPr wrap="square" rtlCol="0">
            <a:spAutoFit/>
          </a:bodyPr>
          <a:lstStyle/>
          <a:p>
            <a:pPr algn="ctr"/>
            <a:r>
              <a:rPr lang="en-IN" sz="3600" b="1" spc="-35" dirty="0"/>
              <a:t>Working</a:t>
            </a:r>
            <a:r>
              <a:rPr lang="en-IN" sz="3600" b="1" spc="-55" dirty="0"/>
              <a:t> </a:t>
            </a:r>
            <a:r>
              <a:rPr lang="en-IN" sz="3600" b="1" spc="-5" dirty="0"/>
              <a:t>Principle</a:t>
            </a:r>
            <a:endParaRPr lang="en-IN" sz="3600" b="1" dirty="0"/>
          </a:p>
        </p:txBody>
      </p:sp>
      <p:sp>
        <p:nvSpPr>
          <p:cNvPr id="3" name="TextBox 2">
            <a:extLst>
              <a:ext uri="{FF2B5EF4-FFF2-40B4-BE49-F238E27FC236}">
                <a16:creationId xmlns:a16="http://schemas.microsoft.com/office/drawing/2014/main" id="{D4505B40-9392-4801-8E66-2881CFECCDD0}"/>
              </a:ext>
            </a:extLst>
          </p:cNvPr>
          <p:cNvSpPr txBox="1"/>
          <p:nvPr/>
        </p:nvSpPr>
        <p:spPr>
          <a:xfrm>
            <a:off x="260251" y="487586"/>
            <a:ext cx="4529798" cy="4639732"/>
          </a:xfrm>
          <a:prstGeom prst="rect">
            <a:avLst/>
          </a:prstGeom>
          <a:noFill/>
        </p:spPr>
        <p:txBody>
          <a:bodyPr wrap="square" rtlCol="0">
            <a:spAutoFit/>
          </a:bodyPr>
          <a:lstStyle/>
          <a:p>
            <a:pPr algn="ctr"/>
            <a:r>
              <a:rPr lang="en-IN" sz="2400" b="1" dirty="0"/>
              <a:t>Harvesting</a:t>
            </a:r>
          </a:p>
          <a:p>
            <a:pPr marL="285750" indent="-285750">
              <a:buFont typeface="+mj-lt"/>
              <a:buAutoNum type="romanUcPeriod"/>
            </a:pPr>
            <a:r>
              <a:rPr lang="en-US" sz="1250" spc="-5" dirty="0">
                <a:solidFill>
                  <a:srgbClr val="003300"/>
                </a:solidFill>
                <a:cs typeface="Palladio Uralic"/>
              </a:rPr>
              <a:t>The digger </a:t>
            </a:r>
            <a:r>
              <a:rPr lang="en-US" sz="1250" dirty="0">
                <a:solidFill>
                  <a:srgbClr val="003300"/>
                </a:solidFill>
                <a:cs typeface="Palladio Uralic"/>
              </a:rPr>
              <a:t>enters </a:t>
            </a:r>
            <a:r>
              <a:rPr lang="en-US" sz="1250" spc="-5" dirty="0">
                <a:solidFill>
                  <a:srgbClr val="003300"/>
                </a:solidFill>
                <a:cs typeface="Palladio Uralic"/>
              </a:rPr>
              <a:t>into the </a:t>
            </a:r>
            <a:r>
              <a:rPr lang="en-US" sz="1250" spc="-10" dirty="0">
                <a:solidFill>
                  <a:srgbClr val="003300"/>
                </a:solidFill>
                <a:cs typeface="Palladio Uralic"/>
              </a:rPr>
              <a:t>soil </a:t>
            </a:r>
            <a:r>
              <a:rPr lang="en-US" sz="1250" spc="-5" dirty="0">
                <a:solidFill>
                  <a:srgbClr val="003300"/>
                </a:solidFill>
                <a:cs typeface="Palladio Uralic"/>
              </a:rPr>
              <a:t>and Plucks the onion out of</a:t>
            </a:r>
            <a:r>
              <a:rPr lang="en-US" sz="1250" spc="30" dirty="0">
                <a:solidFill>
                  <a:srgbClr val="003300"/>
                </a:solidFill>
                <a:cs typeface="Palladio Uralic"/>
              </a:rPr>
              <a:t> </a:t>
            </a:r>
            <a:r>
              <a:rPr lang="en-US" sz="1250" spc="-5" dirty="0">
                <a:solidFill>
                  <a:srgbClr val="003300"/>
                </a:solidFill>
                <a:cs typeface="Palladio Uralic"/>
              </a:rPr>
              <a:t>it.</a:t>
            </a:r>
            <a:endParaRPr lang="en-IN" sz="1250" spc="-5" dirty="0">
              <a:solidFill>
                <a:srgbClr val="003300"/>
              </a:solidFill>
              <a:cs typeface="Palladio Uralic"/>
            </a:endParaRPr>
          </a:p>
          <a:p>
            <a:pPr marL="285750" indent="-285750">
              <a:buFont typeface="+mj-lt"/>
              <a:buAutoNum type="romanUcPeriod"/>
            </a:pPr>
            <a:r>
              <a:rPr lang="en-US" sz="1250" spc="-5" dirty="0">
                <a:solidFill>
                  <a:srgbClr val="003300"/>
                </a:solidFill>
                <a:cs typeface="Palladio Uralic"/>
              </a:rPr>
              <a:t>The onions </a:t>
            </a:r>
            <a:r>
              <a:rPr lang="en-US" sz="1250" dirty="0">
                <a:solidFill>
                  <a:srgbClr val="003300"/>
                </a:solidFill>
                <a:cs typeface="Palladio Uralic"/>
              </a:rPr>
              <a:t>along </a:t>
            </a:r>
            <a:r>
              <a:rPr lang="en-US" sz="1250" spc="-5" dirty="0">
                <a:solidFill>
                  <a:srgbClr val="003300"/>
                </a:solidFill>
                <a:cs typeface="Palladio Uralic"/>
              </a:rPr>
              <a:t>with the </a:t>
            </a:r>
            <a:r>
              <a:rPr lang="en-US" sz="1250" spc="-10" dirty="0">
                <a:solidFill>
                  <a:srgbClr val="003300"/>
                </a:solidFill>
                <a:cs typeface="Palladio Uralic"/>
              </a:rPr>
              <a:t>soil </a:t>
            </a:r>
            <a:r>
              <a:rPr lang="en-US" sz="1250" spc="-5" dirty="0">
                <a:solidFill>
                  <a:srgbClr val="003300"/>
                </a:solidFill>
                <a:cs typeface="Palladio Uralic"/>
              </a:rPr>
              <a:t>travels </a:t>
            </a:r>
            <a:r>
              <a:rPr lang="en-US" sz="1250" dirty="0">
                <a:solidFill>
                  <a:srgbClr val="003300"/>
                </a:solidFill>
                <a:cs typeface="Palladio Uralic"/>
              </a:rPr>
              <a:t>up </a:t>
            </a:r>
            <a:r>
              <a:rPr lang="en-US" sz="1250" spc="-5" dirty="0">
                <a:solidFill>
                  <a:srgbClr val="003300"/>
                </a:solidFill>
                <a:cs typeface="Palladio Uralic"/>
              </a:rPr>
              <a:t>through the </a:t>
            </a:r>
            <a:r>
              <a:rPr lang="en-US" sz="1250" spc="-10" dirty="0">
                <a:solidFill>
                  <a:srgbClr val="003300"/>
                </a:solidFill>
                <a:cs typeface="Palladio Uralic"/>
              </a:rPr>
              <a:t>conveyer </a:t>
            </a:r>
            <a:r>
              <a:rPr lang="en-US" sz="1250" spc="-5" dirty="0">
                <a:solidFill>
                  <a:srgbClr val="003300"/>
                </a:solidFill>
                <a:cs typeface="Palladio Uralic"/>
              </a:rPr>
              <a:t>belt  and </a:t>
            </a:r>
            <a:r>
              <a:rPr lang="en-US" sz="1250" spc="-10" dirty="0">
                <a:solidFill>
                  <a:srgbClr val="003300"/>
                </a:solidFill>
                <a:cs typeface="Palladio Uralic"/>
              </a:rPr>
              <a:t>is </a:t>
            </a:r>
            <a:r>
              <a:rPr lang="en-US" sz="1250" spc="-5" dirty="0">
                <a:solidFill>
                  <a:srgbClr val="003300"/>
                </a:solidFill>
                <a:cs typeface="Palladio Uralic"/>
              </a:rPr>
              <a:t>dropped </a:t>
            </a:r>
            <a:r>
              <a:rPr lang="en-US" sz="1250" dirty="0">
                <a:solidFill>
                  <a:srgbClr val="003300"/>
                </a:solidFill>
                <a:cs typeface="Palladio Uralic"/>
              </a:rPr>
              <a:t>on </a:t>
            </a:r>
            <a:r>
              <a:rPr lang="en-US" sz="1250" spc="-5" dirty="0">
                <a:solidFill>
                  <a:srgbClr val="003300"/>
                </a:solidFill>
                <a:cs typeface="Palladio Uralic"/>
              </a:rPr>
              <a:t>the </a:t>
            </a:r>
            <a:r>
              <a:rPr lang="en-US" sz="1250" dirty="0">
                <a:solidFill>
                  <a:srgbClr val="003300"/>
                </a:solidFill>
                <a:cs typeface="Palladio Uralic"/>
              </a:rPr>
              <a:t>1</a:t>
            </a:r>
            <a:r>
              <a:rPr lang="en-US" sz="1250" baseline="24305" dirty="0">
                <a:solidFill>
                  <a:srgbClr val="003300"/>
                </a:solidFill>
                <a:cs typeface="Palladio Uralic"/>
              </a:rPr>
              <a:t>st</a:t>
            </a:r>
            <a:r>
              <a:rPr lang="en-US" sz="1250" spc="142" baseline="24305" dirty="0">
                <a:solidFill>
                  <a:srgbClr val="003300"/>
                </a:solidFill>
                <a:cs typeface="Palladio Uralic"/>
              </a:rPr>
              <a:t> </a:t>
            </a:r>
            <a:r>
              <a:rPr lang="en-US" sz="1250" spc="-10" dirty="0">
                <a:solidFill>
                  <a:srgbClr val="003300"/>
                </a:solidFill>
                <a:cs typeface="Palladio Uralic"/>
              </a:rPr>
              <a:t>roller.</a:t>
            </a:r>
            <a:endParaRPr lang="en-US" sz="1250" dirty="0">
              <a:solidFill>
                <a:srgbClr val="003300"/>
              </a:solidFill>
              <a:cs typeface="Palladio Uralic"/>
            </a:endParaRPr>
          </a:p>
          <a:p>
            <a:pPr marL="285750" indent="-285750">
              <a:buFont typeface="+mj-lt"/>
              <a:buAutoNum type="romanUcPeriod"/>
            </a:pPr>
            <a:r>
              <a:rPr lang="en-US" sz="1250" spc="-5" dirty="0">
                <a:solidFill>
                  <a:srgbClr val="003300"/>
                </a:solidFill>
                <a:cs typeface="Palladio Uralic"/>
              </a:rPr>
              <a:t>The 1</a:t>
            </a:r>
            <a:r>
              <a:rPr lang="en-US" sz="1250" spc="-7" baseline="24305" dirty="0">
                <a:solidFill>
                  <a:srgbClr val="003300"/>
                </a:solidFill>
                <a:cs typeface="Palladio Uralic"/>
              </a:rPr>
              <a:t>st </a:t>
            </a:r>
            <a:r>
              <a:rPr lang="en-US" sz="1250" dirty="0">
                <a:solidFill>
                  <a:srgbClr val="003300"/>
                </a:solidFill>
                <a:cs typeface="Palladio Uralic"/>
              </a:rPr>
              <a:t>roller </a:t>
            </a:r>
            <a:r>
              <a:rPr lang="en-US" sz="1250" spc="-5" dirty="0">
                <a:solidFill>
                  <a:srgbClr val="003300"/>
                </a:solidFill>
                <a:cs typeface="Palladio Uralic"/>
              </a:rPr>
              <a:t>has bars separated by </a:t>
            </a:r>
            <a:r>
              <a:rPr lang="en-US" sz="1250" dirty="0">
                <a:solidFill>
                  <a:srgbClr val="003300"/>
                </a:solidFill>
                <a:cs typeface="Palladio Uralic"/>
              </a:rPr>
              <a:t>a </a:t>
            </a:r>
            <a:r>
              <a:rPr lang="en-US" sz="1250" spc="-5" dirty="0">
                <a:solidFill>
                  <a:srgbClr val="003300"/>
                </a:solidFill>
                <a:cs typeface="Palladio Uralic"/>
              </a:rPr>
              <a:t>distance </a:t>
            </a:r>
            <a:r>
              <a:rPr lang="en-US" sz="1250" dirty="0">
                <a:solidFill>
                  <a:srgbClr val="003300"/>
                </a:solidFill>
                <a:cs typeface="Palladio Uralic"/>
              </a:rPr>
              <a:t>of </a:t>
            </a:r>
            <a:r>
              <a:rPr lang="en-US" sz="1250" spc="-5" dirty="0">
                <a:solidFill>
                  <a:srgbClr val="003300"/>
                </a:solidFill>
                <a:cs typeface="Palladio Uralic"/>
              </a:rPr>
              <a:t>20cm </a:t>
            </a:r>
            <a:r>
              <a:rPr lang="en-US" sz="1250" spc="-10" dirty="0">
                <a:solidFill>
                  <a:srgbClr val="003300"/>
                </a:solidFill>
                <a:cs typeface="Palladio Uralic"/>
              </a:rPr>
              <a:t>which  </a:t>
            </a:r>
            <a:r>
              <a:rPr lang="en-US" sz="1250" spc="-5" dirty="0">
                <a:solidFill>
                  <a:srgbClr val="003300"/>
                </a:solidFill>
                <a:cs typeface="Palladio Uralic"/>
              </a:rPr>
              <a:t>allows </a:t>
            </a:r>
            <a:r>
              <a:rPr lang="en-US" sz="1250" dirty="0">
                <a:solidFill>
                  <a:srgbClr val="003300"/>
                </a:solidFill>
                <a:cs typeface="Palladio Uralic"/>
              </a:rPr>
              <a:t>all </a:t>
            </a:r>
            <a:r>
              <a:rPr lang="en-US" sz="1250" spc="-5" dirty="0">
                <a:solidFill>
                  <a:srgbClr val="003300"/>
                </a:solidFill>
                <a:cs typeface="Palladio Uralic"/>
              </a:rPr>
              <a:t>onions </a:t>
            </a:r>
            <a:r>
              <a:rPr lang="en-US" sz="1250" dirty="0">
                <a:solidFill>
                  <a:srgbClr val="003300"/>
                </a:solidFill>
                <a:cs typeface="Palladio Uralic"/>
              </a:rPr>
              <a:t>to </a:t>
            </a:r>
            <a:r>
              <a:rPr lang="en-US" sz="1250" spc="-5" dirty="0">
                <a:solidFill>
                  <a:srgbClr val="003300"/>
                </a:solidFill>
                <a:cs typeface="Palladio Uralic"/>
              </a:rPr>
              <a:t>fall through </a:t>
            </a:r>
            <a:r>
              <a:rPr lang="en-US" sz="1250" dirty="0">
                <a:solidFill>
                  <a:srgbClr val="003300"/>
                </a:solidFill>
                <a:cs typeface="Palladio Uralic"/>
              </a:rPr>
              <a:t>them onto </a:t>
            </a:r>
            <a:r>
              <a:rPr lang="en-US" sz="1250" spc="-5" dirty="0">
                <a:solidFill>
                  <a:srgbClr val="003300"/>
                </a:solidFill>
                <a:cs typeface="Palladio Uralic"/>
              </a:rPr>
              <a:t>the </a:t>
            </a:r>
            <a:r>
              <a:rPr lang="en-US" sz="1250" spc="5" dirty="0">
                <a:solidFill>
                  <a:srgbClr val="003300"/>
                </a:solidFill>
                <a:cs typeface="Palladio Uralic"/>
              </a:rPr>
              <a:t>2</a:t>
            </a:r>
            <a:r>
              <a:rPr lang="en-US" sz="1250" spc="7" baseline="24305" dirty="0">
                <a:solidFill>
                  <a:srgbClr val="003300"/>
                </a:solidFill>
                <a:cs typeface="Palladio Uralic"/>
              </a:rPr>
              <a:t>nd </a:t>
            </a:r>
            <a:r>
              <a:rPr lang="en-US" sz="1250" dirty="0">
                <a:solidFill>
                  <a:srgbClr val="003300"/>
                </a:solidFill>
                <a:cs typeface="Palladio Uralic"/>
              </a:rPr>
              <a:t>roller </a:t>
            </a:r>
            <a:r>
              <a:rPr lang="en-US" sz="1250" spc="-5" dirty="0">
                <a:solidFill>
                  <a:srgbClr val="003300"/>
                </a:solidFill>
                <a:cs typeface="Palladio Uralic"/>
              </a:rPr>
              <a:t>and  retaining the </a:t>
            </a:r>
            <a:r>
              <a:rPr lang="en-US" sz="1250" spc="-10" dirty="0">
                <a:solidFill>
                  <a:srgbClr val="003300"/>
                </a:solidFill>
                <a:cs typeface="Palladio Uralic"/>
              </a:rPr>
              <a:t>big </a:t>
            </a:r>
            <a:r>
              <a:rPr lang="en-US" sz="1250" spc="-5" dirty="0">
                <a:solidFill>
                  <a:srgbClr val="003300"/>
                </a:solidFill>
                <a:cs typeface="Palladio Uralic"/>
              </a:rPr>
              <a:t>lumps of </a:t>
            </a:r>
            <a:r>
              <a:rPr lang="en-US" sz="1250" spc="-10" dirty="0">
                <a:solidFill>
                  <a:srgbClr val="003300"/>
                </a:solidFill>
                <a:cs typeface="Palladio Uralic"/>
              </a:rPr>
              <a:t>soil </a:t>
            </a:r>
            <a:r>
              <a:rPr lang="en-US" sz="1250" dirty="0">
                <a:solidFill>
                  <a:srgbClr val="003300"/>
                </a:solidFill>
                <a:cs typeface="Palladio Uralic"/>
              </a:rPr>
              <a:t>on </a:t>
            </a:r>
            <a:r>
              <a:rPr lang="en-US" sz="1250" spc="-10" dirty="0">
                <a:solidFill>
                  <a:srgbClr val="003300"/>
                </a:solidFill>
                <a:cs typeface="Palladio Uralic"/>
              </a:rPr>
              <a:t>it which </a:t>
            </a:r>
            <a:r>
              <a:rPr lang="en-US" sz="1250" dirty="0">
                <a:solidFill>
                  <a:srgbClr val="003300"/>
                </a:solidFill>
                <a:cs typeface="Palladio Uralic"/>
              </a:rPr>
              <a:t>are </a:t>
            </a:r>
            <a:r>
              <a:rPr lang="en-US" sz="1250" spc="-5" dirty="0">
                <a:solidFill>
                  <a:srgbClr val="003300"/>
                </a:solidFill>
                <a:cs typeface="Palladio Uralic"/>
              </a:rPr>
              <a:t>thrown </a:t>
            </a:r>
            <a:r>
              <a:rPr lang="en-US" sz="1250" spc="-15" dirty="0">
                <a:solidFill>
                  <a:srgbClr val="003300"/>
                </a:solidFill>
                <a:cs typeface="Palladio Uralic"/>
              </a:rPr>
              <a:t>away </a:t>
            </a:r>
            <a:r>
              <a:rPr lang="en-US" sz="1250" dirty="0">
                <a:solidFill>
                  <a:srgbClr val="003300"/>
                </a:solidFill>
                <a:cs typeface="Palladio Uralic"/>
              </a:rPr>
              <a:t>at </a:t>
            </a:r>
            <a:r>
              <a:rPr lang="en-US" sz="1250" spc="-5" dirty="0">
                <a:solidFill>
                  <a:srgbClr val="003300"/>
                </a:solidFill>
                <a:cs typeface="Palladio Uralic"/>
              </a:rPr>
              <a:t>the  </a:t>
            </a:r>
            <a:r>
              <a:rPr lang="en-US" sz="1250" dirty="0">
                <a:solidFill>
                  <a:srgbClr val="003300"/>
                </a:solidFill>
                <a:cs typeface="Palladio Uralic"/>
              </a:rPr>
              <a:t>end.</a:t>
            </a:r>
          </a:p>
          <a:p>
            <a:pPr marL="285750" indent="-285750">
              <a:buFont typeface="+mj-lt"/>
              <a:buAutoNum type="romanUcPeriod"/>
            </a:pPr>
            <a:r>
              <a:rPr lang="en-US" sz="1250" spc="-5" dirty="0">
                <a:solidFill>
                  <a:srgbClr val="003300"/>
                </a:solidFill>
                <a:cs typeface="Palladio Uralic"/>
              </a:rPr>
              <a:t>The </a:t>
            </a:r>
            <a:r>
              <a:rPr lang="en-US" sz="1250" dirty="0">
                <a:solidFill>
                  <a:srgbClr val="003300"/>
                </a:solidFill>
                <a:cs typeface="Palladio Uralic"/>
              </a:rPr>
              <a:t>2</a:t>
            </a:r>
            <a:r>
              <a:rPr lang="en-US" sz="1250" baseline="24305" dirty="0">
                <a:solidFill>
                  <a:srgbClr val="003300"/>
                </a:solidFill>
                <a:cs typeface="Palladio Uralic"/>
              </a:rPr>
              <a:t>nd </a:t>
            </a:r>
            <a:r>
              <a:rPr lang="en-US" sz="1250" dirty="0">
                <a:solidFill>
                  <a:srgbClr val="003300"/>
                </a:solidFill>
                <a:cs typeface="Palladio Uralic"/>
              </a:rPr>
              <a:t>roller </a:t>
            </a:r>
            <a:r>
              <a:rPr lang="en-US" sz="1250" spc="-5" dirty="0">
                <a:solidFill>
                  <a:srgbClr val="003300"/>
                </a:solidFill>
                <a:cs typeface="Palladio Uralic"/>
              </a:rPr>
              <a:t>has bars separated by </a:t>
            </a:r>
            <a:r>
              <a:rPr lang="en-US" sz="1250" dirty="0">
                <a:solidFill>
                  <a:srgbClr val="003300"/>
                </a:solidFill>
                <a:cs typeface="Palladio Uralic"/>
              </a:rPr>
              <a:t>a </a:t>
            </a:r>
            <a:r>
              <a:rPr lang="en-US" sz="1250" spc="-5" dirty="0">
                <a:solidFill>
                  <a:srgbClr val="003300"/>
                </a:solidFill>
                <a:cs typeface="Palladio Uralic"/>
              </a:rPr>
              <a:t>distance of 3cm</a:t>
            </a:r>
            <a:r>
              <a:rPr lang="en-US" sz="1250" spc="-95" dirty="0">
                <a:solidFill>
                  <a:srgbClr val="003300"/>
                </a:solidFill>
                <a:cs typeface="Palladio Uralic"/>
              </a:rPr>
              <a:t> </a:t>
            </a:r>
            <a:r>
              <a:rPr lang="en-US" sz="1250" spc="-10" dirty="0">
                <a:solidFill>
                  <a:srgbClr val="003300"/>
                </a:solidFill>
                <a:cs typeface="Palladio Uralic"/>
              </a:rPr>
              <a:t>which</a:t>
            </a:r>
            <a:r>
              <a:rPr lang="en-US" sz="1250" dirty="0">
                <a:solidFill>
                  <a:srgbClr val="003300"/>
                </a:solidFill>
                <a:cs typeface="Palladio Uralic"/>
              </a:rPr>
              <a:t> </a:t>
            </a:r>
            <a:r>
              <a:rPr lang="en-US" sz="1250" spc="-15" dirty="0">
                <a:solidFill>
                  <a:srgbClr val="003300"/>
                </a:solidFill>
                <a:cs typeface="Palladio Uralic"/>
              </a:rPr>
              <a:t>doesn’t </a:t>
            </a:r>
            <a:r>
              <a:rPr lang="en-US" sz="1250" dirty="0">
                <a:solidFill>
                  <a:srgbClr val="003300"/>
                </a:solidFill>
                <a:cs typeface="Palladio Uralic"/>
              </a:rPr>
              <a:t>allow </a:t>
            </a:r>
            <a:r>
              <a:rPr lang="en-US" sz="1250" spc="-5" dirty="0">
                <a:solidFill>
                  <a:srgbClr val="003300"/>
                </a:solidFill>
                <a:cs typeface="Palladio Uralic"/>
              </a:rPr>
              <a:t>any onion to fall through them, but does the </a:t>
            </a:r>
            <a:r>
              <a:rPr lang="en-US" sz="1250" spc="-10" dirty="0">
                <a:solidFill>
                  <a:srgbClr val="003300"/>
                </a:solidFill>
                <a:cs typeface="Palladio Uralic"/>
              </a:rPr>
              <a:t>work</a:t>
            </a:r>
            <a:r>
              <a:rPr lang="en-US" sz="1250" spc="55" dirty="0">
                <a:solidFill>
                  <a:srgbClr val="003300"/>
                </a:solidFill>
                <a:cs typeface="Palladio Uralic"/>
              </a:rPr>
              <a:t> </a:t>
            </a:r>
            <a:r>
              <a:rPr lang="en-US" sz="1250" spc="-5" dirty="0">
                <a:solidFill>
                  <a:srgbClr val="003300"/>
                </a:solidFill>
                <a:cs typeface="Palladio Uralic"/>
              </a:rPr>
              <a:t>of</a:t>
            </a:r>
            <a:r>
              <a:rPr lang="en-US" sz="1250" dirty="0">
                <a:solidFill>
                  <a:srgbClr val="003300"/>
                </a:solidFill>
                <a:cs typeface="Palladio Uralic"/>
              </a:rPr>
              <a:t> </a:t>
            </a:r>
            <a:r>
              <a:rPr lang="en-US" sz="1250" spc="-5" dirty="0">
                <a:solidFill>
                  <a:srgbClr val="003300"/>
                </a:solidFill>
                <a:cs typeface="Palladio Uralic"/>
              </a:rPr>
              <a:t>separating fine particles of </a:t>
            </a:r>
            <a:r>
              <a:rPr lang="en-US" sz="1250" spc="-10" dirty="0">
                <a:solidFill>
                  <a:srgbClr val="003300"/>
                </a:solidFill>
                <a:cs typeface="Palladio Uralic"/>
              </a:rPr>
              <a:t>soil </a:t>
            </a:r>
            <a:r>
              <a:rPr lang="en-US" sz="1250" dirty="0">
                <a:solidFill>
                  <a:srgbClr val="003300"/>
                </a:solidFill>
                <a:cs typeface="Palladio Uralic"/>
              </a:rPr>
              <a:t>from </a:t>
            </a:r>
            <a:r>
              <a:rPr lang="en-US" sz="1250" spc="-5" dirty="0">
                <a:solidFill>
                  <a:srgbClr val="003300"/>
                </a:solidFill>
                <a:cs typeface="Palladio Uralic"/>
              </a:rPr>
              <a:t>the onions. The onions </a:t>
            </a:r>
            <a:r>
              <a:rPr lang="en-US" sz="1250" dirty="0">
                <a:solidFill>
                  <a:srgbClr val="003300"/>
                </a:solidFill>
                <a:cs typeface="Palladio Uralic"/>
              </a:rPr>
              <a:t>then  </a:t>
            </a:r>
            <a:r>
              <a:rPr lang="en-US" sz="1250" spc="-10" dirty="0">
                <a:solidFill>
                  <a:srgbClr val="003300"/>
                </a:solidFill>
                <a:cs typeface="Palladio Uralic"/>
              </a:rPr>
              <a:t>advance </a:t>
            </a:r>
            <a:r>
              <a:rPr lang="en-US" sz="1250" dirty="0">
                <a:solidFill>
                  <a:srgbClr val="003300"/>
                </a:solidFill>
                <a:cs typeface="Palladio Uralic"/>
              </a:rPr>
              <a:t>to </a:t>
            </a:r>
            <a:r>
              <a:rPr lang="en-US" sz="1250" spc="-5" dirty="0">
                <a:solidFill>
                  <a:srgbClr val="003300"/>
                </a:solidFill>
                <a:cs typeface="Palladio Uralic"/>
              </a:rPr>
              <a:t>the separator attached </a:t>
            </a:r>
            <a:r>
              <a:rPr lang="en-US" sz="1250" dirty="0">
                <a:solidFill>
                  <a:srgbClr val="003300"/>
                </a:solidFill>
                <a:cs typeface="Palladio Uralic"/>
              </a:rPr>
              <a:t>at </a:t>
            </a:r>
            <a:r>
              <a:rPr lang="en-US" sz="1250" spc="-5" dirty="0">
                <a:solidFill>
                  <a:srgbClr val="003300"/>
                </a:solidFill>
                <a:cs typeface="Palladio Uralic"/>
              </a:rPr>
              <a:t>the </a:t>
            </a:r>
            <a:r>
              <a:rPr lang="en-US" sz="1250" dirty="0">
                <a:solidFill>
                  <a:srgbClr val="003300"/>
                </a:solidFill>
                <a:cs typeface="Palladio Uralic"/>
              </a:rPr>
              <a:t>end </a:t>
            </a:r>
            <a:r>
              <a:rPr lang="en-US" sz="1250" spc="-5" dirty="0">
                <a:solidFill>
                  <a:srgbClr val="003300"/>
                </a:solidFill>
                <a:cs typeface="Palladio Uralic"/>
              </a:rPr>
              <a:t>of the</a:t>
            </a:r>
            <a:r>
              <a:rPr lang="en-US" sz="1250" spc="-25" dirty="0">
                <a:solidFill>
                  <a:srgbClr val="003300"/>
                </a:solidFill>
                <a:cs typeface="Palladio Uralic"/>
              </a:rPr>
              <a:t> </a:t>
            </a:r>
            <a:r>
              <a:rPr lang="en-US" sz="1250" spc="-10" dirty="0">
                <a:solidFill>
                  <a:srgbClr val="003300"/>
                </a:solidFill>
                <a:cs typeface="Palladio Uralic"/>
              </a:rPr>
              <a:t>roller.</a:t>
            </a:r>
            <a:endParaRPr lang="en-US" sz="1250" dirty="0">
              <a:solidFill>
                <a:srgbClr val="003300"/>
              </a:solidFill>
              <a:cs typeface="Palladio Uralic"/>
            </a:endParaRPr>
          </a:p>
          <a:p>
            <a:pPr marL="285750" indent="-285750">
              <a:buFont typeface="+mj-lt"/>
              <a:buAutoNum type="romanUcPeriod"/>
            </a:pPr>
            <a:r>
              <a:rPr lang="en-US" sz="1250" spc="-5" dirty="0">
                <a:solidFill>
                  <a:srgbClr val="003300"/>
                </a:solidFill>
                <a:cs typeface="Palladio Uralic"/>
              </a:rPr>
              <a:t>The onions slide down the separator under the influence of </a:t>
            </a:r>
            <a:r>
              <a:rPr lang="en-US" sz="1250" spc="-20" dirty="0">
                <a:solidFill>
                  <a:srgbClr val="003300"/>
                </a:solidFill>
                <a:cs typeface="Palladio Uralic"/>
              </a:rPr>
              <a:t>gravity.  </a:t>
            </a:r>
            <a:r>
              <a:rPr lang="en-US" sz="1250" spc="-5" dirty="0">
                <a:solidFill>
                  <a:srgbClr val="003300"/>
                </a:solidFill>
                <a:cs typeface="Palladio Uralic"/>
              </a:rPr>
              <a:t>The vibration of the tractor breaks down the </a:t>
            </a:r>
            <a:r>
              <a:rPr lang="en-US" sz="1250" spc="-10" dirty="0">
                <a:solidFill>
                  <a:srgbClr val="003300"/>
                </a:solidFill>
                <a:cs typeface="Palladio Uralic"/>
              </a:rPr>
              <a:t>soil which </a:t>
            </a:r>
            <a:r>
              <a:rPr lang="en-US" sz="1250" dirty="0">
                <a:solidFill>
                  <a:srgbClr val="003300"/>
                </a:solidFill>
                <a:cs typeface="Palladio Uralic"/>
              </a:rPr>
              <a:t>are then  </a:t>
            </a:r>
            <a:r>
              <a:rPr lang="en-US" sz="1250" spc="-5" dirty="0">
                <a:solidFill>
                  <a:srgbClr val="003300"/>
                </a:solidFill>
                <a:cs typeface="Palladio Uralic"/>
              </a:rPr>
              <a:t>thrown by the grooves </a:t>
            </a:r>
            <a:r>
              <a:rPr lang="en-US" sz="1250" spc="-10" dirty="0">
                <a:solidFill>
                  <a:srgbClr val="003300"/>
                </a:solidFill>
                <a:cs typeface="Palladio Uralic"/>
              </a:rPr>
              <a:t>in </a:t>
            </a:r>
            <a:r>
              <a:rPr lang="en-US" sz="1250" spc="-5" dirty="0">
                <a:solidFill>
                  <a:srgbClr val="003300"/>
                </a:solidFill>
                <a:cs typeface="Palladio Uralic"/>
              </a:rPr>
              <a:t>the separators. </a:t>
            </a:r>
            <a:r>
              <a:rPr lang="en-US" sz="1250" spc="-10" dirty="0">
                <a:solidFill>
                  <a:srgbClr val="003300"/>
                </a:solidFill>
                <a:cs typeface="Palladio Uralic"/>
              </a:rPr>
              <a:t>This </a:t>
            </a:r>
            <a:r>
              <a:rPr lang="en-US" sz="1250" spc="-5" dirty="0">
                <a:solidFill>
                  <a:srgbClr val="003300"/>
                </a:solidFill>
                <a:cs typeface="Palladio Uralic"/>
              </a:rPr>
              <a:t>further helps </a:t>
            </a:r>
            <a:r>
              <a:rPr lang="en-US" sz="1250" spc="-10" dirty="0">
                <a:solidFill>
                  <a:srgbClr val="003300"/>
                </a:solidFill>
                <a:cs typeface="Palladio Uralic"/>
              </a:rPr>
              <a:t>in </a:t>
            </a:r>
            <a:r>
              <a:rPr lang="en-US" sz="1250" spc="-5" dirty="0">
                <a:solidFill>
                  <a:srgbClr val="003300"/>
                </a:solidFill>
                <a:cs typeface="Palladio Uralic"/>
              </a:rPr>
              <a:t>the  separation of </a:t>
            </a:r>
            <a:r>
              <a:rPr lang="en-US" sz="1250" spc="-10" dirty="0">
                <a:solidFill>
                  <a:srgbClr val="003300"/>
                </a:solidFill>
                <a:cs typeface="Palladio Uralic"/>
              </a:rPr>
              <a:t>soil </a:t>
            </a:r>
            <a:r>
              <a:rPr lang="en-US" sz="1250" dirty="0">
                <a:solidFill>
                  <a:srgbClr val="003300"/>
                </a:solidFill>
                <a:cs typeface="Palladio Uralic"/>
              </a:rPr>
              <a:t>from </a:t>
            </a:r>
            <a:r>
              <a:rPr lang="en-US" sz="1250" spc="-5" dirty="0">
                <a:solidFill>
                  <a:srgbClr val="003300"/>
                </a:solidFill>
                <a:cs typeface="Palladio Uralic"/>
              </a:rPr>
              <a:t>the onions. The separated </a:t>
            </a:r>
            <a:r>
              <a:rPr lang="en-US" sz="1250" spc="-10" dirty="0">
                <a:solidFill>
                  <a:srgbClr val="003300"/>
                </a:solidFill>
                <a:cs typeface="Palladio Uralic"/>
              </a:rPr>
              <a:t>soil is </a:t>
            </a:r>
            <a:r>
              <a:rPr lang="en-US" sz="1250" dirty="0">
                <a:solidFill>
                  <a:srgbClr val="003300"/>
                </a:solidFill>
                <a:cs typeface="Palladio Uralic"/>
              </a:rPr>
              <a:t>then  </a:t>
            </a:r>
            <a:r>
              <a:rPr lang="en-US" sz="1250" spc="-5" dirty="0">
                <a:solidFill>
                  <a:srgbClr val="003300"/>
                </a:solidFill>
                <a:cs typeface="Palladio Uralic"/>
              </a:rPr>
              <a:t>thrown</a:t>
            </a:r>
            <a:r>
              <a:rPr lang="en-US" sz="1250" spc="-10" dirty="0">
                <a:solidFill>
                  <a:srgbClr val="003300"/>
                </a:solidFill>
                <a:cs typeface="Palladio Uralic"/>
              </a:rPr>
              <a:t> </a:t>
            </a:r>
            <a:r>
              <a:rPr lang="en-US" sz="1250" spc="-35" dirty="0">
                <a:solidFill>
                  <a:srgbClr val="003300"/>
                </a:solidFill>
                <a:cs typeface="Palladio Uralic"/>
              </a:rPr>
              <a:t>away.</a:t>
            </a:r>
            <a:endParaRPr lang="en-US" sz="1250" dirty="0">
              <a:solidFill>
                <a:srgbClr val="003300"/>
              </a:solidFill>
              <a:cs typeface="Palladio Uralic"/>
            </a:endParaRPr>
          </a:p>
          <a:p>
            <a:pPr marL="285750" indent="-285750">
              <a:buFont typeface="+mj-lt"/>
              <a:buAutoNum type="romanUcPeriod"/>
            </a:pPr>
            <a:r>
              <a:rPr lang="en-US" sz="1250" spc="-5" dirty="0">
                <a:solidFill>
                  <a:srgbClr val="003300"/>
                </a:solidFill>
                <a:cs typeface="Palladio Uralic"/>
              </a:rPr>
              <a:t>The onions </a:t>
            </a:r>
            <a:r>
              <a:rPr lang="en-US" sz="1250" dirty="0">
                <a:solidFill>
                  <a:srgbClr val="003300"/>
                </a:solidFill>
                <a:cs typeface="Palladio Uralic"/>
              </a:rPr>
              <a:t>are </a:t>
            </a:r>
            <a:r>
              <a:rPr lang="en-US" sz="1250" spc="-5" dirty="0">
                <a:solidFill>
                  <a:srgbClr val="003300"/>
                </a:solidFill>
                <a:cs typeface="Palladio Uralic"/>
              </a:rPr>
              <a:t>finally dropped </a:t>
            </a:r>
            <a:r>
              <a:rPr lang="en-US" sz="1250" dirty="0">
                <a:solidFill>
                  <a:srgbClr val="003300"/>
                </a:solidFill>
                <a:cs typeface="Palladio Uralic"/>
              </a:rPr>
              <a:t>on </a:t>
            </a:r>
            <a:r>
              <a:rPr lang="en-US" sz="1250" spc="-5" dirty="0">
                <a:solidFill>
                  <a:srgbClr val="003300"/>
                </a:solidFill>
                <a:cs typeface="Palladio Uralic"/>
              </a:rPr>
              <a:t>the ground </a:t>
            </a:r>
            <a:r>
              <a:rPr lang="en-US" sz="1250" spc="-10" dirty="0">
                <a:solidFill>
                  <a:srgbClr val="003300"/>
                </a:solidFill>
                <a:cs typeface="Palladio Uralic"/>
              </a:rPr>
              <a:t>with soil </a:t>
            </a:r>
            <a:r>
              <a:rPr lang="en-US" sz="1250" spc="-5" dirty="0">
                <a:solidFill>
                  <a:srgbClr val="003300"/>
                </a:solidFill>
                <a:cs typeface="Palladio Uralic"/>
              </a:rPr>
              <a:t>separated  and thus can be collected from </a:t>
            </a:r>
            <a:r>
              <a:rPr lang="en-US" sz="1250" dirty="0">
                <a:solidFill>
                  <a:srgbClr val="003300"/>
                </a:solidFill>
                <a:cs typeface="Palladio Uralic"/>
              </a:rPr>
              <a:t>there </a:t>
            </a:r>
            <a:r>
              <a:rPr lang="en-US" sz="1250" spc="-5" dirty="0">
                <a:solidFill>
                  <a:srgbClr val="003300"/>
                </a:solidFill>
                <a:cs typeface="Palladio Uralic"/>
              </a:rPr>
              <a:t>and stored </a:t>
            </a:r>
            <a:r>
              <a:rPr lang="en-US" sz="1250" dirty="0">
                <a:solidFill>
                  <a:srgbClr val="003300"/>
                </a:solidFill>
                <a:cs typeface="Palladio Uralic"/>
              </a:rPr>
              <a:t>for </a:t>
            </a:r>
            <a:r>
              <a:rPr lang="en-US" sz="1250" spc="-5" dirty="0">
                <a:solidFill>
                  <a:srgbClr val="003300"/>
                </a:solidFill>
                <a:cs typeface="Palladio Uralic"/>
              </a:rPr>
              <a:t>some </a:t>
            </a:r>
            <a:r>
              <a:rPr lang="en-US" sz="1250" dirty="0">
                <a:solidFill>
                  <a:srgbClr val="003300"/>
                </a:solidFill>
                <a:cs typeface="Palladio Uralic"/>
              </a:rPr>
              <a:t>days  </a:t>
            </a:r>
            <a:r>
              <a:rPr lang="en-US" sz="1250" spc="-5" dirty="0">
                <a:solidFill>
                  <a:srgbClr val="003300"/>
                </a:solidFill>
                <a:cs typeface="Palladio Uralic"/>
              </a:rPr>
              <a:t>before cutting </a:t>
            </a:r>
            <a:r>
              <a:rPr lang="en-US" sz="1250" dirty="0">
                <a:solidFill>
                  <a:srgbClr val="003300"/>
                </a:solidFill>
                <a:cs typeface="Palladio Uralic"/>
              </a:rPr>
              <a:t>the </a:t>
            </a:r>
            <a:r>
              <a:rPr lang="en-US" sz="1250" spc="-5" dirty="0">
                <a:solidFill>
                  <a:srgbClr val="003300"/>
                </a:solidFill>
                <a:cs typeface="Palladio Uralic"/>
              </a:rPr>
              <a:t>leaves </a:t>
            </a:r>
            <a:r>
              <a:rPr lang="en-US" sz="1250" dirty="0">
                <a:solidFill>
                  <a:srgbClr val="003300"/>
                </a:solidFill>
                <a:cs typeface="Palladio Uralic"/>
              </a:rPr>
              <a:t>for </a:t>
            </a:r>
            <a:r>
              <a:rPr lang="en-US" sz="1250" spc="-5" dirty="0">
                <a:solidFill>
                  <a:srgbClr val="003300"/>
                </a:solidFill>
                <a:cs typeface="Palladio Uralic"/>
              </a:rPr>
              <a:t>the curing </a:t>
            </a:r>
            <a:r>
              <a:rPr lang="en-US" sz="1250" dirty="0">
                <a:solidFill>
                  <a:srgbClr val="003300"/>
                </a:solidFill>
                <a:cs typeface="Palladio Uralic"/>
              </a:rPr>
              <a:t>to take</a:t>
            </a:r>
            <a:r>
              <a:rPr lang="en-US" sz="1250" spc="-40" dirty="0">
                <a:solidFill>
                  <a:srgbClr val="003300"/>
                </a:solidFill>
                <a:cs typeface="Palladio Uralic"/>
              </a:rPr>
              <a:t> </a:t>
            </a:r>
            <a:r>
              <a:rPr lang="en-US" sz="1250" spc="-5" dirty="0">
                <a:solidFill>
                  <a:srgbClr val="003300"/>
                </a:solidFill>
                <a:cs typeface="Palladio Uralic"/>
              </a:rPr>
              <a:t>place.</a:t>
            </a:r>
            <a:endParaRPr lang="en-US" sz="1250" dirty="0">
              <a:solidFill>
                <a:srgbClr val="003300"/>
              </a:solidFill>
              <a:cs typeface="Palladio Uralic"/>
            </a:endParaRPr>
          </a:p>
          <a:p>
            <a:endParaRPr lang="en-IN" sz="1250" spc="-5" dirty="0">
              <a:solidFill>
                <a:schemeClr val="tx2"/>
              </a:solidFill>
            </a:endParaRPr>
          </a:p>
          <a:p>
            <a:pPr marL="285750" indent="-285750">
              <a:buFont typeface="Wingdings" panose="05000000000000000000" pitchFamily="2" charset="2"/>
              <a:buChar char="§"/>
            </a:pPr>
            <a:endParaRPr lang="en-IN" dirty="0">
              <a:solidFill>
                <a:schemeClr val="tx2"/>
              </a:solidFill>
            </a:endParaRPr>
          </a:p>
          <a:p>
            <a:pPr marL="285750" indent="-285750">
              <a:buFont typeface="Wingdings" panose="05000000000000000000" pitchFamily="2" charset="2"/>
              <a:buChar char="§"/>
            </a:pPr>
            <a:endParaRPr lang="en-IN" dirty="0"/>
          </a:p>
        </p:txBody>
      </p:sp>
      <p:sp>
        <p:nvSpPr>
          <p:cNvPr id="4" name="TextBox 3">
            <a:extLst>
              <a:ext uri="{FF2B5EF4-FFF2-40B4-BE49-F238E27FC236}">
                <a16:creationId xmlns:a16="http://schemas.microsoft.com/office/drawing/2014/main" id="{161606DB-26F4-4DC8-A8F8-D1D35DA88965}"/>
              </a:ext>
            </a:extLst>
          </p:cNvPr>
          <p:cNvSpPr txBox="1"/>
          <p:nvPr/>
        </p:nvSpPr>
        <p:spPr>
          <a:xfrm>
            <a:off x="4790049" y="571210"/>
            <a:ext cx="4220308" cy="3600986"/>
          </a:xfrm>
          <a:prstGeom prst="rect">
            <a:avLst/>
          </a:prstGeom>
          <a:noFill/>
        </p:spPr>
        <p:txBody>
          <a:bodyPr wrap="square" rtlCol="0">
            <a:spAutoFit/>
          </a:bodyPr>
          <a:lstStyle/>
          <a:p>
            <a:pPr algn="ctr"/>
            <a:r>
              <a:rPr lang="en-IN" sz="1800" b="1" spc="60" dirty="0">
                <a:cs typeface="Times New Roman"/>
              </a:rPr>
              <a:t>Cutting o</a:t>
            </a:r>
            <a:r>
              <a:rPr lang="en-IN" sz="1800" b="1" dirty="0">
                <a:cs typeface="Times New Roman"/>
              </a:rPr>
              <a:t>f</a:t>
            </a:r>
            <a:r>
              <a:rPr lang="en-IN" sz="1800" b="1" spc="-155" dirty="0">
                <a:cs typeface="Times New Roman"/>
              </a:rPr>
              <a:t> </a:t>
            </a:r>
            <a:r>
              <a:rPr lang="en-IN" sz="1800" b="1" spc="-50" dirty="0">
                <a:cs typeface="Times New Roman"/>
              </a:rPr>
              <a:t>Leaves</a:t>
            </a:r>
          </a:p>
          <a:p>
            <a:pPr marL="400050" indent="-400050">
              <a:buFont typeface="+mj-lt"/>
              <a:buAutoNum type="romanUcPeriod"/>
            </a:pPr>
            <a:r>
              <a:rPr lang="en-US" sz="1400" spc="-5" dirty="0">
                <a:solidFill>
                  <a:srgbClr val="003300"/>
                </a:solidFill>
                <a:cs typeface="Palladio Uralic"/>
              </a:rPr>
              <a:t>The harvested onions </a:t>
            </a:r>
            <a:r>
              <a:rPr lang="en-US" sz="1400" dirty="0">
                <a:solidFill>
                  <a:srgbClr val="003300"/>
                </a:solidFill>
                <a:cs typeface="Palladio Uralic"/>
              </a:rPr>
              <a:t>are </a:t>
            </a:r>
            <a:r>
              <a:rPr lang="en-US" sz="1400" spc="-5" dirty="0">
                <a:solidFill>
                  <a:srgbClr val="003300"/>
                </a:solidFill>
                <a:cs typeface="Palladio Uralic"/>
              </a:rPr>
              <a:t>now directly placed </a:t>
            </a:r>
            <a:r>
              <a:rPr lang="en-US" sz="1400" dirty="0">
                <a:solidFill>
                  <a:srgbClr val="003300"/>
                </a:solidFill>
                <a:cs typeface="Palladio Uralic"/>
              </a:rPr>
              <a:t>on </a:t>
            </a:r>
            <a:r>
              <a:rPr lang="en-US" sz="1400" spc="-5" dirty="0">
                <a:solidFill>
                  <a:srgbClr val="003300"/>
                </a:solidFill>
                <a:cs typeface="Palladio Uralic"/>
              </a:rPr>
              <a:t>the  </a:t>
            </a:r>
            <a:r>
              <a:rPr lang="en-US" sz="1400" spc="-10" dirty="0">
                <a:solidFill>
                  <a:srgbClr val="003300"/>
                </a:solidFill>
                <a:cs typeface="Palladio Uralic"/>
              </a:rPr>
              <a:t>conveyer </a:t>
            </a:r>
            <a:r>
              <a:rPr lang="en-US" sz="1400" spc="-5" dirty="0">
                <a:solidFill>
                  <a:srgbClr val="003300"/>
                </a:solidFill>
                <a:cs typeface="Palladio Uralic"/>
              </a:rPr>
              <a:t>belt </a:t>
            </a:r>
            <a:r>
              <a:rPr lang="en-US" sz="1400" dirty="0">
                <a:solidFill>
                  <a:srgbClr val="003300"/>
                </a:solidFill>
                <a:cs typeface="Palladio Uralic"/>
              </a:rPr>
              <a:t>and </a:t>
            </a:r>
            <a:r>
              <a:rPr lang="en-US" sz="1400" spc="-5" dirty="0">
                <a:solidFill>
                  <a:srgbClr val="003300"/>
                </a:solidFill>
                <a:cs typeface="Palladio Uralic"/>
              </a:rPr>
              <a:t>travel till the separator </a:t>
            </a:r>
            <a:r>
              <a:rPr lang="en-US" sz="1400" spc="-10" dirty="0">
                <a:solidFill>
                  <a:srgbClr val="003300"/>
                </a:solidFill>
                <a:cs typeface="Palladio Uralic"/>
              </a:rPr>
              <a:t>in </a:t>
            </a:r>
            <a:r>
              <a:rPr lang="en-US" sz="1400" spc="-5" dirty="0">
                <a:solidFill>
                  <a:srgbClr val="003300"/>
                </a:solidFill>
                <a:cs typeface="Palladio Uralic"/>
              </a:rPr>
              <a:t>the same </a:t>
            </a:r>
            <a:r>
              <a:rPr lang="en-US" sz="1400" spc="-15" dirty="0">
                <a:solidFill>
                  <a:srgbClr val="003300"/>
                </a:solidFill>
                <a:cs typeface="Palladio Uralic"/>
              </a:rPr>
              <a:t>way  </a:t>
            </a:r>
            <a:r>
              <a:rPr lang="en-US" sz="1400" spc="-5" dirty="0">
                <a:solidFill>
                  <a:srgbClr val="003300"/>
                </a:solidFill>
                <a:cs typeface="Palladio Uralic"/>
              </a:rPr>
              <a:t>as mentioned </a:t>
            </a:r>
            <a:r>
              <a:rPr lang="en-US" sz="1400" spc="-10" dirty="0">
                <a:solidFill>
                  <a:srgbClr val="003300"/>
                </a:solidFill>
                <a:cs typeface="Palladio Uralic"/>
              </a:rPr>
              <a:t>in </a:t>
            </a:r>
            <a:r>
              <a:rPr lang="en-US" sz="1400" dirty="0">
                <a:solidFill>
                  <a:srgbClr val="003300"/>
                </a:solidFill>
                <a:cs typeface="Palladio Uralic"/>
              </a:rPr>
              <a:t>Step 2,3 </a:t>
            </a:r>
            <a:r>
              <a:rPr lang="en-US" sz="1400" spc="-5" dirty="0">
                <a:solidFill>
                  <a:srgbClr val="003300"/>
                </a:solidFill>
                <a:cs typeface="Palladio Uralic"/>
              </a:rPr>
              <a:t>&amp; </a:t>
            </a:r>
            <a:r>
              <a:rPr lang="en-US" sz="1400" dirty="0">
                <a:solidFill>
                  <a:srgbClr val="003300"/>
                </a:solidFill>
                <a:cs typeface="Palladio Uralic"/>
              </a:rPr>
              <a:t>4 of </a:t>
            </a:r>
            <a:r>
              <a:rPr lang="en-US" sz="1400" spc="-5" dirty="0">
                <a:solidFill>
                  <a:srgbClr val="003300"/>
                </a:solidFill>
                <a:cs typeface="Palladio Uralic"/>
              </a:rPr>
              <a:t>part</a:t>
            </a:r>
            <a:r>
              <a:rPr lang="en-US" sz="1400" spc="-35" dirty="0">
                <a:solidFill>
                  <a:srgbClr val="003300"/>
                </a:solidFill>
                <a:cs typeface="Palladio Uralic"/>
              </a:rPr>
              <a:t> </a:t>
            </a:r>
            <a:r>
              <a:rPr lang="en-US" sz="1400" dirty="0">
                <a:solidFill>
                  <a:srgbClr val="003300"/>
                </a:solidFill>
                <a:cs typeface="Palladio Uralic"/>
              </a:rPr>
              <a:t>1.</a:t>
            </a:r>
          </a:p>
          <a:p>
            <a:pPr marL="400050" indent="-400050">
              <a:buFont typeface="+mj-lt"/>
              <a:buAutoNum type="romanUcPeriod"/>
            </a:pPr>
            <a:r>
              <a:rPr lang="en-US" sz="1400" dirty="0">
                <a:solidFill>
                  <a:srgbClr val="003300"/>
                </a:solidFill>
                <a:cs typeface="Palladio Uralic"/>
              </a:rPr>
              <a:t>In </a:t>
            </a:r>
            <a:r>
              <a:rPr lang="en-US" sz="1400" spc="-5" dirty="0">
                <a:solidFill>
                  <a:srgbClr val="003300"/>
                </a:solidFill>
                <a:cs typeface="Palladio Uralic"/>
              </a:rPr>
              <a:t>the separator, the onions keep </a:t>
            </a:r>
            <a:r>
              <a:rPr lang="en-US" sz="1400" dirty="0">
                <a:solidFill>
                  <a:srgbClr val="003300"/>
                </a:solidFill>
                <a:cs typeface="Palladio Uralic"/>
              </a:rPr>
              <a:t>on </a:t>
            </a:r>
            <a:r>
              <a:rPr lang="en-US" sz="1400" spc="-5" dirty="0">
                <a:solidFill>
                  <a:srgbClr val="003300"/>
                </a:solidFill>
                <a:cs typeface="Palladio Uralic"/>
              </a:rPr>
              <a:t>changing their  orientation because of the vibration and when the </a:t>
            </a:r>
            <a:r>
              <a:rPr lang="en-US" sz="1400" spc="-10" dirty="0">
                <a:solidFill>
                  <a:srgbClr val="003300"/>
                </a:solidFill>
                <a:cs typeface="Palladio Uralic"/>
              </a:rPr>
              <a:t>achieve  </a:t>
            </a:r>
            <a:r>
              <a:rPr lang="en-US" sz="1400" spc="-5" dirty="0">
                <a:solidFill>
                  <a:srgbClr val="003300"/>
                </a:solidFill>
                <a:cs typeface="Palladio Uralic"/>
              </a:rPr>
              <a:t>the proper orientation the leaves will be cut by the  reciprocating blades. And, during this process, the onions  will also continue moving</a:t>
            </a:r>
            <a:r>
              <a:rPr lang="en-US" sz="1400" spc="20" dirty="0">
                <a:solidFill>
                  <a:srgbClr val="003300"/>
                </a:solidFill>
                <a:cs typeface="Palladio Uralic"/>
              </a:rPr>
              <a:t> </a:t>
            </a:r>
            <a:r>
              <a:rPr lang="en-US" sz="1400" dirty="0">
                <a:solidFill>
                  <a:srgbClr val="003300"/>
                </a:solidFill>
                <a:cs typeface="Palladio Uralic"/>
              </a:rPr>
              <a:t>down.</a:t>
            </a:r>
            <a:endParaRPr lang="en-IN" sz="1400" b="1" spc="-50" dirty="0">
              <a:solidFill>
                <a:srgbClr val="003300"/>
              </a:solidFill>
              <a:cs typeface="Times New Roman"/>
            </a:endParaRPr>
          </a:p>
          <a:p>
            <a:pPr marL="400050" indent="-400050">
              <a:buFont typeface="+mj-lt"/>
              <a:buAutoNum type="romanUcPeriod"/>
            </a:pPr>
            <a:r>
              <a:rPr lang="en-US" sz="1400" spc="-5" dirty="0">
                <a:solidFill>
                  <a:srgbClr val="003300"/>
                </a:solidFill>
                <a:cs typeface="Palladio Uralic"/>
              </a:rPr>
              <a:t>The onions that </a:t>
            </a:r>
            <a:r>
              <a:rPr lang="en-US" sz="1400" dirty="0">
                <a:solidFill>
                  <a:srgbClr val="003300"/>
                </a:solidFill>
                <a:cs typeface="Palladio Uralic"/>
              </a:rPr>
              <a:t>are </a:t>
            </a:r>
            <a:r>
              <a:rPr lang="en-US" sz="1400" spc="-5" dirty="0">
                <a:solidFill>
                  <a:srgbClr val="003300"/>
                </a:solidFill>
                <a:cs typeface="Palladio Uralic"/>
              </a:rPr>
              <a:t>separated from the leaves will </a:t>
            </a:r>
            <a:r>
              <a:rPr lang="en-US" sz="1400" dirty="0">
                <a:solidFill>
                  <a:srgbClr val="003300"/>
                </a:solidFill>
                <a:cs typeface="Palladio Uralic"/>
              </a:rPr>
              <a:t>go  </a:t>
            </a:r>
            <a:r>
              <a:rPr lang="en-US" sz="1400" spc="-5" dirty="0">
                <a:solidFill>
                  <a:srgbClr val="003300"/>
                </a:solidFill>
                <a:cs typeface="Palladio Uralic"/>
              </a:rPr>
              <a:t>through the convergent path and </a:t>
            </a:r>
            <a:r>
              <a:rPr lang="en-US" sz="1400" spc="-10" dirty="0">
                <a:solidFill>
                  <a:srgbClr val="003300"/>
                </a:solidFill>
                <a:cs typeface="Palladio Uralic"/>
              </a:rPr>
              <a:t>will </a:t>
            </a:r>
            <a:r>
              <a:rPr lang="en-US" sz="1400" spc="-5" dirty="0">
                <a:solidFill>
                  <a:srgbClr val="003300"/>
                </a:solidFill>
                <a:cs typeface="Palladio Uralic"/>
              </a:rPr>
              <a:t>be placed </a:t>
            </a:r>
            <a:r>
              <a:rPr lang="en-US" sz="1400" spc="-10" dirty="0">
                <a:solidFill>
                  <a:srgbClr val="003300"/>
                </a:solidFill>
                <a:cs typeface="Palladio Uralic"/>
              </a:rPr>
              <a:t>in </a:t>
            </a:r>
            <a:r>
              <a:rPr lang="en-US" sz="1400" spc="-5" dirty="0">
                <a:solidFill>
                  <a:srgbClr val="003300"/>
                </a:solidFill>
                <a:cs typeface="Palladio Uralic"/>
              </a:rPr>
              <a:t>the  center of the</a:t>
            </a:r>
            <a:r>
              <a:rPr lang="en-US" sz="1400" spc="-25" dirty="0">
                <a:solidFill>
                  <a:srgbClr val="003300"/>
                </a:solidFill>
                <a:cs typeface="Palladio Uralic"/>
              </a:rPr>
              <a:t> </a:t>
            </a:r>
            <a:r>
              <a:rPr lang="en-US" sz="1400" spc="-5" dirty="0">
                <a:solidFill>
                  <a:srgbClr val="003300"/>
                </a:solidFill>
                <a:cs typeface="Palladio Uralic"/>
              </a:rPr>
              <a:t>patch.</a:t>
            </a:r>
            <a:endParaRPr lang="en-IN" sz="1400" b="1" spc="-50" dirty="0">
              <a:solidFill>
                <a:srgbClr val="003300"/>
              </a:solidFill>
              <a:cs typeface="Times New Roman"/>
            </a:endParaRPr>
          </a:p>
          <a:p>
            <a:pPr marL="400050" indent="-400050">
              <a:buFont typeface="+mj-lt"/>
              <a:buAutoNum type="romanUcPeriod"/>
            </a:pPr>
            <a:r>
              <a:rPr lang="en-US" sz="1400" spc="-5" dirty="0">
                <a:solidFill>
                  <a:srgbClr val="003300"/>
                </a:solidFill>
                <a:cs typeface="Palladio Uralic"/>
              </a:rPr>
              <a:t>The cut leaves will </a:t>
            </a:r>
            <a:r>
              <a:rPr lang="en-US" sz="1400" dirty="0">
                <a:solidFill>
                  <a:srgbClr val="003300"/>
                </a:solidFill>
                <a:cs typeface="Palladio Uralic"/>
              </a:rPr>
              <a:t>go </a:t>
            </a:r>
            <a:r>
              <a:rPr lang="en-US" sz="1400" spc="-5" dirty="0">
                <a:solidFill>
                  <a:srgbClr val="003300"/>
                </a:solidFill>
                <a:cs typeface="Palladio Uralic"/>
              </a:rPr>
              <a:t>through the divergent path and  will be placed around the onions. Thus, ensuring </a:t>
            </a:r>
            <a:r>
              <a:rPr lang="en-US" sz="1400" dirty="0">
                <a:solidFill>
                  <a:srgbClr val="003300"/>
                </a:solidFill>
                <a:cs typeface="Palladio Uralic"/>
              </a:rPr>
              <a:t>a  </a:t>
            </a:r>
            <a:r>
              <a:rPr lang="en-US" sz="1400" spc="-5" dirty="0">
                <a:solidFill>
                  <a:srgbClr val="003300"/>
                </a:solidFill>
                <a:cs typeface="Palladio Uralic"/>
              </a:rPr>
              <a:t>proper separation of the </a:t>
            </a:r>
            <a:r>
              <a:rPr lang="en-US" sz="1400" spc="-10" dirty="0">
                <a:solidFill>
                  <a:srgbClr val="003300"/>
                </a:solidFill>
                <a:cs typeface="Palladio Uralic"/>
              </a:rPr>
              <a:t>two </a:t>
            </a:r>
            <a:r>
              <a:rPr lang="en-US" sz="1400" dirty="0">
                <a:solidFill>
                  <a:srgbClr val="003300"/>
                </a:solidFill>
                <a:cs typeface="Palladio Uralic"/>
              </a:rPr>
              <a:t>and </a:t>
            </a:r>
            <a:r>
              <a:rPr lang="en-US" sz="1400" spc="-10" dirty="0">
                <a:solidFill>
                  <a:srgbClr val="003300"/>
                </a:solidFill>
                <a:cs typeface="Palladio Uralic"/>
              </a:rPr>
              <a:t>sufficient </a:t>
            </a:r>
            <a:r>
              <a:rPr lang="en-US" sz="1400" spc="-5" dirty="0">
                <a:solidFill>
                  <a:srgbClr val="003300"/>
                </a:solidFill>
                <a:cs typeface="Palladio Uralic"/>
              </a:rPr>
              <a:t>comfort </a:t>
            </a:r>
            <a:r>
              <a:rPr lang="en-US" sz="1400" dirty="0">
                <a:solidFill>
                  <a:srgbClr val="003300"/>
                </a:solidFill>
                <a:cs typeface="Palladio Uralic"/>
              </a:rPr>
              <a:t>and  </a:t>
            </a:r>
            <a:r>
              <a:rPr lang="en-US" sz="1400" spc="-5" dirty="0">
                <a:solidFill>
                  <a:srgbClr val="003300"/>
                </a:solidFill>
                <a:cs typeface="Palladio Uralic"/>
              </a:rPr>
              <a:t>ease </a:t>
            </a:r>
            <a:r>
              <a:rPr lang="en-US" sz="1400" spc="-10" dirty="0">
                <a:solidFill>
                  <a:srgbClr val="003300"/>
                </a:solidFill>
                <a:cs typeface="Palladio Uralic"/>
              </a:rPr>
              <a:t>in </a:t>
            </a:r>
            <a:r>
              <a:rPr lang="en-US" sz="1400" spc="-5" dirty="0">
                <a:solidFill>
                  <a:srgbClr val="003300"/>
                </a:solidFill>
                <a:cs typeface="Palladio Uralic"/>
              </a:rPr>
              <a:t>collecting the</a:t>
            </a:r>
            <a:r>
              <a:rPr lang="en-US" sz="1400" spc="15" dirty="0">
                <a:solidFill>
                  <a:srgbClr val="003300"/>
                </a:solidFill>
                <a:cs typeface="Palladio Uralic"/>
              </a:rPr>
              <a:t> </a:t>
            </a:r>
            <a:r>
              <a:rPr lang="en-US" sz="1400" spc="-5" dirty="0">
                <a:solidFill>
                  <a:srgbClr val="003300"/>
                </a:solidFill>
                <a:cs typeface="Palladio Uralic"/>
              </a:rPr>
              <a:t>onions.</a:t>
            </a:r>
            <a:endParaRPr lang="en-IN" sz="1400" dirty="0">
              <a:solidFill>
                <a:srgbClr val="003300"/>
              </a:solidFill>
            </a:endParaRPr>
          </a:p>
        </p:txBody>
      </p:sp>
    </p:spTree>
    <p:extLst>
      <p:ext uri="{BB962C8B-B14F-4D97-AF65-F5344CB8AC3E}">
        <p14:creationId xmlns:p14="http://schemas.microsoft.com/office/powerpoint/2010/main" val="1214669020"/>
      </p:ext>
    </p:extLst>
  </p:cSld>
  <p:clrMapOvr>
    <a:masterClrMapping/>
  </p:clrMapOvr>
</p:sld>
</file>

<file path=ppt/theme/theme1.xml><?xml version="1.0" encoding="utf-8"?>
<a:theme xmlns:a="http://schemas.openxmlformats.org/drawingml/2006/main" name="3DS_PPTX_Corp Brand_Template_06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FAE75A1B-07B7-44EE-BD51-20312090FF74}"/>
    </a:ext>
  </a:extLst>
</a:theme>
</file>

<file path=ppt/theme/theme10.xml><?xml version="1.0" encoding="utf-8"?>
<a:theme xmlns:a="http://schemas.openxmlformats.org/drawingml/2006/main" name="10_3DS_3DSWYM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72F83C28-6BA4-4FA8-8316-31132DB0AE82}"/>
    </a:ext>
  </a:extLst>
</a:theme>
</file>

<file path=ppt/theme/theme11.xml><?xml version="1.0" encoding="utf-8"?>
<a:theme xmlns:a="http://schemas.openxmlformats.org/drawingml/2006/main" name="11_3DS_BIOV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5B48B88D-7D70-4189-A42C-4B9173B7203B}"/>
    </a:ext>
  </a:extLst>
</a:theme>
</file>

<file path=ppt/theme/theme12.xml><?xml version="1.0" encoding="utf-8"?>
<a:theme xmlns:a="http://schemas.openxmlformats.org/drawingml/2006/main" name="12_3DS_NETVIBES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F33B4D98-9BA9-48B5-863F-59FBD2A8D187}"/>
    </a:ext>
  </a:extLst>
</a:theme>
</file>

<file path=ppt/theme/theme13.xml><?xml version="1.0" encoding="utf-8"?>
<a:theme xmlns:a="http://schemas.openxmlformats.org/drawingml/2006/main" name="13_3DS_3DEXCITE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4FEF90BA-7162-4845-B05F-F5EA23A6CFB6}"/>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3DS_CAT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411096D6-055E-4C4B-AADA-886FBB470F68}"/>
    </a:ext>
  </a:extLst>
</a:theme>
</file>

<file path=ppt/theme/theme3.xml><?xml version="1.0" encoding="utf-8"?>
<a:theme xmlns:a="http://schemas.openxmlformats.org/drawingml/2006/main" name="3_3DS_SOLIDWORKS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7241305C-3B1E-4B02-BF31-38B3A4260B42}"/>
    </a:ext>
  </a:extLst>
</a:theme>
</file>

<file path=ppt/theme/theme4.xml><?xml version="1.0" encoding="utf-8"?>
<a:theme xmlns:a="http://schemas.openxmlformats.org/drawingml/2006/main" name="4_3DS_ENOV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1B671D29-20CE-4F0E-8C7E-AAE5D1DA4FD0}"/>
    </a:ext>
  </a:extLst>
</a:theme>
</file>

<file path=ppt/theme/theme5.xml><?xml version="1.0" encoding="utf-8"?>
<a:theme xmlns:a="http://schemas.openxmlformats.org/drawingml/2006/main" name="5_3DS_DELM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20CFD681-0A94-49F5-BBF4-A6125E716984}"/>
    </a:ext>
  </a:extLst>
</a:theme>
</file>

<file path=ppt/theme/theme6.xml><?xml version="1.0" encoding="utf-8"?>
<a:theme xmlns:a="http://schemas.openxmlformats.org/drawingml/2006/main" name="6_3DS_SIMUL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D11FAF20-BC75-4E22-9A83-6DE1A8E85A29}"/>
    </a:ext>
  </a:extLst>
</a:theme>
</file>

<file path=ppt/theme/theme7.xml><?xml version="1.0" encoding="utf-8"?>
<a:theme xmlns:a="http://schemas.openxmlformats.org/drawingml/2006/main" name="7_3DS_GEOV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A7B7EEB1-C1D1-4029-A284-3FCD077685BD}"/>
    </a:ext>
  </a:extLst>
</a:theme>
</file>

<file path=ppt/theme/theme8.xml><?xml version="1.0" encoding="utf-8"?>
<a:theme xmlns:a="http://schemas.openxmlformats.org/drawingml/2006/main" name="8_3DS_EXALEAD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63934457-0F4D-4309-B7B6-B99236CEF292}"/>
    </a:ext>
  </a:extLst>
</a:theme>
</file>

<file path=ppt/theme/theme9.xml><?xml version="1.0" encoding="utf-8"?>
<a:theme xmlns:a="http://schemas.openxmlformats.org/drawingml/2006/main" name="9_3DS_3DVIA Template_2015">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PPTX_Corp + Brand_Template_06_2015.pptx" id="{F2600C52-DB9A-4C10-AE98-F52812B72B4A}" vid="{88BA5469-FCEB-4406-B684-E3166A1F15A2}"/>
    </a:ext>
  </a:extLst>
</a:theme>
</file>

<file path=docProps/app.xml><?xml version="1.0" encoding="utf-8"?>
<Properties xmlns="http://schemas.openxmlformats.org/officeDocument/2006/extended-properties" xmlns:vt="http://schemas.openxmlformats.org/officeDocument/2006/docPropsVTypes">
  <Template>blank</Template>
  <TotalTime>301</TotalTime>
  <Words>972</Words>
  <Application>Microsoft Office PowerPoint</Application>
  <PresentationFormat>On-screen Show (16:9)</PresentationFormat>
  <Paragraphs>37</Paragraphs>
  <Slides>6</Slides>
  <Notes>1</Notes>
  <HiddenSlides>0</HiddenSlides>
  <MMClips>0</MMClips>
  <ScaleCrop>false</ScaleCrop>
  <HeadingPairs>
    <vt:vector size="6" baseType="variant">
      <vt:variant>
        <vt:lpstr>Fonts Used</vt:lpstr>
      </vt:variant>
      <vt:variant>
        <vt:i4>7</vt:i4>
      </vt:variant>
      <vt:variant>
        <vt:lpstr>Theme</vt:lpstr>
      </vt:variant>
      <vt:variant>
        <vt:i4>13</vt:i4>
      </vt:variant>
      <vt:variant>
        <vt:lpstr>Slide Titles</vt:lpstr>
      </vt:variant>
      <vt:variant>
        <vt:i4>6</vt:i4>
      </vt:variant>
    </vt:vector>
  </HeadingPairs>
  <TitlesOfParts>
    <vt:vector size="26" baseType="lpstr">
      <vt:lpstr>3ds Condensed</vt:lpstr>
      <vt:lpstr>Arial</vt:lpstr>
      <vt:lpstr>Arial Narrow</vt:lpstr>
      <vt:lpstr>Calibri</vt:lpstr>
      <vt:lpstr>Times New Roman</vt:lpstr>
      <vt:lpstr>Wingdings</vt:lpstr>
      <vt:lpstr>Wingdings 3</vt:lpstr>
      <vt:lpstr>3DS_PPTX_Corp Brand_Template_06_2015</vt:lpstr>
      <vt:lpstr>2_3DS_CATIA Template_2015</vt:lpstr>
      <vt:lpstr>3_3DS_SOLIDWORKS Template_2015</vt:lpstr>
      <vt:lpstr>4_3DS_ENOVIA Template_2015</vt:lpstr>
      <vt:lpstr>5_3DS_DELMIA Template_2015</vt:lpstr>
      <vt:lpstr>6_3DS_SIMULIA Template_2015</vt:lpstr>
      <vt:lpstr>7_3DS_GEOVIA Template_2015</vt:lpstr>
      <vt:lpstr>8_3DS_EXALEAD Template_2015</vt:lpstr>
      <vt:lpstr>9_3DS_3DVIA Template_2015</vt:lpstr>
      <vt:lpstr>10_3DS_3DSWYM Template_2015</vt:lpstr>
      <vt:lpstr>11_3DS_BIOVIA Template_2015</vt:lpstr>
      <vt:lpstr>12_3DS_NETVIBES Template_2015</vt:lpstr>
      <vt:lpstr>13_3DS_3DEXCITE Template_2015</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Sushil M</dc:creator>
  <cp:lastModifiedBy>Bhavin Yardi</cp:lastModifiedBy>
  <cp:revision>24</cp:revision>
  <cp:lastPrinted>2013-06-27T08:50:33Z</cp:lastPrinted>
  <dcterms:created xsi:type="dcterms:W3CDTF">2019-08-22T06:43:30Z</dcterms:created>
  <dcterms:modified xsi:type="dcterms:W3CDTF">2020-10-12T18:51:30Z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1.0</vt:lpwstr>
  </property>
</Properties>
</file>