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146847057" r:id="rId10"/>
    <p:sldId id="2146847060" r:id="rId11"/>
    <p:sldId id="2146847062" r:id="rId12"/>
    <p:sldId id="2146847061" r:id="rId13"/>
    <p:sldId id="2146847055"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27-02-2025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2/27/2025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2/27/2025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2/27/2025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2/27/2025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2/27/2025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2/27/2025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2/27/2025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2/27/2025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2/27/2025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2/27/2025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2/27/2025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2/27/2025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Secure Data Hiding in Images using Steganography</a:t>
            </a:r>
          </a:p>
        </p:txBody>
      </p:sp>
      <p:sp>
        <p:nvSpPr>
          <p:cNvPr id="3" name="TextBox 2"/>
          <p:cNvSpPr txBox="1"/>
          <p:nvPr/>
        </p:nvSpPr>
        <p:spPr>
          <a:xfrm>
            <a:off x="-329782" y="1034321"/>
            <a:ext cx="12726648" cy="523220"/>
          </a:xfrm>
          <a:prstGeom prst="rect">
            <a:avLst/>
          </a:prstGeom>
          <a:noFill/>
        </p:spPr>
        <p:txBody>
          <a:bodyPr wrap="square" lIns="91440" tIns="45720" rIns="91440" bIns="45720" rtlCol="0" anchor="t">
            <a:spAutoFit/>
          </a:bodyPr>
          <a:lstStyle/>
          <a:p>
            <a:pPr algn="ctr"/>
            <a:r>
              <a:rPr lang="en-US" sz="2800" b="1" dirty="0">
                <a:solidFill>
                  <a:schemeClr val="accent1">
                    <a:lumMod val="75000"/>
                  </a:schemeClr>
                </a:solidFill>
                <a:latin typeface="Arial"/>
                <a:cs typeface="Arial"/>
              </a:rPr>
              <a:t>CAPSTONE PROJECT</a:t>
            </a:r>
          </a:p>
        </p:txBody>
      </p:sp>
      <p:sp>
        <p:nvSpPr>
          <p:cNvPr id="4" name="TextBox 3"/>
          <p:cNvSpPr txBox="1"/>
          <p:nvPr/>
        </p:nvSpPr>
        <p:spPr>
          <a:xfrm>
            <a:off x="688259" y="4326195"/>
            <a:ext cx="10409454" cy="1916766"/>
          </a:xfrm>
          <a:prstGeom prst="rect">
            <a:avLst/>
          </a:prstGeom>
          <a:noFill/>
        </p:spPr>
        <p:txBody>
          <a:bodyPr wrap="square" lIns="91440" tIns="45720" rIns="91440" bIns="45720" rtlCol="0" anchor="t">
            <a:spAutoFit/>
          </a:bodyPr>
          <a:lstStyle/>
          <a:p>
            <a:r>
              <a:rPr lang="en-US" sz="2400" b="1" dirty="0">
                <a:solidFill>
                  <a:schemeClr val="accent1">
                    <a:lumMod val="75000"/>
                  </a:schemeClr>
                </a:solidFill>
                <a:latin typeface="Arial" pitchFamily="34" charset="0"/>
                <a:cs typeface="Arial" pitchFamily="34" charset="0"/>
              </a:rPr>
              <a:t>Presented By,</a:t>
            </a:r>
          </a:p>
          <a:p>
            <a:r>
              <a:rPr lang="en-US" sz="2400" b="1" dirty="0">
                <a:solidFill>
                  <a:schemeClr val="accent1">
                    <a:lumMod val="75000"/>
                  </a:schemeClr>
                </a:solidFill>
                <a:latin typeface="Arial"/>
                <a:cs typeface="Arial"/>
              </a:rPr>
              <a:t>Student Name : Bhavinash Chennuri</a:t>
            </a:r>
          </a:p>
          <a:p>
            <a:r>
              <a:rPr lang="en-US" sz="2400" b="1" dirty="0">
                <a:solidFill>
                  <a:schemeClr val="accent1">
                    <a:lumMod val="75000"/>
                  </a:schemeClr>
                </a:solidFill>
                <a:latin typeface="Arial"/>
                <a:cs typeface="Arial"/>
              </a:rPr>
              <a:t>College Name &amp; Department : Prasad V. Potluri Siddhartha Institute of Technology, Computer Science and Engineering</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305435" indent="-305435"/>
            <a:r>
              <a:rPr lang="en-IN" dirty="0"/>
              <a:t>Advanced Steganographic Techniques</a:t>
            </a:r>
          </a:p>
          <a:p>
            <a:pPr marL="305435" indent="-305435"/>
            <a:r>
              <a:rPr lang="en-IN" dirty="0"/>
              <a:t>Enhanced Security Measures</a:t>
            </a:r>
          </a:p>
          <a:p>
            <a:pPr marL="305435" indent="-305435"/>
            <a:r>
              <a:rPr lang="en-IN" dirty="0"/>
              <a:t>Real-Time Steganography</a:t>
            </a:r>
          </a:p>
          <a:p>
            <a:pPr marL="305435" indent="-305435"/>
            <a:r>
              <a:rPr lang="en-IN" dirty="0"/>
              <a:t>Cross-Platform Compatibility</a:t>
            </a:r>
          </a:p>
          <a:p>
            <a:pPr marL="305435" indent="-305435"/>
            <a:r>
              <a:rPr lang="en-IN" dirty="0"/>
              <a:t>User-Friendly Interfaces</a:t>
            </a:r>
          </a:p>
          <a:p>
            <a:pPr marL="305435" indent="-305435"/>
            <a:r>
              <a:rPr lang="en-IN" dirty="0"/>
              <a:t>Integration with Messaging Platforms</a:t>
            </a:r>
          </a:p>
          <a:p>
            <a:pPr marL="305435" indent="-305435"/>
            <a:r>
              <a:rPr lang="en-IN" dirty="0"/>
              <a:t>Performance Optimization</a:t>
            </a:r>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scope(optional)</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0" indent="0">
              <a:buNone/>
            </a:pPr>
            <a:r>
              <a:rPr lang="en-US" sz="2400" dirty="0"/>
              <a:t>This project focuses on developing an advanced steganographic system to securely embed and extract secret information within digital images. Leveraging techniques such as least significant bit (LSB) manipulation, the system aims to provide a robust method for covert data transmission. The primary objectives include ensuring the imperceptibility of the hidden data, maintaining high security against steganalysis attacks, and achieving efficient data embedding and extraction processes. The successful implementation of this system has significant potential applications in digital forensics, confidential communication, and privacy protection.</a:t>
            </a:r>
            <a:endParaRPr lang="en-IN" sz="24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769806"/>
            <a:ext cx="11169137" cy="4955459"/>
          </a:xfrm>
        </p:spPr>
        <p:txBody>
          <a:bodyPr vert="horz" lIns="91440" tIns="45720" rIns="91440" bIns="45720" rtlCol="0" anchor="ctr">
            <a:noAutofit/>
          </a:bodyPr>
          <a:lstStyle/>
          <a:p>
            <a:pPr>
              <a:buFont typeface="Wingdings" panose="05000000000000000000" pitchFamily="2" charset="2"/>
              <a:buChar char="n"/>
            </a:pPr>
            <a:r>
              <a:rPr lang="en-US" sz="2400" dirty="0" err="1"/>
              <a:t>Opencv</a:t>
            </a:r>
            <a:r>
              <a:rPr lang="en-US" sz="2400" dirty="0"/>
              <a:t> – python library</a:t>
            </a:r>
          </a:p>
          <a:p>
            <a:pPr>
              <a:buFont typeface="Wingdings" panose="05000000000000000000" pitchFamily="2" charset="2"/>
              <a:buChar char="n"/>
            </a:pPr>
            <a:r>
              <a:rPr lang="en-US" sz="2400" dirty="0" err="1"/>
              <a:t>Os</a:t>
            </a:r>
            <a:r>
              <a:rPr lang="en-US" sz="2400" dirty="0"/>
              <a:t> library</a:t>
            </a:r>
          </a:p>
          <a:p>
            <a:pPr>
              <a:buFont typeface="Wingdings" panose="05000000000000000000" pitchFamily="2" charset="2"/>
              <a:buChar char="n"/>
            </a:pPr>
            <a:r>
              <a:rPr lang="en-US" sz="2400" dirty="0"/>
              <a:t>String library</a:t>
            </a:r>
          </a:p>
          <a:p>
            <a:pPr>
              <a:buFont typeface="Wingdings" panose="05000000000000000000" pitchFamily="2" charset="2"/>
              <a:buChar char="n"/>
            </a:pPr>
            <a:r>
              <a:rPr lang="en-US" sz="2400" dirty="0"/>
              <a:t>Python language</a:t>
            </a:r>
          </a:p>
          <a:p>
            <a:pPr>
              <a:buFont typeface="Wingdings" panose="05000000000000000000" pitchFamily="2" charset="2"/>
              <a:buChar char="n"/>
            </a:pPr>
            <a:r>
              <a:rPr lang="en-IN" sz="2400" dirty="0"/>
              <a:t>Steganographic Algorithms</a:t>
            </a:r>
            <a:endParaRPr lang="en-US" sz="2400" dirty="0"/>
          </a:p>
          <a:p>
            <a:pPr>
              <a:buFont typeface="Wingdings" panose="05000000000000000000" pitchFamily="2" charset="2"/>
              <a:buChar char="n"/>
            </a:pPr>
            <a:r>
              <a:rPr lang="en-IN" sz="2400" dirty="0"/>
              <a:t>Image Formats</a:t>
            </a:r>
          </a:p>
          <a:p>
            <a:pPr>
              <a:buFont typeface="Wingdings" panose="05000000000000000000" pitchFamily="2" charset="2"/>
              <a:buChar char="n"/>
            </a:pPr>
            <a:r>
              <a:rPr lang="en-IN" sz="2400" dirty="0"/>
              <a:t>Testing and Validation Tools</a:t>
            </a:r>
            <a:endParaRPr lang="en-US" sz="2400" dirty="0"/>
          </a:p>
          <a:p>
            <a:pPr>
              <a:buFont typeface="Wingdings" panose="05000000000000000000" pitchFamily="2" charset="2"/>
              <a:buChar char="n"/>
            </a:pPr>
            <a:endParaRPr lang="en-US" sz="2400" dirty="0"/>
          </a:p>
          <a:p>
            <a:pPr>
              <a:buFont typeface="Wingdings" panose="05000000000000000000" pitchFamily="2" charset="2"/>
              <a:buChar char="n"/>
            </a:pPr>
            <a:endParaRPr lang="en-US" dirty="0"/>
          </a:p>
          <a:p>
            <a:pPr>
              <a:buFont typeface="Wingdings" panose="05000000000000000000" pitchFamily="2" charset="2"/>
              <a:buChar char="n"/>
            </a:pPr>
            <a:endParaRPr lang="en-US" dirty="0"/>
          </a:p>
          <a:p>
            <a:pPr marL="0" indent="0">
              <a:buNone/>
            </a:pPr>
            <a:endParaRPr lang="en-US"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dirty="0">
                <a:solidFill>
                  <a:srgbClr val="0F0F0F"/>
                </a:solidFill>
              </a:rPr>
              <a:t>What makes this project stand out from other project(Unique features)?</a:t>
            </a:r>
          </a:p>
          <a:p>
            <a:pPr>
              <a:buFont typeface="Wingdings" panose="05000000000000000000" pitchFamily="2" charset="2"/>
              <a:buChar char="n"/>
            </a:pPr>
            <a:r>
              <a:rPr lang="en-IN" sz="2400" dirty="0"/>
              <a:t>Advanced Steganographic Techniques</a:t>
            </a:r>
            <a:endParaRPr lang="en-IN" sz="2400" b="1" dirty="0">
              <a:solidFill>
                <a:srgbClr val="0F0F0F"/>
              </a:solidFill>
            </a:endParaRPr>
          </a:p>
          <a:p>
            <a:pPr>
              <a:buFont typeface="Wingdings" panose="05000000000000000000" pitchFamily="2" charset="2"/>
              <a:buChar char="n"/>
            </a:pPr>
            <a:r>
              <a:rPr lang="en-IN" sz="2400" dirty="0"/>
              <a:t>Robust Security Measures</a:t>
            </a:r>
            <a:endParaRPr lang="en-IN" sz="2400" b="1" dirty="0">
              <a:solidFill>
                <a:srgbClr val="0F0F0F"/>
              </a:solidFill>
            </a:endParaRPr>
          </a:p>
          <a:p>
            <a:pPr>
              <a:buFont typeface="Wingdings" panose="05000000000000000000" pitchFamily="2" charset="2"/>
              <a:buChar char="n"/>
            </a:pPr>
            <a:r>
              <a:rPr lang="en-IN" sz="2400" dirty="0"/>
              <a:t>Steganalysis Resistance</a:t>
            </a:r>
            <a:endParaRPr lang="en-IN" sz="2400" b="1" dirty="0">
              <a:solidFill>
                <a:srgbClr val="0F0F0F"/>
              </a:solidFill>
            </a:endParaRPr>
          </a:p>
          <a:p>
            <a:pPr>
              <a:buFont typeface="Wingdings" panose="05000000000000000000" pitchFamily="2" charset="2"/>
              <a:buChar char="n"/>
            </a:pPr>
            <a:r>
              <a:rPr lang="en-IN" sz="2400" dirty="0"/>
              <a:t>Multi-Platform Support</a:t>
            </a:r>
            <a:endParaRPr lang="en-IN" sz="2400" b="1" dirty="0">
              <a:solidFill>
                <a:srgbClr val="0F0F0F"/>
              </a:solidFill>
            </a:endParaRPr>
          </a:p>
          <a:p>
            <a:pPr>
              <a:buFont typeface="Wingdings" panose="05000000000000000000" pitchFamily="2" charset="2"/>
              <a:buChar char="n"/>
            </a:pPr>
            <a:r>
              <a:rPr lang="en-IN" sz="2400" dirty="0"/>
              <a:t>Performance Optimization</a:t>
            </a:r>
            <a:endParaRPr lang="en-IN" sz="24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p:txBody>
          <a:bodyPr/>
          <a:lstStyle/>
          <a:p>
            <a:r>
              <a:rPr lang="en-IN" dirty="0"/>
              <a:t>Who are the end users ?</a:t>
            </a:r>
          </a:p>
          <a:p>
            <a:pPr>
              <a:buFont typeface="Wingdings" panose="05000000000000000000" pitchFamily="2" charset="2"/>
              <a:buChar char="n"/>
            </a:pPr>
            <a:r>
              <a:rPr lang="en-IN" dirty="0"/>
              <a:t>Government and Military Agencies</a:t>
            </a:r>
          </a:p>
          <a:p>
            <a:pPr>
              <a:buFont typeface="Wingdings" panose="05000000000000000000" pitchFamily="2" charset="2"/>
              <a:buChar char="n"/>
            </a:pPr>
            <a:r>
              <a:rPr lang="en-US" dirty="0"/>
              <a:t>Law Enforcement and Intelligence Agencies</a:t>
            </a:r>
            <a:endParaRPr lang="en-IN" dirty="0"/>
          </a:p>
          <a:p>
            <a:pPr>
              <a:buFont typeface="Wingdings" panose="05000000000000000000" pitchFamily="2" charset="2"/>
              <a:buChar char="n"/>
            </a:pPr>
            <a:r>
              <a:rPr lang="en-IN" dirty="0"/>
              <a:t>Journalists and Whistleblowers</a:t>
            </a:r>
          </a:p>
          <a:p>
            <a:pPr>
              <a:buFont typeface="Wingdings" panose="05000000000000000000" pitchFamily="2" charset="2"/>
              <a:buChar char="n"/>
            </a:pPr>
            <a:r>
              <a:rPr lang="en-IN" dirty="0"/>
              <a:t>Business and Corporations</a:t>
            </a:r>
          </a:p>
          <a:p>
            <a:pPr>
              <a:buFont typeface="Wingdings" panose="05000000000000000000" pitchFamily="2" charset="2"/>
              <a:buChar char="n"/>
            </a:pPr>
            <a:r>
              <a:rPr lang="en-IN" dirty="0"/>
              <a:t>Healthcare Professionals</a:t>
            </a:r>
          </a:p>
          <a:p>
            <a:pPr>
              <a:buFont typeface="Wingdings" panose="05000000000000000000" pitchFamily="2" charset="2"/>
              <a:buChar char="n"/>
            </a:pPr>
            <a:r>
              <a:rPr lang="en-IN" dirty="0"/>
              <a:t>Academia and Research Institutions</a:t>
            </a:r>
          </a:p>
          <a:p>
            <a:pPr>
              <a:buFont typeface="Wingdings" panose="05000000000000000000" pitchFamily="2" charset="2"/>
              <a:buChar char="n"/>
            </a:pPr>
            <a:r>
              <a:rPr lang="en-IN" dirty="0"/>
              <a:t>Legal Professionals</a:t>
            </a:r>
          </a:p>
          <a:p>
            <a:pPr>
              <a:buFont typeface="Wingdings" panose="05000000000000000000" pitchFamily="2" charset="2"/>
              <a:buChar char="n"/>
            </a:pPr>
            <a:endParaRPr lang="en-IN" dirty="0"/>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7" name="Picture 6">
            <a:extLst>
              <a:ext uri="{FF2B5EF4-FFF2-40B4-BE49-F238E27FC236}">
                <a16:creationId xmlns:a16="http://schemas.microsoft.com/office/drawing/2014/main" id="{66993760-C858-D69A-790F-9A83B76AC992}"/>
              </a:ext>
            </a:extLst>
          </p:cNvPr>
          <p:cNvPicPr>
            <a:picLocks noChangeAspect="1"/>
          </p:cNvPicPr>
          <p:nvPr/>
        </p:nvPicPr>
        <p:blipFill>
          <a:blip r:embed="rId2"/>
          <a:srcRect l="15638" t="6413" r="28014" b="20867"/>
          <a:stretch/>
        </p:blipFill>
        <p:spPr>
          <a:xfrm>
            <a:off x="581192" y="1386348"/>
            <a:ext cx="2397982" cy="1362932"/>
          </a:xfrm>
          <a:prstGeom prst="rect">
            <a:avLst/>
          </a:prstGeom>
        </p:spPr>
      </p:pic>
      <p:pic>
        <p:nvPicPr>
          <p:cNvPr id="9" name="Picture 8">
            <a:extLst>
              <a:ext uri="{FF2B5EF4-FFF2-40B4-BE49-F238E27FC236}">
                <a16:creationId xmlns:a16="http://schemas.microsoft.com/office/drawing/2014/main" id="{79B2436E-4637-0808-5FBD-64A9E7CDDAA9}"/>
              </a:ext>
            </a:extLst>
          </p:cNvPr>
          <p:cNvPicPr>
            <a:picLocks noChangeAspect="1"/>
          </p:cNvPicPr>
          <p:nvPr/>
        </p:nvPicPr>
        <p:blipFill>
          <a:blip r:embed="rId3"/>
          <a:srcRect r="13592"/>
          <a:stretch/>
        </p:blipFill>
        <p:spPr>
          <a:xfrm>
            <a:off x="6715920" y="702156"/>
            <a:ext cx="4894888" cy="5251325"/>
          </a:xfrm>
          <a:prstGeom prst="rect">
            <a:avLst/>
          </a:prstGeom>
        </p:spPr>
      </p:pic>
      <p:pic>
        <p:nvPicPr>
          <p:cNvPr id="11" name="Picture 10">
            <a:extLst>
              <a:ext uri="{FF2B5EF4-FFF2-40B4-BE49-F238E27FC236}">
                <a16:creationId xmlns:a16="http://schemas.microsoft.com/office/drawing/2014/main" id="{69BB1CD9-E179-2FEA-0C1D-379E1C57256D}"/>
              </a:ext>
            </a:extLst>
          </p:cNvPr>
          <p:cNvPicPr>
            <a:picLocks noChangeAspect="1"/>
          </p:cNvPicPr>
          <p:nvPr/>
        </p:nvPicPr>
        <p:blipFill>
          <a:blip r:embed="rId4"/>
          <a:srcRect l="18262" t="12760" r="5810" b="43682"/>
          <a:stretch/>
        </p:blipFill>
        <p:spPr>
          <a:xfrm>
            <a:off x="3279058" y="1385502"/>
            <a:ext cx="3136978" cy="1383233"/>
          </a:xfrm>
          <a:prstGeom prst="rect">
            <a:avLst/>
          </a:prstGeom>
        </p:spPr>
      </p:pic>
      <p:pic>
        <p:nvPicPr>
          <p:cNvPr id="13" name="Picture 12">
            <a:extLst>
              <a:ext uri="{FF2B5EF4-FFF2-40B4-BE49-F238E27FC236}">
                <a16:creationId xmlns:a16="http://schemas.microsoft.com/office/drawing/2014/main" id="{694A8D2F-C8CE-BA36-6E25-1A204FDAF832}"/>
              </a:ext>
            </a:extLst>
          </p:cNvPr>
          <p:cNvPicPr>
            <a:picLocks noChangeAspect="1"/>
          </p:cNvPicPr>
          <p:nvPr/>
        </p:nvPicPr>
        <p:blipFill>
          <a:blip r:embed="rId5"/>
          <a:srcRect t="-1" r="12702" b="40006"/>
          <a:stretch/>
        </p:blipFill>
        <p:spPr>
          <a:xfrm>
            <a:off x="403603" y="3198029"/>
            <a:ext cx="6162375" cy="2600457"/>
          </a:xfrm>
          <a:prstGeom prst="rect">
            <a:avLst/>
          </a:prstGeo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lstStyle/>
          <a:p>
            <a:r>
              <a:rPr lang="en-US" dirty="0"/>
              <a:t>This project successfully develops a robust and secure steganographic system for embedding and extracting secret information within digital images. Through the implementation of advanced techniques such as least significant bit (LSB) manipulation and additional encryption layers, the system ensures the imperceptibility and security of the hidden data. The project also incorporates measures to resist common steganalysis attacks, providing a reliable method for covert communication.</a:t>
            </a:r>
          </a:p>
          <a:p>
            <a:r>
              <a:rPr lang="en-US" dirty="0"/>
              <a:t>The steganographic system has significant potential applications across various domains, including government and military agencies, law enforcement, healthcare, legal professions, and general public usage. By safeguarding sensitive information and ensuring privacy, this project addresses the critical need for secure data transmission in today's digital landscape.</a:t>
            </a:r>
          </a:p>
        </p:txBody>
      </p:sp>
    </p:spTree>
    <p:extLst>
      <p:ext uri="{BB962C8B-B14F-4D97-AF65-F5344CB8AC3E}">
        <p14:creationId xmlns:p14="http://schemas.microsoft.com/office/powerpoint/2010/main" val="423388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r>
              <a:rPr lang="en-IN" dirty="0"/>
              <a:t>Make sure that there should be readme file</a:t>
            </a:r>
          </a:p>
        </p:txBody>
      </p:sp>
    </p:spTree>
    <p:extLst>
      <p:ext uri="{BB962C8B-B14F-4D97-AF65-F5344CB8AC3E}">
        <p14:creationId xmlns:p14="http://schemas.microsoft.com/office/powerpoint/2010/main" val="22306647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53</TotalTime>
  <Words>386</Words>
  <Application>Microsoft Office PowerPoint</Application>
  <PresentationFormat>Widescreen</PresentationFormat>
  <Paragraphs>59</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Calibri</vt:lpstr>
      <vt:lpstr>Calibri Light</vt:lpstr>
      <vt:lpstr>Franklin Gothic Book</vt:lpstr>
      <vt:lpstr>Franklin Gothic Demi</vt:lpstr>
      <vt:lpstr>Wingdings</vt:lpstr>
      <vt:lpstr>Wingdings 2</vt:lpstr>
      <vt:lpstr>DividendVTI</vt:lpstr>
      <vt:lpstr>Secure Data Hiding in Images using Steganography</vt:lpstr>
      <vt:lpstr>OUTLINE</vt:lpstr>
      <vt:lpstr>Problem Statement</vt:lpstr>
      <vt:lpstr>Technology  used</vt:lpstr>
      <vt:lpstr>Wow factors</vt:lpstr>
      <vt:lpstr>End users</vt:lpstr>
      <vt:lpstr>Results</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Bhavinash Chennuri</cp:lastModifiedBy>
  <cp:revision>26</cp:revision>
  <dcterms:created xsi:type="dcterms:W3CDTF">2021-05-26T16:50:10Z</dcterms:created>
  <dcterms:modified xsi:type="dcterms:W3CDTF">2025-02-27T12:03:14Z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