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338" r:id="rId4"/>
    <p:sldId id="340" r:id="rId5"/>
    <p:sldId id="257" r:id="rId6"/>
    <p:sldId id="339" r:id="rId7"/>
    <p:sldId id="341" r:id="rId8"/>
    <p:sldId id="342" r:id="rId9"/>
    <p:sldId id="332" r:id="rId10"/>
    <p:sldId id="343" r:id="rId11"/>
    <p:sldId id="335" r:id="rId12"/>
    <p:sldId id="344" r:id="rId13"/>
    <p:sldId id="347" r:id="rId14"/>
    <p:sldId id="348" r:id="rId15"/>
    <p:sldId id="349" r:id="rId16"/>
    <p:sldId id="345" r:id="rId17"/>
    <p:sldId id="364" r:id="rId18"/>
    <p:sldId id="365" r:id="rId19"/>
    <p:sldId id="366" r:id="rId20"/>
    <p:sldId id="346" r:id="rId21"/>
    <p:sldId id="350" r:id="rId22"/>
    <p:sldId id="263" r:id="rId23"/>
    <p:sldId id="351" r:id="rId24"/>
    <p:sldId id="352" r:id="rId25"/>
    <p:sldId id="353" r:id="rId26"/>
    <p:sldId id="354" r:id="rId27"/>
    <p:sldId id="337" r:id="rId28"/>
    <p:sldId id="355" r:id="rId29"/>
    <p:sldId id="356" r:id="rId30"/>
    <p:sldId id="357" r:id="rId31"/>
    <p:sldId id="359" r:id="rId32"/>
    <p:sldId id="360" r:id="rId33"/>
    <p:sldId id="362" r:id="rId34"/>
    <p:sldId id="361" r:id="rId35"/>
  </p:sldIdLst>
  <p:sldSz cx="9144000" cy="6858000" type="screen4x3"/>
  <p:notesSz cx="7559675" cy="10691813"/>
  <p:defaultTextStyle>
    <a:defPPr>
      <a:defRPr lang="en-US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23:35:10.13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3A6CD20-CA3A-4033-9979-470BBD99ADE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70E4BD-9031-4CCF-B370-02F09B1EAC32}" type="slidenum">
              <a:rPr lang="en-IN"/>
              <a:pPr/>
              <a:t>1</a:t>
            </a:fld>
            <a:endParaRPr lang="en-IN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20F711-38EE-4C96-A697-EFA0C12320BD}" type="slidenum">
              <a:rPr lang="en-IN"/>
              <a:pPr/>
              <a:t>2</a:t>
            </a:fld>
            <a:endParaRPr lang="en-IN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5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11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22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27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33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34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0E3A-75A1-46CD-B431-066FBCA83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F83E-8BAC-4960-A7B8-BB6D6FB470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C3A8-B91E-403D-9D48-3154F0652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15BC-4B90-4B97-9640-9282B5078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805C-019D-4BE9-8175-0A58AEB44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FA43-8541-4A4B-8892-86D92E04DE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5942-314B-4DA2-860B-1531CBFA83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6662B-253F-40A2-A811-BBF538F9E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7A85-D3AF-47CE-81E3-61082A38CF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4DE30-3B88-46E7-9645-645F293B2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3630-CEA1-4D9D-AD16-E9C7B855B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8575-0EB5-433D-8F31-609466684C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subtitle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C9AB7-932B-4FCF-A3B2-4BB671DB1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2pPr>
      <a:lvl3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3pPr>
      <a:lvl4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4pPr>
      <a:lvl5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765175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5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chemeClr val="tx1"/>
                </a:solidFill>
              </a:rPr>
              <a:t>Project by: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chemeClr val="tx1"/>
                </a:solidFill>
              </a:rPr>
              <a:t>				BHAVIN G CHENNUR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chemeClr val="tx1"/>
                </a:solidFill>
              </a:rPr>
              <a:t>	 MONISH S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chemeClr val="tx1"/>
                </a:solidFill>
              </a:rPr>
              <a:t>			       NISHANTH SHASTRY</a:t>
            </a:r>
            <a:r>
              <a:rPr lang="en-IN" dirty="0">
                <a:solidFill>
                  <a:srgbClr val="8B8B8B"/>
                </a:solidFill>
              </a:rPr>
              <a:t> 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64D8D069-45B2-40EE-AD2D-C08A719D560D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D5EBD101-7421-4BDE-A1A5-62DB40112627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752056" cy="36353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Introduction to Data Science  Section: A/D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5B727-33EF-2447-AF34-246B9215E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6632"/>
            <a:ext cx="3416300" cy="76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9E5AB-2C60-49D3-BE21-527570F82F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19B47-81C8-4FD1-BDB1-5DC6E0F3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197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14FA5-47A7-4DCC-AE3C-353F34D55FF3}"/>
              </a:ext>
            </a:extLst>
          </p:cNvPr>
          <p:cNvSpPr txBox="1"/>
          <p:nvPr/>
        </p:nvSpPr>
        <p:spPr>
          <a:xfrm>
            <a:off x="395536" y="188640"/>
            <a:ext cx="5400600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after normalization:-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FEA87-8B00-42D2-8DCA-51CC4DC8269A}"/>
              </a:ext>
            </a:extLst>
          </p:cNvPr>
          <p:cNvSpPr txBox="1"/>
          <p:nvPr/>
        </p:nvSpPr>
        <p:spPr>
          <a:xfrm>
            <a:off x="755576" y="692696"/>
            <a:ext cx="770485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normalized values are stored in another .csv file for easier access of the normalized values for the later part of the project.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ECA0D-4660-4AC7-A0A3-0012EAAC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81128"/>
            <a:ext cx="7924800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529B2-215D-4229-AC22-2CBF54942C32}"/>
              </a:ext>
            </a:extLst>
          </p:cNvPr>
          <p:cNvSpPr txBox="1"/>
          <p:nvPr/>
        </p:nvSpPr>
        <p:spPr>
          <a:xfrm>
            <a:off x="825624" y="4005064"/>
            <a:ext cx="59066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at the initial stage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544353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46133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4.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Graph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visualization:</a:t>
            </a:r>
          </a:p>
          <a:p>
            <a:endParaRPr lang="en-US" sz="2000" b="1" u="sng" dirty="0"/>
          </a:p>
          <a:p>
            <a:endParaRPr lang="en-US" sz="2000" b="1" u="sng" dirty="0"/>
          </a:p>
          <a:p>
            <a:r>
              <a:rPr lang="en-US" sz="2000" dirty="0"/>
              <a:t>We have used the following data visualizations: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Bar chart:- To find the number of matches won by each country in all the matches played from 3-Jan-2013 to 19-May-2019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Stacked Bar Chart:- To represent the matches won by each country when they bat first and second(i.e. bat 1</a:t>
            </a:r>
            <a:r>
              <a:rPr lang="en-US" sz="2000" baseline="30000" dirty="0"/>
              <a:t>st</a:t>
            </a:r>
            <a:r>
              <a:rPr lang="en-US" sz="2000" dirty="0"/>
              <a:t> and 2</a:t>
            </a:r>
            <a:r>
              <a:rPr lang="en-US" sz="2000" baseline="30000" dirty="0"/>
              <a:t>nd</a:t>
            </a:r>
            <a:r>
              <a:rPr lang="en-US" sz="2000" dirty="0"/>
              <a:t>).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Histogram:- To represent Balls remaining for teams who won batting 2</a:t>
            </a:r>
            <a:r>
              <a:rPr lang="en-US" sz="2000" baseline="30000" dirty="0"/>
              <a:t>nd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Scatterplot:- To represent correlation.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A/D sec</a:t>
            </a:r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2154E-2C4B-4912-BBF8-ABB9F6200920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107596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1F41A-2853-48BC-81FF-7083371231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3BC5C-7695-4326-A165-03AF431ED65E}"/>
              </a:ext>
            </a:extLst>
          </p:cNvPr>
          <p:cNvSpPr txBox="1"/>
          <p:nvPr/>
        </p:nvSpPr>
        <p:spPr>
          <a:xfrm>
            <a:off x="467544" y="161601"/>
            <a:ext cx="7920880" cy="138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Bar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chart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:- </a:t>
            </a:r>
          </a:p>
          <a:p>
            <a:endParaRPr lang="en-US" dirty="0"/>
          </a:p>
          <a:p>
            <a:r>
              <a:rPr lang="en-US" dirty="0"/>
              <a:t>To find the number of matches won by each country in all the matches played from January 2013 -  May 2019.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9F421-2F85-48BF-B223-D766B8CF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06" y="1628800"/>
            <a:ext cx="61722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902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48789D-FFBC-4FCD-96AF-858993FE81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7EA36-2F3D-4361-B2CE-2C37505C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22098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25288-2A88-4230-9CD3-CD35BE95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98785"/>
            <a:ext cx="43529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62A65-A6D2-4BD6-BF51-778B5996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492896"/>
            <a:ext cx="3667125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296EF-3579-4462-9E8A-D1F533B7D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68" y="3709764"/>
            <a:ext cx="395287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5A77B-60A8-45C6-9209-FE435336C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59" y="2561533"/>
            <a:ext cx="3971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841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FE9C7-4228-4FA2-B7E6-7E5FDB584A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3471C-DCAB-4DE1-8991-B6A68720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3981450" cy="481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BAE785-9702-4AED-B5A7-51DBFCF6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636885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1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33C7D-6D67-4E8C-984F-513CCA7854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4364-6FE5-4F31-B8A0-BA85F5F6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74" y="188640"/>
            <a:ext cx="1647825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69A5E-523A-466E-B4C2-76FA909D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2" y="102915"/>
            <a:ext cx="1657350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C502D-92E1-48E7-B098-766F41BF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3267"/>
            <a:ext cx="9144000" cy="239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A8D10-E5F7-4A2F-9A00-9C0C7B2FF04C}"/>
              </a:ext>
            </a:extLst>
          </p:cNvPr>
          <p:cNvSpPr txBox="1"/>
          <p:nvPr/>
        </p:nvSpPr>
        <p:spPr>
          <a:xfrm>
            <a:off x="323528" y="1196752"/>
            <a:ext cx="2664296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steps to create the heights of the bars for the ten countries that are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10258169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1F41A-2853-48BC-81FF-7083371231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DC260-04D8-4BC2-AA79-39DBA7B5BC29}"/>
              </a:ext>
            </a:extLst>
          </p:cNvPr>
          <p:cNvSpPr txBox="1"/>
          <p:nvPr/>
        </p:nvSpPr>
        <p:spPr>
          <a:xfrm>
            <a:off x="539552" y="188640"/>
            <a:ext cx="7848872" cy="138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Stacked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Bar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Chart:-</a:t>
            </a:r>
          </a:p>
          <a:p>
            <a:endParaRPr lang="en-US" dirty="0"/>
          </a:p>
          <a:p>
            <a:r>
              <a:rPr lang="en-US" dirty="0"/>
              <a:t>To represent the matches won by each country when they bat first and second(i.e. bat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E6E14-22CF-4C10-BD58-4BEDA96EB2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5557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45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25385-732B-40AE-BE45-1C2262AD7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96DC1-C9D6-4E5D-B7D3-718E785ECB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0770" y="187082"/>
            <a:ext cx="5731510" cy="2449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3B18A-55BB-445C-AEE6-ACBBC0ACF2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0770" y="3013293"/>
            <a:ext cx="5731510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06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38575-62AA-4953-868E-9F0EBFC68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22E38-9C6A-4E53-A41A-1AD81B6F88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271116"/>
            <a:ext cx="573151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39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662BBD-4E67-4768-A216-DD8D72F4E1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2C129-7145-43D9-8DFE-DB04132987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5731510" cy="408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CD637-E02D-47F2-974A-F5933651ECBC}"/>
              </a:ext>
            </a:extLst>
          </p:cNvPr>
          <p:cNvSpPr txBox="1"/>
          <p:nvPr/>
        </p:nvSpPr>
        <p:spPr>
          <a:xfrm>
            <a:off x="2123728" y="4746848"/>
            <a:ext cx="561662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code is applied to all the ten teams in our dataset and is then used to plot the stacked bar chart</a:t>
            </a:r>
          </a:p>
        </p:txBody>
      </p:sp>
    </p:spTree>
    <p:extLst>
      <p:ext uri="{BB962C8B-B14F-4D97-AF65-F5344CB8AC3E}">
        <p14:creationId xmlns:p14="http://schemas.microsoft.com/office/powerpoint/2010/main" val="17285681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1FC87B65-3878-4FF3-8FA4-A2FF3711126A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</a:t>
            </a:fld>
            <a:endParaRPr lang="en-IN" sz="1400" b="1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23900" y="996870"/>
            <a:ext cx="7696200" cy="59386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marL="457200" indent="-457200">
              <a:lnSpc>
                <a:spcPct val="100000"/>
              </a:lnSpc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36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Dataset</a:t>
            </a:r>
            <a:r>
              <a:rPr lang="en-I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IN" sz="36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Description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dirty="0">
                <a:solidFill>
                  <a:srgbClr val="000000"/>
                </a:solidFill>
                <a:latin typeface="Bahnschrift" panose="020B0502040204020203" pitchFamily="34" charset="0"/>
              </a:rPr>
              <a:t> 1322 rows and 12 Columns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dirty="0">
                <a:solidFill>
                  <a:srgbClr val="000000"/>
                </a:solidFill>
                <a:latin typeface="Bahnschrift" panose="020B0502040204020203" pitchFamily="34" charset="0"/>
              </a:rPr>
              <a:t> 3 numerical columns and 9 categorical columns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dirty="0">
                <a:solidFill>
                  <a:srgbClr val="000000"/>
                </a:solidFill>
                <a:latin typeface="Bahnschrift" panose="020B0502040204020203" pitchFamily="34" charset="0"/>
              </a:rPr>
              <a:t>About 5-6% of data is Missing values.</a:t>
            </a:r>
            <a:endParaRPr lang="en-IN" sz="2000" b="1" u="sng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4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896072" cy="363538"/>
          </a:xfrm>
        </p:spPr>
        <p:txBody>
          <a:bodyPr/>
          <a:lstStyle/>
          <a:p>
            <a:pPr>
              <a:defRPr/>
            </a:pPr>
            <a:r>
              <a:rPr lang="en-US" sz="1400" b="1" dirty="0"/>
              <a:t>Introduction to Data Science  Section: A/D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591BF7-0529-43F7-B521-6AE7F041A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10397"/>
            <a:ext cx="7924800" cy="166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078CC-FD40-45D3-A5B5-126B703C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5453"/>
            <a:ext cx="9144000" cy="987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1F41A-2853-48BC-81FF-7083371231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2551-A500-4F10-A899-6C9502956D96}"/>
              </a:ext>
            </a:extLst>
          </p:cNvPr>
          <p:cNvSpPr txBox="1"/>
          <p:nvPr/>
        </p:nvSpPr>
        <p:spPr>
          <a:xfrm>
            <a:off x="539552" y="377625"/>
            <a:ext cx="6912768" cy="138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Histogram:-</a:t>
            </a:r>
          </a:p>
          <a:p>
            <a:endParaRPr lang="en-US" dirty="0"/>
          </a:p>
          <a:p>
            <a:r>
              <a:rPr lang="en-US" dirty="0"/>
              <a:t>To represent Balls remaining for teams who won batting 2</a:t>
            </a:r>
            <a:r>
              <a:rPr lang="en-US" baseline="30000" dirty="0"/>
              <a:t>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F1FDA-4203-4944-A67A-8F9CECC5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44706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69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39E0B2-06C7-4618-856A-CB67C15842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675DE-531A-4E16-B973-0245A036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8024"/>
            <a:ext cx="6315075" cy="252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22333-844D-4D62-9ADE-FD23E47A168E}"/>
              </a:ext>
            </a:extLst>
          </p:cNvPr>
          <p:cNvSpPr txBox="1"/>
          <p:nvPr/>
        </p:nvSpPr>
        <p:spPr>
          <a:xfrm>
            <a:off x="395536" y="116632"/>
            <a:ext cx="631507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code to create the Histogram of 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26075412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22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99592" y="980728"/>
            <a:ext cx="7912224" cy="5758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5.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Hypothesis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Testing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Hypothesis 1:-</a:t>
            </a:r>
          </a:p>
          <a:p>
            <a:r>
              <a:rPr lang="en-US" sz="2000" dirty="0"/>
              <a:t>	Ho:- Population mean for BR variable in original dataset </a:t>
            </a:r>
          </a:p>
          <a:p>
            <a:r>
              <a:rPr lang="en-US" sz="2000" dirty="0"/>
              <a:t>		 is less than or equal to 51.93.</a:t>
            </a:r>
          </a:p>
          <a:p>
            <a:r>
              <a:rPr lang="en-US" sz="2000" dirty="0"/>
              <a:t>	Ha:- Population mean for BR variable in original dataset </a:t>
            </a:r>
          </a:p>
          <a:p>
            <a:r>
              <a:rPr lang="en-US" sz="2000" dirty="0"/>
              <a:t>		 is greater than 51.93.</a:t>
            </a:r>
          </a:p>
          <a:p>
            <a:endParaRPr lang="en-US" sz="2000" dirty="0"/>
          </a:p>
          <a:p>
            <a:r>
              <a:rPr lang="en-US" sz="2000" dirty="0"/>
              <a:t>  Result:- Failed to reject Ho.	</a:t>
            </a:r>
          </a:p>
          <a:p>
            <a:endParaRPr lang="en-US" sz="2000" dirty="0"/>
          </a:p>
          <a:p>
            <a:r>
              <a:rPr lang="en-US" sz="2000" b="1" dirty="0"/>
              <a:t>Hypothesis 2</a:t>
            </a:r>
            <a:r>
              <a:rPr lang="en-US" sz="2000" b="1" dirty="0">
                <a:sym typeface="Wingdings" panose="05000000000000000000" pitchFamily="2" charset="2"/>
              </a:rPr>
              <a:t>:-</a:t>
            </a:r>
            <a:r>
              <a:rPr lang="en-US" sz="2000" dirty="0">
                <a:sym typeface="Wingdings" panose="05000000000000000000" pitchFamily="2" charset="2"/>
              </a:rPr>
              <a:t> (Teams who won the toss and batted 2</a:t>
            </a:r>
            <a:r>
              <a:rPr lang="en-US" sz="2000" baseline="30000" dirty="0">
                <a:sym typeface="Wingdings" panose="05000000000000000000" pitchFamily="2" charset="2"/>
              </a:rPr>
              <a:t>nd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sz="2000" dirty="0"/>
          </a:p>
          <a:p>
            <a:r>
              <a:rPr lang="en-US" sz="2000" dirty="0"/>
              <a:t>	Ho:- Teams who won the toss chose to bat 2</a:t>
            </a:r>
            <a:r>
              <a:rPr lang="en-US" sz="2000" baseline="30000" dirty="0"/>
              <a:t>nd</a:t>
            </a:r>
            <a:r>
              <a:rPr lang="en-US" sz="2000" dirty="0"/>
              <a:t> assume to win     		  the match considering dew factor with many balls to spare.</a:t>
            </a:r>
          </a:p>
          <a:p>
            <a:r>
              <a:rPr lang="en-US" sz="2000" dirty="0"/>
              <a:t>	Ha:- Teams who won the toss chose to bat 2</a:t>
            </a:r>
            <a:r>
              <a:rPr lang="en-US" sz="2000" baseline="30000" dirty="0"/>
              <a:t>nd </a:t>
            </a:r>
            <a:r>
              <a:rPr lang="en-US" sz="2000" dirty="0"/>
              <a:t> lost the match</a:t>
            </a:r>
          </a:p>
          <a:p>
            <a:r>
              <a:rPr lang="en-US" sz="2000" dirty="0"/>
              <a:t>		  with very few balls to spare.</a:t>
            </a:r>
          </a:p>
          <a:p>
            <a:endParaRPr lang="en-US" sz="2000" dirty="0"/>
          </a:p>
          <a:p>
            <a:r>
              <a:rPr lang="en-US" sz="2000" dirty="0"/>
              <a:t>  Result:- Failed to reject Ho.	</a:t>
            </a:r>
          </a:p>
          <a:p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D9F845-CB69-4618-BD32-D874141F9E4D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9F2D66-8CC3-4858-A8E9-1E8FBCE529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36019-E4B5-4D15-ACCD-05E3728F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677813"/>
            <a:ext cx="577215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C83E3-B079-4FA1-B78C-CDFD6EFF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23"/>
            <a:ext cx="9144000" cy="1917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FC783-DA4E-49E4-AD81-7E4B0F00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6912"/>
            <a:ext cx="9144000" cy="1078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C9539-9663-4A90-9310-A923CAFFD595}"/>
              </a:ext>
            </a:extLst>
          </p:cNvPr>
          <p:cNvSpPr txBox="1"/>
          <p:nvPr/>
        </p:nvSpPr>
        <p:spPr>
          <a:xfrm>
            <a:off x="238125" y="116632"/>
            <a:ext cx="563001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steps for Hypothesis testing </a:t>
            </a:r>
          </a:p>
        </p:txBody>
      </p:sp>
    </p:spTree>
    <p:extLst>
      <p:ext uri="{BB962C8B-B14F-4D97-AF65-F5344CB8AC3E}">
        <p14:creationId xmlns:p14="http://schemas.microsoft.com/office/powerpoint/2010/main" val="42252534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C31EDC-A27B-4EC7-A12C-72CB659862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1E17D-5DF0-4777-A065-075055F3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3447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89939-7BA3-4BF0-9151-708DF1E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388"/>
            <a:ext cx="9144000" cy="30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85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239DDF-31D6-4EDF-B3B0-1C59B62BAF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7F50E-739A-4276-B6BF-6362444F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889"/>
            <a:ext cx="9144000" cy="2501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53D21-D934-44FA-AF23-CDCF8C8F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931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848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55E0E-2E0A-4C8B-852C-21EAAC3580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7C54-C0BA-4E1F-B794-2093BD67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2805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3D5C6-96A4-45EE-A6D3-D8788A68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2297"/>
            <a:ext cx="9144000" cy="39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04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27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892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6.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Correlation: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6EEE54-D6AA-4C58-9C4B-0A07A6701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081" y="1910832"/>
            <a:ext cx="5210175" cy="3667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2D5CF-F707-4C25-89FC-A4BBF428C048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966833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7236E1-A70B-40AB-B533-E42E10F718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A9189-08BA-4F03-B5DB-C684EBD7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2455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87C48-8C2F-4102-84F3-85CBDED3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9144000" cy="35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43C75-1120-47CE-A27C-B554536B2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6123"/>
            <a:ext cx="9144000" cy="399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C0394-E3CE-4145-BC3C-30DC79B61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9021"/>
            <a:ext cx="9144000" cy="15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573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6B0007-C184-4D03-8D11-AABDC8DC34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7227-B730-40BC-AE04-812AD8DF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3785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F6656-7941-467F-B461-F61D4436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5225"/>
            <a:ext cx="9144000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48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4150E6-3530-48E9-9BEA-746066E788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061BF-4F30-4971-BF06-392C4266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2" y="23700"/>
            <a:ext cx="9144000" cy="2917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48201-F0B1-4E36-85A8-003AB758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2" y="2963334"/>
            <a:ext cx="9144000" cy="20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71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F55D-D578-46F7-B968-F31A29F25E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AF9AC-60C2-45CF-9CFE-B560467B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1238250" cy="513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75676-0AED-4132-B009-5F386746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692696"/>
            <a:ext cx="72104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7DE9-167F-49B2-8343-F06F1311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297410"/>
            <a:ext cx="4346079" cy="30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34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514D2F-C6E8-48EA-A230-239C15DD01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4CFF-346E-49A9-A343-B6B2F12A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36973"/>
            <a:ext cx="6124575" cy="372427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31DD25F-82A4-4B20-8E99-134FDB1C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" y="926079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/>
              <a:t>Correlation contd…</a:t>
            </a:r>
          </a:p>
          <a:p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3909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D34FA4-BD18-468C-9E71-2E03DF1108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93FE-C900-4674-827E-CABFF203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093"/>
            <a:ext cx="9144000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44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33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11560" y="2708920"/>
            <a:ext cx="7696200" cy="11212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3600" dirty="0"/>
              <a:t>Open to Questions…. 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25523-3799-474E-B107-B69D1D4AF86C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774800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34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11560" y="2708920"/>
            <a:ext cx="7696200" cy="21516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 you </a:t>
            </a:r>
          </a:p>
          <a:p>
            <a:endParaRPr lang="en-US" sz="7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610C04-EC61-480A-801A-58FB6C93477B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82424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C05BCF-6F74-4CAE-B743-B12184BC60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BD68C-9412-4469-B68C-1EBE07B9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404664"/>
            <a:ext cx="9144000" cy="1878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BA7BC-E385-447E-8DBB-F1F8F00B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63" y="2598762"/>
            <a:ext cx="2943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67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5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55576" y="1371600"/>
            <a:ext cx="7696200" cy="2895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Cambria Math" panose="02040503050406030204" pitchFamily="18" charset="0"/>
              </a:rPr>
              <a:t>Data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Cleaning</a:t>
            </a:r>
          </a:p>
          <a:p>
            <a:endParaRPr lang="en-US" sz="2000" b="1" u="sng" dirty="0"/>
          </a:p>
          <a:p>
            <a:endParaRPr lang="en-US" sz="20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the NAN’s for categorical columns to be replaced with its previous row values.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All the NAN’s for numeric columns to be replaced with average of the column.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FAA66-58E8-46DD-AD04-069B3F895EF8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58E30-BB1B-41B1-90A2-515DBEF129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13507-A62D-4211-842A-0238CB41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415"/>
            <a:ext cx="9144000" cy="199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0DF87-009D-49BA-8C79-1FF24E7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3096"/>
            <a:ext cx="9144000" cy="324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8EB09-50C4-426E-A3F1-B2281BBF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6386"/>
            <a:ext cx="9144000" cy="378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7C53-E28D-43AD-976D-8BEDA340E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2804"/>
            <a:ext cx="9144000" cy="1078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7945F-29A3-4DDB-9F2B-AA5570C53EA4}"/>
              </a:ext>
            </a:extLst>
          </p:cNvPr>
          <p:cNvSpPr txBox="1"/>
          <p:nvPr/>
        </p:nvSpPr>
        <p:spPr>
          <a:xfrm>
            <a:off x="395536" y="3501008"/>
            <a:ext cx="86409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NAN’s for categorical columns are replaced with its previous row values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798B4-20D2-4608-BBED-8F1921B7E11B}"/>
              </a:ext>
            </a:extLst>
          </p:cNvPr>
          <p:cNvSpPr txBox="1"/>
          <p:nvPr/>
        </p:nvSpPr>
        <p:spPr>
          <a:xfrm>
            <a:off x="395536" y="332656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All the NAN’s for numeric columns are replaced with average of the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407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B6F0A-7477-48EA-BDDE-28B4B7FA8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A4CCA-EBB4-4B27-B119-974593BE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584"/>
            <a:ext cx="9144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0C934-9BA7-48EA-BFF4-856087133B96}"/>
              </a:ext>
            </a:extLst>
          </p:cNvPr>
          <p:cNvSpPr txBox="1"/>
          <p:nvPr/>
        </p:nvSpPr>
        <p:spPr>
          <a:xfrm>
            <a:off x="107504" y="414736"/>
            <a:ext cx="7272808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after Data Cleaning:</a:t>
            </a:r>
          </a:p>
        </p:txBody>
      </p:sp>
    </p:spTree>
    <p:extLst>
      <p:ext uri="{BB962C8B-B14F-4D97-AF65-F5344CB8AC3E}">
        <p14:creationId xmlns:p14="http://schemas.microsoft.com/office/powerpoint/2010/main" val="350241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C5EEA-52D3-44FC-AE1B-8949B9C91C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CAB1D-15C7-46C0-98E1-EC662F8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1248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07026-65AE-48D9-8D5C-6D0B4EA5FAAF}"/>
              </a:ext>
            </a:extLst>
          </p:cNvPr>
          <p:cNvSpPr txBox="1"/>
          <p:nvPr/>
        </p:nvSpPr>
        <p:spPr>
          <a:xfrm>
            <a:off x="611560" y="188640"/>
            <a:ext cx="6552728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with modifications(i.e. after data cleaning) is stored in another .csv file for easier access in the later part of the project.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0223D-8EB7-4225-804E-5DA13EA7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44000" cy="1960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913D4-26A0-43AA-A93B-904AC807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0519"/>
            <a:ext cx="9144000" cy="19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6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179681"/>
            <a:ext cx="7696200" cy="6110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3.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Normalization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and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Standardization: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5149DE-0512-4692-BB60-F397F4D16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5028"/>
            <a:ext cx="9144000" cy="268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8982B-86F2-41E5-A282-B0FAA4364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89825"/>
            <a:ext cx="9144000" cy="1031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0E7CA-E9F5-4B0A-BDAE-C1F9B42E895D}"/>
              </a:ext>
            </a:extLst>
          </p:cNvPr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ODI MATCHES RESULTS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755100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oftware Engineering Unit I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Engineering Unit I</Template>
  <TotalTime>5725</TotalTime>
  <Words>931</Words>
  <Application>Microsoft Office PowerPoint</Application>
  <PresentationFormat>On-screen Show (4:3)</PresentationFormat>
  <Paragraphs>153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Bahnschrift</vt:lpstr>
      <vt:lpstr>Bell MT</vt:lpstr>
      <vt:lpstr>Calibri</vt:lpstr>
      <vt:lpstr>Cambria Math</vt:lpstr>
      <vt:lpstr>Times New Roman</vt:lpstr>
      <vt:lpstr>Software Engineering Unit I</vt:lpstr>
      <vt:lpstr>ODI MATCHES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review</dc:title>
  <dc:creator>anand</dc:creator>
  <cp:lastModifiedBy>user</cp:lastModifiedBy>
  <cp:revision>723</cp:revision>
  <cp:lastPrinted>1601-01-01T00:00:00Z</cp:lastPrinted>
  <dcterms:created xsi:type="dcterms:W3CDTF">2012-07-13T05:54:24Z</dcterms:created>
  <dcterms:modified xsi:type="dcterms:W3CDTF">2019-11-27T13:46:48Z</dcterms:modified>
</cp:coreProperties>
</file>