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70" r:id="rId5"/>
    <p:sldId id="271" r:id="rId6"/>
    <p:sldId id="274" r:id="rId7"/>
    <p:sldId id="272" r:id="rId8"/>
    <p:sldId id="258" r:id="rId9"/>
    <p:sldId id="259" r:id="rId10"/>
    <p:sldId id="262" r:id="rId11"/>
    <p:sldId id="261" r:id="rId12"/>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noChangeArrowheads="1"/>
          </p:cNvSpPr>
          <p:nvPr>
            <p:ph type="ctrTitle"/>
          </p:nvPr>
        </p:nvSpPr>
        <p:spPr>
          <a:xfrm>
            <a:off x="1152525" y="2243455"/>
            <a:ext cx="10123170" cy="1487805"/>
          </a:xfrm>
        </p:spPr>
        <p:txBody>
          <a:bodyPr>
            <a:scene3d>
              <a:camera prst="orthographicFront"/>
              <a:lightRig rig="threePt" dir="t"/>
            </a:scene3d>
          </a:bodyPr>
          <a:p>
            <a:r>
              <a:rPr lang="en-IN" altLang="en-US" sz="4000">
                <a:ln w="9525">
                  <a:solidFill>
                    <a:schemeClr val="bg1"/>
                  </a:solidFill>
                  <a:prstDash val="solid"/>
                </a:ln>
                <a:solidFill>
                  <a:srgbClr val="0070C0"/>
                </a:solidFill>
                <a:effectLst>
                  <a:outerShdw blurRad="12700" dist="38100" dir="2700000" algn="tl" rotWithShape="0">
                    <a:schemeClr val="bg1">
                      <a:lumMod val="50000"/>
                    </a:schemeClr>
                  </a:outerShdw>
                </a:effectLst>
              </a:rPr>
              <a:t>Object Oriented Programming Project</a:t>
            </a:r>
            <a:r>
              <a:rPr lang="en-IN" altLang="en-US">
                <a:ln w="9525">
                  <a:solidFill>
                    <a:schemeClr val="bg1"/>
                  </a:solidFill>
                  <a:prstDash val="solid"/>
                </a:ln>
                <a:solidFill>
                  <a:schemeClr val="tx1"/>
                </a:solidFill>
                <a:effectLst>
                  <a:outerShdw blurRad="12700" dist="38100" dir="2700000" algn="tl" rotWithShape="0">
                    <a:schemeClr val="bg1">
                      <a:lumMod val="50000"/>
                    </a:schemeClr>
                  </a:outerShdw>
                </a:effectLst>
              </a:rPr>
              <a:t> </a:t>
            </a:r>
            <a:endParaRPr lang="en-IN" alt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 name="Subtitle 10"/>
          <p:cNvSpPr>
            <a:spLocks noGrp="1" noChangeArrowheads="1"/>
          </p:cNvSpPr>
          <p:nvPr>
            <p:ph type="subTitle" idx="1"/>
          </p:nvPr>
        </p:nvSpPr>
        <p:spPr>
          <a:xfrm>
            <a:off x="1959610" y="4232275"/>
            <a:ext cx="9218295" cy="979170"/>
          </a:xfrm>
        </p:spPr>
        <p:txBody>
          <a:bodyPr>
            <a:scene3d>
              <a:camera prst="orthographicFront"/>
              <a:lightRig rig="threePt" dir="t"/>
            </a:scene3d>
          </a:bodyPr>
          <a:p>
            <a:r>
              <a:rPr lang="en-IN" altLang="en-US" sz="4400" i="1">
                <a:ln w="9525">
                  <a:solidFill>
                    <a:schemeClr val="bg1"/>
                  </a:solidFill>
                  <a:prstDash val="solid"/>
                </a:ln>
                <a:solidFill>
                  <a:schemeClr val="tx1"/>
                </a:solidFill>
                <a:effectLst>
                  <a:outerShdw blurRad="12700" dist="38100" dir="2700000" algn="tl" rotWithShape="0">
                    <a:schemeClr val="bg1">
                      <a:lumMod val="50000"/>
                    </a:schemeClr>
                  </a:outerShdw>
                </a:effectLst>
              </a:rPr>
              <a:t>Topic : Self Diagnosis System</a:t>
            </a:r>
            <a:endParaRPr lang="en-IN" altLang="en-US" sz="4400" i="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1" descr="techno"/>
          <p:cNvPicPr>
            <a:picLocks noChangeAspect="1"/>
          </p:cNvPicPr>
          <p:nvPr>
            <p:ph idx="4294967295"/>
          </p:nvPr>
        </p:nvPicPr>
        <p:blipFill>
          <a:blip r:embed="rId1"/>
          <a:stretch>
            <a:fillRect/>
          </a:stretch>
        </p:blipFill>
        <p:spPr>
          <a:xfrm>
            <a:off x="956945" y="190500"/>
            <a:ext cx="10125710" cy="1702435"/>
          </a:xfrm>
          <a:prstGeom prst="rect">
            <a:avLst/>
          </a:prstGeom>
        </p:spPr>
      </p:pic>
      <p:sp>
        <p:nvSpPr>
          <p:cNvPr id="12" name="Text Box 11"/>
          <p:cNvSpPr txBox="1"/>
          <p:nvPr/>
        </p:nvSpPr>
        <p:spPr>
          <a:xfrm>
            <a:off x="737870" y="5211445"/>
            <a:ext cx="11164570" cy="132207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IN" altLang="en-US" sz="2000" b="1" i="1">
                <a:ln w="9525">
                  <a:solidFill>
                    <a:schemeClr val="bg1"/>
                  </a:solidFill>
                  <a:prstDash val="solid"/>
                </a:ln>
                <a:solidFill>
                  <a:srgbClr val="0070C0"/>
                </a:solidFill>
                <a:effectLst/>
              </a:rPr>
              <a:t>Submitted to : Gaurav Kumawat Sir  </a:t>
            </a:r>
            <a:r>
              <a:rPr lang="en-IN" altLang="en-US" sz="2000" i="1">
                <a:ln w="9525">
                  <a:solidFill>
                    <a:schemeClr val="bg1"/>
                  </a:solidFill>
                  <a:prstDash val="solid"/>
                </a:ln>
                <a:solidFill>
                  <a:srgbClr val="0070C0"/>
                </a:solidFill>
                <a:effectLst/>
              </a:rPr>
              <a:t>                                                                        </a:t>
            </a:r>
            <a:r>
              <a:rPr lang="en-IN" altLang="en-US" sz="2000" b="1" i="1">
                <a:ln w="9525">
                  <a:solidFill>
                    <a:schemeClr val="bg1"/>
                  </a:solidFill>
                  <a:prstDash val="solid"/>
                </a:ln>
                <a:solidFill>
                  <a:srgbClr val="0070C0"/>
                </a:solidFill>
                <a:effectLst/>
              </a:rPr>
              <a:t> BY:</a:t>
            </a:r>
            <a:endParaRPr lang="en-IN" altLang="en-US" sz="2000" b="1" i="1">
              <a:ln w="9525">
                <a:solidFill>
                  <a:schemeClr val="bg1"/>
                </a:solidFill>
                <a:prstDash val="solid"/>
              </a:ln>
              <a:solidFill>
                <a:srgbClr val="0070C0"/>
              </a:solidFill>
              <a:effectLst/>
            </a:endParaRPr>
          </a:p>
          <a:p>
            <a:r>
              <a:rPr lang="en-IN" altLang="en-US" sz="2000" b="1" i="1">
                <a:ln w="9525">
                  <a:solidFill>
                    <a:sysClr val="windowText" lastClr="000000"/>
                  </a:solidFill>
                  <a:prstDash val="solid"/>
                </a:ln>
                <a:solidFill>
                  <a:srgbClr val="0070C0"/>
                </a:solidFill>
                <a:effectLst/>
              </a:rPr>
              <a:t>                                                                                                                               </a:t>
            </a:r>
            <a:r>
              <a:rPr lang="en-IN" altLang="en-US" sz="2000" b="1" i="1">
                <a:ln w="9525">
                  <a:solidFill>
                    <a:schemeClr val="bg1"/>
                  </a:solidFill>
                  <a:prstDash val="solid"/>
                </a:ln>
                <a:solidFill>
                  <a:srgbClr val="0070C0"/>
                </a:solidFill>
                <a:effectLst/>
              </a:rPr>
              <a:t>Bhavini Jain</a:t>
            </a:r>
            <a:endParaRPr lang="en-IN" altLang="en-US" sz="2000" b="1" i="1">
              <a:ln w="9525">
                <a:solidFill>
                  <a:schemeClr val="bg1"/>
                </a:solidFill>
                <a:prstDash val="solid"/>
              </a:ln>
              <a:solidFill>
                <a:srgbClr val="0070C0"/>
              </a:solidFill>
              <a:effectLst/>
            </a:endParaRPr>
          </a:p>
          <a:p>
            <a:r>
              <a:rPr lang="en-IN" altLang="en-US" sz="2000" b="1" i="1">
                <a:ln w="9525">
                  <a:solidFill>
                    <a:schemeClr val="bg1"/>
                  </a:solidFill>
                  <a:prstDash val="solid"/>
                </a:ln>
                <a:solidFill>
                  <a:srgbClr val="0070C0"/>
                </a:solidFill>
                <a:effectLst/>
              </a:rPr>
              <a:t>                                                                                                                           Harshit Chaubisa</a:t>
            </a:r>
            <a:endParaRPr lang="en-IN" altLang="en-US" sz="2000" b="1" i="1">
              <a:ln w="9525">
                <a:solidFill>
                  <a:schemeClr val="bg1"/>
                </a:solidFill>
                <a:prstDash val="solid"/>
              </a:ln>
              <a:solidFill>
                <a:srgbClr val="0070C0"/>
              </a:solidFill>
              <a:effectLst/>
            </a:endParaRPr>
          </a:p>
          <a:p>
            <a:r>
              <a:rPr lang="en-IN" altLang="en-US" sz="2000" b="1" i="1">
                <a:ln w="9525">
                  <a:solidFill>
                    <a:schemeClr val="bg1"/>
                  </a:solidFill>
                  <a:prstDash val="solid"/>
                </a:ln>
                <a:solidFill>
                  <a:srgbClr val="0070C0"/>
                </a:solidFill>
                <a:effectLst/>
              </a:rPr>
              <a:t>                                                                                                                               2nd Year CS</a:t>
            </a:r>
            <a:endParaRPr lang="en-IN" altLang="en-US" sz="2000" b="1" i="1">
              <a:ln w="9525">
                <a:solidFill>
                  <a:schemeClr val="bg1"/>
                </a:solidFill>
                <a:prstDash val="solid"/>
              </a:ln>
              <a:solidFill>
                <a:srgbClr val="0070C0"/>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a:ln w="9525">
                  <a:solidFill>
                    <a:schemeClr val="bg1"/>
                  </a:solidFill>
                  <a:prstDash val="solid"/>
                </a:ln>
                <a:solidFill>
                  <a:srgbClr val="FF0000"/>
                </a:solidFill>
                <a:effectLst>
                  <a:outerShdw blurRad="12700" dist="38100" dir="2700000" algn="tl" rotWithShape="0">
                    <a:schemeClr val="bg1">
                      <a:lumMod val="50000"/>
                    </a:schemeClr>
                  </a:outerShdw>
                </a:effectLst>
              </a:rPr>
              <a:t>Routine Checkup</a:t>
            </a:r>
            <a:endParaRPr lang="en-IN" altLang="en-US" b="1" i="1">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6" name="Text Box 5"/>
          <p:cNvSpPr txBox="1"/>
          <p:nvPr/>
        </p:nvSpPr>
        <p:spPr>
          <a:xfrm>
            <a:off x="734060" y="951865"/>
            <a:ext cx="9283065" cy="645160"/>
          </a:xfrm>
          <a:prstGeom prst="rect">
            <a:avLst/>
          </a:prstGeom>
          <a:noFill/>
        </p:spPr>
        <p:txBody>
          <a:bodyPr wrap="square" rtlCol="0">
            <a:spAutoFit/>
          </a:bodyPr>
          <a:p>
            <a:r>
              <a:rPr lang="en-IN" altLang="en-US"/>
              <a:t>In this one have to enter if he/she is feeling any disorders from last few days .</a:t>
            </a:r>
            <a:endParaRPr lang="en-IN" altLang="en-US"/>
          </a:p>
          <a:p>
            <a:r>
              <a:rPr lang="en-IN" altLang="en-US"/>
              <a:t>It helps one to confirm about disease and can go for test if serious case found.</a:t>
            </a:r>
            <a:endParaRPr lang="en-IN" altLang="en-US"/>
          </a:p>
        </p:txBody>
      </p:sp>
      <p:pic>
        <p:nvPicPr>
          <p:cNvPr id="5" name="Content Placeholder 3"/>
          <p:cNvPicPr>
            <a:picLocks noChangeAspect="1"/>
          </p:cNvPicPr>
          <p:nvPr>
            <p:ph idx="1"/>
          </p:nvPr>
        </p:nvPicPr>
        <p:blipFill>
          <a:blip r:embed="rId1"/>
          <a:stretch>
            <a:fillRect/>
          </a:stretch>
        </p:blipFill>
        <p:spPr>
          <a:xfrm>
            <a:off x="1878330" y="1674495"/>
            <a:ext cx="8435340" cy="488442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4294967295"/>
          </p:nvPr>
        </p:nvPicPr>
        <p:blipFill>
          <a:blip r:embed="rId1"/>
          <a:stretch>
            <a:fillRect/>
          </a:stretch>
        </p:blipFill>
        <p:spPr>
          <a:xfrm>
            <a:off x="2583815" y="1347470"/>
            <a:ext cx="7204075" cy="3815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n w="9525">
                  <a:solidFill>
                    <a:schemeClr val="bg1"/>
                  </a:solidFill>
                  <a:prstDash val="solid"/>
                </a:ln>
                <a:solidFill>
                  <a:srgbClr val="FF0000"/>
                </a:solidFill>
                <a:effectLst>
                  <a:outerShdw blurRad="12700" dist="38100" dir="2700000" algn="tl" rotWithShape="0">
                    <a:schemeClr val="bg1">
                      <a:lumMod val="50000"/>
                    </a:schemeClr>
                  </a:outerShdw>
                </a:effectLst>
              </a:rPr>
              <a:t>What is Self-Diagnosis System?</a:t>
            </a:r>
            <a:endParaRPr lang="en-IN" altLang="en-US" b="1">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r>
              <a:rPr lang="en-US"/>
              <a:t>Self-diagnosis is the process of diagnosing, or identifying, medical conditions in oneself. It may be assisted by medical dictionaries, books, resources on the Internet, past personal experiences, or recognizing symptoms or medical signs of a condition that a family member previously had.</a:t>
            </a:r>
            <a:endParaRPr lang="en-US"/>
          </a:p>
          <a:p>
            <a:r>
              <a:rPr lang="en-IN" altLang="en-US"/>
              <a:t>Through this system one can test himself having sudden disorders in body.</a:t>
            </a:r>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n w="13462">
                  <a:solidFill>
                    <a:schemeClr val="bg1"/>
                  </a:solidFill>
                  <a:prstDash val="solid"/>
                </a:ln>
                <a:solidFill>
                  <a:srgbClr val="FF0000"/>
                </a:solidFill>
                <a:effectLst>
                  <a:outerShdw dist="38100" dir="2700000" algn="bl" rotWithShape="0">
                    <a:schemeClr val="accent5"/>
                  </a:outerShdw>
                </a:effectLst>
              </a:rPr>
              <a:t>Why Self-Diagnosis?</a:t>
            </a:r>
            <a:endParaRPr lang="en-IN" altLang="en-US" b="1">
              <a:ln w="13462">
                <a:solidFill>
                  <a:schemeClr val="bg1"/>
                </a:solidFill>
                <a:prstDash val="solid"/>
              </a:ln>
              <a:solidFill>
                <a:srgbClr val="FF0000"/>
              </a:solidFill>
              <a:effectLst>
                <a:outerShdw dist="38100" dir="2700000" algn="bl" rotWithShape="0">
                  <a:schemeClr val="accent5"/>
                </a:outerShdw>
              </a:effectLst>
            </a:endParaRPr>
          </a:p>
        </p:txBody>
      </p:sp>
      <p:sp>
        <p:nvSpPr>
          <p:cNvPr id="3" name="Content Placeholder 2"/>
          <p:cNvSpPr>
            <a:spLocks noGrp="1"/>
          </p:cNvSpPr>
          <p:nvPr>
            <p:ph idx="1"/>
          </p:nvPr>
        </p:nvSpPr>
        <p:spPr/>
        <p:txBody>
          <a:bodyPr/>
          <a:p>
            <a:r>
              <a:rPr lang="en-IN" altLang="en-US"/>
              <a:t>As in this pandemic period we can save ourselves from visting hospitals for test and can diagnose ourself at home.</a:t>
            </a:r>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w="9525">
                  <a:solidFill>
                    <a:schemeClr val="bg1"/>
                  </a:solidFill>
                  <a:prstDash val="solid"/>
                </a:ln>
                <a:solidFill>
                  <a:srgbClr val="FF0000"/>
                </a:solidFill>
                <a:effectLst>
                  <a:outerShdw blurRad="12700" dist="38100" dir="2700000" algn="tl" rotWithShape="0">
                    <a:schemeClr val="bg1">
                      <a:lumMod val="50000"/>
                    </a:schemeClr>
                  </a:outerShdw>
                </a:effectLst>
              </a:rPr>
              <a:t>Advantages:</a:t>
            </a:r>
            <a:endParaRPr lang="en-IN" altLang="en-US">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r>
              <a:rPr lang="en-IN" altLang="en-US" sz="2800">
                <a:sym typeface="+mn-ea"/>
              </a:rPr>
              <a:t>Internet diagnosis are much quicker than setting up a doctor’s appointment and wait for them to attend you. Most of the time, the symptoms disappear by themselves before your appointment date comes up.</a:t>
            </a:r>
            <a:endParaRPr lang="en-IN" altLang="en-US" sz="2800">
              <a:sym typeface="+mn-ea"/>
            </a:endParaRPr>
          </a:p>
          <a:p>
            <a:r>
              <a:rPr lang="en-IN" altLang="en-US" sz="2800">
                <a:sym typeface="+mn-ea"/>
              </a:rPr>
              <a:t>Most of the time it can calm you down as you might realise your symptoms are pretty common and will recover in no time, without necessarily consulting a doctor.</a:t>
            </a:r>
            <a:endParaRPr lang="en-IN" altLang="en-US" sz="2800">
              <a:sym typeface="+mn-ea"/>
            </a:endParaRPr>
          </a:p>
          <a:p>
            <a:r>
              <a:rPr lang="en-IN" altLang="en-US" sz="2800">
                <a:sym typeface="+mn-ea"/>
              </a:rPr>
              <a:t>It saves our money and time if you have common symptoms and too can get alert for major disease.</a:t>
            </a:r>
            <a:endParaRPr lang="en-IN" altLang="en-US" sz="2800">
              <a:sym typeface="+mn-ea"/>
            </a:endParaRPr>
          </a:p>
          <a:p>
            <a:endParaRPr lang="en-IN" altLang="en-US" sz="2800"/>
          </a:p>
          <a:p>
            <a:endParaRPr lang="en-IN" altLang="en-US"/>
          </a:p>
          <a:p>
            <a:endParaRPr lang="en-IN" alt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a:ln w="9525">
                  <a:solidFill>
                    <a:schemeClr val="bg1"/>
                  </a:solidFill>
                  <a:prstDash val="solid"/>
                </a:ln>
                <a:solidFill>
                  <a:srgbClr val="FF0000"/>
                </a:solidFill>
                <a:effectLst>
                  <a:outerShdw blurRad="12700" dist="38100" dir="2700000" algn="tl" rotWithShape="0">
                    <a:schemeClr val="bg1">
                      <a:lumMod val="50000"/>
                    </a:schemeClr>
                  </a:outerShdw>
                </a:effectLst>
              </a:rPr>
              <a:t>Future Enhancement</a:t>
            </a:r>
            <a:endParaRPr lang="en-IN" altLang="en-US" b="1" i="1">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p:txBody>
          <a:bodyPr/>
          <a:p>
            <a:r>
              <a:rPr lang="en-US" sz="2000"/>
              <a:t>Self-diagnostics will be the growth area in over-the-counter health for the next five years,and that rising prescription charges were a factor encouraging people to treat themselves.</a:t>
            </a:r>
            <a:endParaRPr lang="en-US" sz="2000"/>
          </a:p>
          <a:p>
            <a:r>
              <a:rPr lang="en-IN" altLang="en-US" sz="2000"/>
              <a:t>We can built an app or software for particular clinic or hospital in which proper prescription will be given by the doctors and too online appointment scheduling in serious cases.</a:t>
            </a:r>
            <a:endParaRPr lang="en-IN" altLang="en-US" sz="2000"/>
          </a:p>
          <a:p>
            <a:r>
              <a:rPr lang="en-IN" altLang="en-US" sz="2000"/>
              <a:t>We can schedule “Live Video Confernce” with doctors too.</a:t>
            </a:r>
            <a:endParaRPr lang="en-IN" altLang="en-US" sz="2000"/>
          </a:p>
        </p:txBody>
      </p:sp>
      <p:pic>
        <p:nvPicPr>
          <p:cNvPr id="4" name="Content Placeholder 3" descr="future ai"/>
          <p:cNvPicPr>
            <a:picLocks noChangeAspect="1"/>
          </p:cNvPicPr>
          <p:nvPr>
            <p:ph sz="half" idx="2"/>
          </p:nvPr>
        </p:nvPicPr>
        <p:blipFill>
          <a:blip r:embed="rId1"/>
          <a:stretch>
            <a:fillRect/>
          </a:stretch>
        </p:blipFill>
        <p:spPr>
          <a:xfrm>
            <a:off x="6855460" y="1174750"/>
            <a:ext cx="4067810" cy="4953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9120" y="190500"/>
            <a:ext cx="11003280" cy="582930"/>
          </a:xfrm>
        </p:spPr>
        <p:txBody>
          <a:bodyPr/>
          <a:p>
            <a:r>
              <a:rPr lang="en-IN" altLang="en-US" b="1" i="1">
                <a:solidFill>
                  <a:srgbClr val="0070C0"/>
                </a:solidFill>
              </a:rPr>
              <a:t>Inspired By Aarogya Setu App</a:t>
            </a:r>
            <a:endParaRPr lang="en-IN" altLang="en-US" b="1" i="1">
              <a:solidFill>
                <a:srgbClr val="0070C0"/>
              </a:solidFill>
            </a:endParaRPr>
          </a:p>
        </p:txBody>
      </p:sp>
      <p:pic>
        <p:nvPicPr>
          <p:cNvPr id="4" name="Content Placeholder 3"/>
          <p:cNvPicPr>
            <a:picLocks noChangeAspect="1"/>
          </p:cNvPicPr>
          <p:nvPr>
            <p:ph idx="1"/>
          </p:nvPr>
        </p:nvPicPr>
        <p:blipFill>
          <a:blip r:embed="rId1"/>
          <a:stretch>
            <a:fillRect/>
          </a:stretch>
        </p:blipFill>
        <p:spPr>
          <a:xfrm>
            <a:off x="2794000" y="1174750"/>
            <a:ext cx="6603365"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a:solidFill>
                  <a:srgbClr val="FF0000"/>
                </a:solidFill>
              </a:rPr>
              <a:t>Code flow:</a:t>
            </a:r>
            <a:endParaRPr lang="en-IN" altLang="en-US" b="1" i="1">
              <a:solidFill>
                <a:srgbClr val="FF0000"/>
              </a:solidFill>
            </a:endParaRPr>
          </a:p>
        </p:txBody>
      </p:sp>
      <p:sp>
        <p:nvSpPr>
          <p:cNvPr id="3" name="Content Placeholder 2"/>
          <p:cNvSpPr/>
          <p:nvPr>
            <p:ph idx="1"/>
          </p:nvPr>
        </p:nvSpPr>
        <p:spPr>
          <a:xfrm>
            <a:off x="680720" y="1430020"/>
            <a:ext cx="10972800" cy="4953000"/>
          </a:xfrm>
        </p:spPr>
        <p:txBody>
          <a:bodyPr/>
          <a:p>
            <a:endParaRPr lang="en-US"/>
          </a:p>
        </p:txBody>
      </p:sp>
      <p:sp>
        <p:nvSpPr>
          <p:cNvPr id="6" name="Diamond 5"/>
          <p:cNvSpPr/>
          <p:nvPr/>
        </p:nvSpPr>
        <p:spPr>
          <a:xfrm>
            <a:off x="4836795" y="1592580"/>
            <a:ext cx="1684020" cy="1704340"/>
          </a:xfrm>
          <a:prstGeom prst="diamon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5374640" y="2122170"/>
            <a:ext cx="750570" cy="645160"/>
          </a:xfrm>
          <a:prstGeom prst="rect">
            <a:avLst/>
          </a:prstGeom>
          <a:noFill/>
        </p:spPr>
        <p:txBody>
          <a:bodyPr wrap="square" rtlCol="0">
            <a:spAutoFit/>
          </a:bodyPr>
          <a:p>
            <a:r>
              <a:rPr lang="en-IN" altLang="en-US" sz="900"/>
              <a:t>1.Login</a:t>
            </a:r>
            <a:endParaRPr lang="en-IN" altLang="en-US" sz="900"/>
          </a:p>
          <a:p>
            <a:r>
              <a:rPr lang="en-IN" altLang="en-US" sz="900"/>
              <a:t>2.Register</a:t>
            </a:r>
            <a:endParaRPr lang="en-IN" altLang="en-US" sz="900"/>
          </a:p>
          <a:p>
            <a:r>
              <a:rPr lang="en-IN" altLang="en-US" sz="900"/>
              <a:t>3.Forgot</a:t>
            </a:r>
            <a:endParaRPr lang="en-IN" altLang="en-US" sz="900"/>
          </a:p>
          <a:p>
            <a:r>
              <a:rPr lang="en-IN" altLang="en-US" sz="900"/>
              <a:t>4.Exit</a:t>
            </a:r>
            <a:endParaRPr lang="en-IN" altLang="en-US" sz="900"/>
          </a:p>
        </p:txBody>
      </p:sp>
      <p:cxnSp>
        <p:nvCxnSpPr>
          <p:cNvPr id="9" name="Straight Arrow Connector 8"/>
          <p:cNvCxnSpPr>
            <a:stCxn id="6" idx="3"/>
          </p:cNvCxnSpPr>
          <p:nvPr/>
        </p:nvCxnSpPr>
        <p:spPr>
          <a:xfrm flipV="1">
            <a:off x="6520815" y="2434590"/>
            <a:ext cx="1328420" cy="101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0" name="Rectangles 9"/>
          <p:cNvSpPr/>
          <p:nvPr/>
        </p:nvSpPr>
        <p:spPr>
          <a:xfrm>
            <a:off x="7849235" y="3681730"/>
            <a:ext cx="1856740" cy="174434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7935595" y="3862070"/>
            <a:ext cx="1684020" cy="1383665"/>
          </a:xfrm>
          <a:prstGeom prst="rect">
            <a:avLst/>
          </a:prstGeom>
          <a:noFill/>
        </p:spPr>
        <p:txBody>
          <a:bodyPr wrap="square" rtlCol="0">
            <a:spAutoFit/>
          </a:bodyPr>
          <a:p>
            <a:r>
              <a:rPr lang="en-IN" altLang="en-US" sz="1400"/>
              <a:t>1.Previous Records</a:t>
            </a:r>
            <a:endParaRPr lang="en-IN" altLang="en-US" sz="1400"/>
          </a:p>
          <a:p>
            <a:r>
              <a:rPr lang="en-IN" altLang="en-US" sz="1400"/>
              <a:t>2.Covid Test</a:t>
            </a:r>
            <a:endParaRPr lang="en-IN" altLang="en-US" sz="1400"/>
          </a:p>
          <a:p>
            <a:r>
              <a:rPr lang="en-IN" altLang="en-US" sz="1400"/>
              <a:t>3.Personal info</a:t>
            </a:r>
            <a:endParaRPr lang="en-IN" altLang="en-US" sz="1400"/>
          </a:p>
          <a:p>
            <a:r>
              <a:rPr lang="en-IN" altLang="en-US" sz="1400"/>
              <a:t>4.Routine Checkup</a:t>
            </a:r>
            <a:endParaRPr lang="en-IN" altLang="en-US" sz="1400"/>
          </a:p>
        </p:txBody>
      </p:sp>
      <p:cxnSp>
        <p:nvCxnSpPr>
          <p:cNvPr id="13" name="Straight Arrow Connector 12"/>
          <p:cNvCxnSpPr>
            <a:stCxn id="6" idx="1"/>
          </p:cNvCxnSpPr>
          <p:nvPr/>
        </p:nvCxnSpPr>
        <p:spPr>
          <a:xfrm flipH="1" flipV="1">
            <a:off x="3396615" y="2434590"/>
            <a:ext cx="1440180" cy="101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arrow" w="med" len="med"/>
            <a:tailEnd type="arrow" w="med" len="med"/>
          </a:ln>
        </p:spPr>
      </p:cxnSp>
      <p:sp>
        <p:nvSpPr>
          <p:cNvPr id="14" name="Rectangles 13"/>
          <p:cNvSpPr/>
          <p:nvPr/>
        </p:nvSpPr>
        <p:spPr>
          <a:xfrm>
            <a:off x="1895475" y="2200910"/>
            <a:ext cx="1501140" cy="43624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Text Box 14"/>
          <p:cNvSpPr txBox="1"/>
          <p:nvPr/>
        </p:nvSpPr>
        <p:spPr>
          <a:xfrm>
            <a:off x="2012315" y="2235200"/>
            <a:ext cx="1267460" cy="368300"/>
          </a:xfrm>
          <a:prstGeom prst="rect">
            <a:avLst/>
          </a:prstGeom>
          <a:noFill/>
        </p:spPr>
        <p:txBody>
          <a:bodyPr wrap="square" rtlCol="0">
            <a:spAutoFit/>
          </a:bodyPr>
          <a:p>
            <a:r>
              <a:rPr lang="en-IN" altLang="en-US"/>
              <a:t>Register</a:t>
            </a:r>
            <a:endParaRPr lang="en-IN" altLang="en-US"/>
          </a:p>
        </p:txBody>
      </p:sp>
      <p:sp>
        <p:nvSpPr>
          <p:cNvPr id="16" name="Rectangles 15"/>
          <p:cNvSpPr/>
          <p:nvPr/>
        </p:nvSpPr>
        <p:spPr>
          <a:xfrm>
            <a:off x="7849235" y="2235835"/>
            <a:ext cx="1501140" cy="43624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Text Box 16"/>
          <p:cNvSpPr txBox="1"/>
          <p:nvPr/>
        </p:nvSpPr>
        <p:spPr>
          <a:xfrm>
            <a:off x="7940675" y="2270125"/>
            <a:ext cx="1318895" cy="368300"/>
          </a:xfrm>
          <a:prstGeom prst="rect">
            <a:avLst/>
          </a:prstGeom>
          <a:noFill/>
        </p:spPr>
        <p:txBody>
          <a:bodyPr wrap="square" rtlCol="0">
            <a:spAutoFit/>
          </a:bodyPr>
          <a:p>
            <a:r>
              <a:rPr lang="en-IN" altLang="en-US"/>
              <a:t>Login</a:t>
            </a:r>
            <a:endParaRPr lang="en-IN" altLang="en-US"/>
          </a:p>
        </p:txBody>
      </p:sp>
      <p:cxnSp>
        <p:nvCxnSpPr>
          <p:cNvPr id="18" name="Straight Arrow Connector 17"/>
          <p:cNvCxnSpPr>
            <a:stCxn id="17" idx="2"/>
          </p:cNvCxnSpPr>
          <p:nvPr/>
        </p:nvCxnSpPr>
        <p:spPr>
          <a:xfrm flipH="1">
            <a:off x="8599805" y="2638425"/>
            <a:ext cx="635" cy="106426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9" name="Elbow Connector 18"/>
          <p:cNvCxnSpPr>
            <a:stCxn id="10" idx="1"/>
            <a:endCxn id="6" idx="2"/>
          </p:cNvCxnSpPr>
          <p:nvPr/>
        </p:nvCxnSpPr>
        <p:spPr>
          <a:xfrm rot="10800000">
            <a:off x="5678805" y="3296920"/>
            <a:ext cx="2170430" cy="125730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94765"/>
          </a:xfrm>
        </p:spPr>
        <p:txBody>
          <a:bodyPr/>
          <a:p>
            <a:r>
              <a:rPr lang="en-IN" altLang="en-US" sz="2400" b="1" i="1">
                <a:solidFill>
                  <a:srgbClr val="FF0000"/>
                </a:solidFill>
              </a:rPr>
              <a:t>Login</a:t>
            </a:r>
            <a:r>
              <a:rPr lang="en-IN" altLang="en-US" sz="2400" b="1"/>
              <a:t> </a:t>
            </a:r>
            <a:r>
              <a:rPr lang="en-IN" altLang="en-US" sz="2400" b="1">
                <a:latin typeface="Arial" panose="020B0604020202020204" pitchFamily="34" charset="0"/>
                <a:cs typeface="Arial" panose="020B0604020202020204" pitchFamily="34" charset="0"/>
              </a:rPr>
              <a:t>→ If you are an existing user.</a:t>
            </a:r>
            <a:br>
              <a:rPr lang="en-IN" altLang="en-US" sz="2400" b="1">
                <a:latin typeface="Arial" panose="020B0604020202020204" pitchFamily="34" charset="0"/>
                <a:cs typeface="Arial" panose="020B0604020202020204" pitchFamily="34" charset="0"/>
              </a:rPr>
            </a:br>
            <a:r>
              <a:rPr lang="en-IN" altLang="en-US" sz="2400" b="1" i="1">
                <a:solidFill>
                  <a:srgbClr val="FF0000"/>
                </a:solidFill>
                <a:latin typeface="Arial" panose="020B0604020202020204" pitchFamily="34" charset="0"/>
                <a:cs typeface="Arial" panose="020B0604020202020204" pitchFamily="34" charset="0"/>
              </a:rPr>
              <a:t>Register</a:t>
            </a:r>
            <a:r>
              <a:rPr lang="en-IN" altLang="en-US" sz="2400" b="1">
                <a:latin typeface="Arial" panose="020B0604020202020204" pitchFamily="34" charset="0"/>
                <a:cs typeface="Arial" panose="020B0604020202020204" pitchFamily="34" charset="0"/>
              </a:rPr>
              <a:t>→If you are a new user.</a:t>
            </a:r>
            <a:br>
              <a:rPr lang="en-IN" altLang="en-US" sz="2400" b="1">
                <a:latin typeface="Arial" panose="020B0604020202020204" pitchFamily="34" charset="0"/>
                <a:cs typeface="Arial" panose="020B0604020202020204" pitchFamily="34" charset="0"/>
              </a:rPr>
            </a:br>
            <a:r>
              <a:rPr lang="en-IN" altLang="en-US" sz="2400" b="1" i="1">
                <a:solidFill>
                  <a:srgbClr val="FF0000"/>
                </a:solidFill>
                <a:latin typeface="Arial" panose="020B0604020202020204" pitchFamily="34" charset="0"/>
                <a:cs typeface="Arial" panose="020B0604020202020204" pitchFamily="34" charset="0"/>
              </a:rPr>
              <a:t>Forgot</a:t>
            </a:r>
            <a:r>
              <a:rPr lang="en-IN" altLang="en-US" sz="2400" b="1">
                <a:latin typeface="Arial" panose="020B0604020202020204" pitchFamily="34" charset="0"/>
                <a:cs typeface="Arial" panose="020B0604020202020204" pitchFamily="34" charset="0"/>
              </a:rPr>
              <a:t>→If you forgot your id password.</a:t>
            </a:r>
            <a:br>
              <a:rPr lang="en-IN" altLang="en-US" sz="2400" b="1">
                <a:latin typeface="Arial" panose="020B0604020202020204" pitchFamily="34" charset="0"/>
                <a:cs typeface="Arial" panose="020B0604020202020204" pitchFamily="34" charset="0"/>
              </a:rPr>
            </a:br>
            <a:endParaRPr lang="en-IN" altLang="en-US" sz="2400" b="1">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1693545" y="1579245"/>
            <a:ext cx="8804910"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i="1">
                <a:solidFill>
                  <a:srgbClr val="FF0000"/>
                </a:solidFill>
              </a:rPr>
              <a:t>Diagnosis Options Window</a:t>
            </a:r>
            <a:endParaRPr lang="en-IN" altLang="en-US" b="1" i="1">
              <a:solidFill>
                <a:srgbClr val="FF0000"/>
              </a:solidFill>
            </a:endParaRPr>
          </a:p>
        </p:txBody>
      </p:sp>
      <p:pic>
        <p:nvPicPr>
          <p:cNvPr id="4" name="Content Placeholder 3"/>
          <p:cNvPicPr>
            <a:picLocks noChangeAspect="1"/>
          </p:cNvPicPr>
          <p:nvPr>
            <p:ph idx="1"/>
          </p:nvPr>
        </p:nvPicPr>
        <p:blipFill>
          <a:blip r:embed="rId1"/>
          <a:stretch>
            <a:fillRect/>
          </a:stretch>
        </p:blipFill>
        <p:spPr>
          <a:xfrm>
            <a:off x="2004695" y="1635125"/>
            <a:ext cx="8404860" cy="4861560"/>
          </a:xfrm>
          <a:prstGeom prst="rect">
            <a:avLst/>
          </a:prstGeom>
        </p:spPr>
      </p:pic>
      <p:sp>
        <p:nvSpPr>
          <p:cNvPr id="5" name="Text Box 4"/>
          <p:cNvSpPr txBox="1"/>
          <p:nvPr/>
        </p:nvSpPr>
        <p:spPr>
          <a:xfrm>
            <a:off x="160655" y="1085215"/>
            <a:ext cx="10508615" cy="368300"/>
          </a:xfrm>
          <a:prstGeom prst="rect">
            <a:avLst/>
          </a:prstGeom>
          <a:noFill/>
        </p:spPr>
        <p:txBody>
          <a:bodyPr wrap="square" rtlCol="0">
            <a:spAutoFit/>
          </a:bodyPr>
          <a:p>
            <a:endParaRPr lang="en-US"/>
          </a:p>
        </p:txBody>
      </p:sp>
      <p:sp>
        <p:nvSpPr>
          <p:cNvPr id="6" name="Text Box 5"/>
          <p:cNvSpPr txBox="1"/>
          <p:nvPr/>
        </p:nvSpPr>
        <p:spPr>
          <a:xfrm>
            <a:off x="221615" y="1085215"/>
            <a:ext cx="9443720" cy="368300"/>
          </a:xfrm>
          <a:prstGeom prst="rect">
            <a:avLst/>
          </a:prstGeom>
          <a:noFill/>
        </p:spPr>
        <p:txBody>
          <a:bodyPr wrap="square" rtlCol="0">
            <a:spAutoFit/>
          </a:bodyPr>
          <a:p>
            <a:r>
              <a:rPr lang="en-IN" altLang="en-US"/>
              <a:t>Here, we can go for different tests and also for the records and tests perviously taken.</a:t>
            </a:r>
            <a:endParaRPr lang="en-IN" alt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2560</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Gear Drives</vt:lpstr>
      <vt:lpstr>Object Oriented Programming Project </vt:lpstr>
      <vt:lpstr>PowerPoint 演示文稿</vt:lpstr>
      <vt:lpstr>PowerPoint 演示文稿</vt:lpstr>
      <vt:lpstr>PowerPoint 演示文稿</vt:lpstr>
      <vt:lpstr>PowerPoint 演示文稿</vt:lpstr>
      <vt:lpstr>PowerPoint 演示文稿</vt:lpstr>
      <vt:lpstr>COVID-19 Diagnosis System</vt:lpstr>
      <vt:lpstr>Login → If you are an existing user. Register→If you are a new user. Forgot→If you forgot your id password. </vt:lpstr>
      <vt:lpstr>Diagnosis Options Window</vt:lpstr>
      <vt:lpstr>Routine Checkup</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Project </dc:title>
  <dc:creator/>
  <cp:lastModifiedBy>bhavini jain</cp:lastModifiedBy>
  <cp:revision>7</cp:revision>
  <dcterms:created xsi:type="dcterms:W3CDTF">2020-10-02T12:58:00Z</dcterms:created>
  <dcterms:modified xsi:type="dcterms:W3CDTF">2020-10-09T17:05:31Z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