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5" r:id="rId1"/>
  </p:sldMasterIdLst>
  <p:sldIdLst>
    <p:sldId id="256" r:id="rId2"/>
    <p:sldId id="257" r:id="rId3"/>
    <p:sldId id="259" r:id="rId4"/>
    <p:sldId id="260" r:id="rId5"/>
    <p:sldId id="262" r:id="rId6"/>
    <p:sldId id="258" r:id="rId7"/>
    <p:sldId id="271" r:id="rId8"/>
    <p:sldId id="269" r:id="rId9"/>
    <p:sldId id="270" r:id="rId10"/>
    <p:sldId id="268"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B15D9C-FEC9-1E4F-A342-8B7473337E6C}">
          <p14:sldIdLst>
            <p14:sldId id="256"/>
            <p14:sldId id="257"/>
            <p14:sldId id="259"/>
            <p14:sldId id="260"/>
            <p14:sldId id="262"/>
            <p14:sldId id="258"/>
            <p14:sldId id="271"/>
            <p14:sldId id="269"/>
            <p14:sldId id="270"/>
            <p14:sldId id="268"/>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6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0A280-3609-4457-88C1-7965DF3E4D6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9DBC79E-91C2-4393-9FE7-92C56BA607B5}">
      <dgm:prSet/>
      <dgm:spPr/>
      <dgm:t>
        <a:bodyPr/>
        <a:lstStyle/>
        <a:p>
          <a:pPr>
            <a:lnSpc>
              <a:spcPct val="100000"/>
            </a:lnSpc>
            <a:defRPr cap="all"/>
          </a:pPr>
          <a:r>
            <a:rPr lang="en-US"/>
            <a:t>Spark</a:t>
          </a:r>
        </a:p>
      </dgm:t>
    </dgm:pt>
    <dgm:pt modelId="{DA5F61E8-DAB1-4665-8528-314A94C01B78}" type="parTrans" cxnId="{2B9CAFBE-7717-41A8-8542-84083780AE2C}">
      <dgm:prSet/>
      <dgm:spPr/>
      <dgm:t>
        <a:bodyPr/>
        <a:lstStyle/>
        <a:p>
          <a:endParaRPr lang="en-US"/>
        </a:p>
      </dgm:t>
    </dgm:pt>
    <dgm:pt modelId="{EF532F2E-DCB1-46C0-875D-B63E95307104}" type="sibTrans" cxnId="{2B9CAFBE-7717-41A8-8542-84083780AE2C}">
      <dgm:prSet/>
      <dgm:spPr/>
      <dgm:t>
        <a:bodyPr/>
        <a:lstStyle/>
        <a:p>
          <a:endParaRPr lang="en-US"/>
        </a:p>
      </dgm:t>
    </dgm:pt>
    <dgm:pt modelId="{3C42C89E-30E9-42B0-84BF-FAE65A8FD5A7}">
      <dgm:prSet/>
      <dgm:spPr/>
      <dgm:t>
        <a:bodyPr/>
        <a:lstStyle/>
        <a:p>
          <a:pPr>
            <a:lnSpc>
              <a:spcPct val="100000"/>
            </a:lnSpc>
            <a:defRPr cap="all"/>
          </a:pPr>
          <a:r>
            <a:rPr lang="en-US" dirty="0"/>
            <a:t>AWS-Postgres</a:t>
          </a:r>
        </a:p>
      </dgm:t>
    </dgm:pt>
    <dgm:pt modelId="{FF0C0A71-33FE-42FB-9065-51B5A3C5A951}" type="parTrans" cxnId="{573F5A04-889B-4657-B9A3-E3777400F9F2}">
      <dgm:prSet/>
      <dgm:spPr/>
      <dgm:t>
        <a:bodyPr/>
        <a:lstStyle/>
        <a:p>
          <a:endParaRPr lang="en-US"/>
        </a:p>
      </dgm:t>
    </dgm:pt>
    <dgm:pt modelId="{F8FF63BC-CA5F-4EC4-A744-ECAFE7ABAF30}" type="sibTrans" cxnId="{573F5A04-889B-4657-B9A3-E3777400F9F2}">
      <dgm:prSet/>
      <dgm:spPr/>
      <dgm:t>
        <a:bodyPr/>
        <a:lstStyle/>
        <a:p>
          <a:endParaRPr lang="en-US"/>
        </a:p>
      </dgm:t>
    </dgm:pt>
    <dgm:pt modelId="{64642530-671A-4B0D-88ED-3D8D6A2BF2E1}">
      <dgm:prSet/>
      <dgm:spPr/>
      <dgm:t>
        <a:bodyPr/>
        <a:lstStyle/>
        <a:p>
          <a:pPr>
            <a:lnSpc>
              <a:spcPct val="100000"/>
            </a:lnSpc>
            <a:defRPr cap="all"/>
          </a:pPr>
          <a:r>
            <a:rPr lang="en-US"/>
            <a:t>Pandas</a:t>
          </a:r>
        </a:p>
      </dgm:t>
    </dgm:pt>
    <dgm:pt modelId="{FF505F44-E74A-468C-961A-83850F348893}" type="parTrans" cxnId="{1E436F46-BA52-4B73-8C97-F802FABA20B0}">
      <dgm:prSet/>
      <dgm:spPr/>
      <dgm:t>
        <a:bodyPr/>
        <a:lstStyle/>
        <a:p>
          <a:endParaRPr lang="en-US"/>
        </a:p>
      </dgm:t>
    </dgm:pt>
    <dgm:pt modelId="{EC4FE608-6784-4DA3-964A-F38C396BA868}" type="sibTrans" cxnId="{1E436F46-BA52-4B73-8C97-F802FABA20B0}">
      <dgm:prSet/>
      <dgm:spPr/>
      <dgm:t>
        <a:bodyPr/>
        <a:lstStyle/>
        <a:p>
          <a:endParaRPr lang="en-US"/>
        </a:p>
      </dgm:t>
    </dgm:pt>
    <dgm:pt modelId="{29B542FF-DB9F-47A5-81AB-C0432AEDAADC}">
      <dgm:prSet/>
      <dgm:spPr/>
      <dgm:t>
        <a:bodyPr/>
        <a:lstStyle/>
        <a:p>
          <a:pPr>
            <a:lnSpc>
              <a:spcPct val="100000"/>
            </a:lnSpc>
            <a:defRPr cap="all"/>
          </a:pPr>
          <a:r>
            <a:rPr lang="en-US" dirty="0" err="1"/>
            <a:t>Scikit</a:t>
          </a:r>
          <a:r>
            <a:rPr lang="en-US" dirty="0"/>
            <a:t>-Learn </a:t>
          </a:r>
        </a:p>
      </dgm:t>
    </dgm:pt>
    <dgm:pt modelId="{90470E0A-B0C3-4FA1-B55E-A81BCE4B07CE}" type="parTrans" cxnId="{197BED23-A5C1-48AB-B419-2946638A027D}">
      <dgm:prSet/>
      <dgm:spPr/>
      <dgm:t>
        <a:bodyPr/>
        <a:lstStyle/>
        <a:p>
          <a:endParaRPr lang="en-US"/>
        </a:p>
      </dgm:t>
    </dgm:pt>
    <dgm:pt modelId="{ED6F9418-68CE-4213-A60D-C994D47E2570}" type="sibTrans" cxnId="{197BED23-A5C1-48AB-B419-2946638A027D}">
      <dgm:prSet/>
      <dgm:spPr/>
      <dgm:t>
        <a:bodyPr/>
        <a:lstStyle/>
        <a:p>
          <a:endParaRPr lang="en-US"/>
        </a:p>
      </dgm:t>
    </dgm:pt>
    <dgm:pt modelId="{8E572EA9-C96B-4466-AA57-ECBB6A7D3F53}">
      <dgm:prSet/>
      <dgm:spPr/>
      <dgm:t>
        <a:bodyPr/>
        <a:lstStyle/>
        <a:p>
          <a:pPr>
            <a:lnSpc>
              <a:spcPct val="100000"/>
            </a:lnSpc>
            <a:defRPr cap="all"/>
          </a:pPr>
          <a:r>
            <a:rPr lang="en-US" dirty="0"/>
            <a:t>Tableau</a:t>
          </a:r>
        </a:p>
      </dgm:t>
    </dgm:pt>
    <dgm:pt modelId="{71536C75-0B76-458F-B864-D42B329997E6}" type="parTrans" cxnId="{BBC500BA-CFB1-4F39-A5C3-87D89253305A}">
      <dgm:prSet/>
      <dgm:spPr/>
      <dgm:t>
        <a:bodyPr/>
        <a:lstStyle/>
        <a:p>
          <a:endParaRPr lang="en-US"/>
        </a:p>
      </dgm:t>
    </dgm:pt>
    <dgm:pt modelId="{84B92B2B-6BA1-4E20-B29F-2DF2E0AB8ABC}" type="sibTrans" cxnId="{BBC500BA-CFB1-4F39-A5C3-87D89253305A}">
      <dgm:prSet/>
      <dgm:spPr/>
      <dgm:t>
        <a:bodyPr/>
        <a:lstStyle/>
        <a:p>
          <a:endParaRPr lang="en-US"/>
        </a:p>
      </dgm:t>
    </dgm:pt>
    <dgm:pt modelId="{876D030B-07BA-5949-B889-40CE8D044232}">
      <dgm:prSet/>
      <dgm:spPr/>
      <dgm:t>
        <a:bodyPr/>
        <a:lstStyle/>
        <a:p>
          <a:pPr>
            <a:lnSpc>
              <a:spcPct val="100000"/>
            </a:lnSpc>
            <a:defRPr cap="all"/>
          </a:pPr>
          <a:r>
            <a:rPr lang="en-US" dirty="0"/>
            <a:t>Flask</a:t>
          </a:r>
        </a:p>
      </dgm:t>
    </dgm:pt>
    <dgm:pt modelId="{899C6ACF-687A-0543-8683-273ED6A8577C}" type="parTrans" cxnId="{2A87A49C-D4A8-2649-9040-3822C0E8C604}">
      <dgm:prSet/>
      <dgm:spPr/>
      <dgm:t>
        <a:bodyPr/>
        <a:lstStyle/>
        <a:p>
          <a:endParaRPr lang="en-US"/>
        </a:p>
      </dgm:t>
    </dgm:pt>
    <dgm:pt modelId="{48806A16-2778-7B4C-9D11-580CF291BD9E}" type="sibTrans" cxnId="{2A87A49C-D4A8-2649-9040-3822C0E8C604}">
      <dgm:prSet/>
      <dgm:spPr/>
      <dgm:t>
        <a:bodyPr/>
        <a:lstStyle/>
        <a:p>
          <a:endParaRPr lang="en-US"/>
        </a:p>
      </dgm:t>
    </dgm:pt>
    <dgm:pt modelId="{FBF72F4C-B343-4BDF-8595-1EA2EB4DE1BF}" type="pres">
      <dgm:prSet presAssocID="{BE50A280-3609-4457-88C1-7965DF3E4D66}" presName="root" presStyleCnt="0">
        <dgm:presLayoutVars>
          <dgm:dir/>
          <dgm:resizeHandles val="exact"/>
        </dgm:presLayoutVars>
      </dgm:prSet>
      <dgm:spPr/>
    </dgm:pt>
    <dgm:pt modelId="{F94A0CA0-2733-4E33-898C-24B7973939F9}" type="pres">
      <dgm:prSet presAssocID="{79DBC79E-91C2-4393-9FE7-92C56BA607B5}" presName="compNode" presStyleCnt="0"/>
      <dgm:spPr/>
    </dgm:pt>
    <dgm:pt modelId="{05F7E971-D4EC-40F3-B66F-24E12DCF1E3A}" type="pres">
      <dgm:prSet presAssocID="{79DBC79E-91C2-4393-9FE7-92C56BA607B5}" presName="iconBgRect" presStyleLbl="bgShp" presStyleIdx="0" presStyleCnt="6"/>
      <dgm:spPr/>
    </dgm:pt>
    <dgm:pt modelId="{3DF68A42-5432-43E1-92EB-79D68258A416}" type="pres">
      <dgm:prSet presAssocID="{79DBC79E-91C2-4393-9FE7-92C56BA607B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arkler"/>
        </a:ext>
      </dgm:extLst>
    </dgm:pt>
    <dgm:pt modelId="{BDAD3112-D6A0-4E12-9C23-69E462D54FE0}" type="pres">
      <dgm:prSet presAssocID="{79DBC79E-91C2-4393-9FE7-92C56BA607B5}" presName="spaceRect" presStyleCnt="0"/>
      <dgm:spPr/>
    </dgm:pt>
    <dgm:pt modelId="{D446B089-395F-4115-B53B-B22DB4CAE8D3}" type="pres">
      <dgm:prSet presAssocID="{79DBC79E-91C2-4393-9FE7-92C56BA607B5}" presName="textRect" presStyleLbl="revTx" presStyleIdx="0" presStyleCnt="6">
        <dgm:presLayoutVars>
          <dgm:chMax val="1"/>
          <dgm:chPref val="1"/>
        </dgm:presLayoutVars>
      </dgm:prSet>
      <dgm:spPr/>
    </dgm:pt>
    <dgm:pt modelId="{37A67064-9DE3-440D-BB62-F1A873E1DC6E}" type="pres">
      <dgm:prSet presAssocID="{EF532F2E-DCB1-46C0-875D-B63E95307104}" presName="sibTrans" presStyleCnt="0"/>
      <dgm:spPr/>
    </dgm:pt>
    <dgm:pt modelId="{D0378550-8674-4CDC-A0E7-E9A4CF7C2CDE}" type="pres">
      <dgm:prSet presAssocID="{3C42C89E-30E9-42B0-84BF-FAE65A8FD5A7}" presName="compNode" presStyleCnt="0"/>
      <dgm:spPr/>
    </dgm:pt>
    <dgm:pt modelId="{925E0AF4-1EF4-419A-A5E6-4ED6FA3D9196}" type="pres">
      <dgm:prSet presAssocID="{3C42C89E-30E9-42B0-84BF-FAE65A8FD5A7}" presName="iconBgRect" presStyleLbl="bgShp" presStyleIdx="1" presStyleCnt="6"/>
      <dgm:spPr/>
    </dgm:pt>
    <dgm:pt modelId="{7EE79645-0356-486F-90D6-26907BC94A8F}" type="pres">
      <dgm:prSet presAssocID="{3C42C89E-30E9-42B0-84BF-FAE65A8FD5A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975E2D20-7275-4F8C-A4E2-E12C87A83351}" type="pres">
      <dgm:prSet presAssocID="{3C42C89E-30E9-42B0-84BF-FAE65A8FD5A7}" presName="spaceRect" presStyleCnt="0"/>
      <dgm:spPr/>
    </dgm:pt>
    <dgm:pt modelId="{020011FF-B081-4757-8D14-6A02861E4F28}" type="pres">
      <dgm:prSet presAssocID="{3C42C89E-30E9-42B0-84BF-FAE65A8FD5A7}" presName="textRect" presStyleLbl="revTx" presStyleIdx="1" presStyleCnt="6">
        <dgm:presLayoutVars>
          <dgm:chMax val="1"/>
          <dgm:chPref val="1"/>
        </dgm:presLayoutVars>
      </dgm:prSet>
      <dgm:spPr/>
    </dgm:pt>
    <dgm:pt modelId="{BD171FC3-3AA1-4553-86DF-4AC81CC6D5A2}" type="pres">
      <dgm:prSet presAssocID="{F8FF63BC-CA5F-4EC4-A744-ECAFE7ABAF30}" presName="sibTrans" presStyleCnt="0"/>
      <dgm:spPr/>
    </dgm:pt>
    <dgm:pt modelId="{6BE7BD9D-DBF6-4F2E-AC2D-360BC6CF711D}" type="pres">
      <dgm:prSet presAssocID="{64642530-671A-4B0D-88ED-3D8D6A2BF2E1}" presName="compNode" presStyleCnt="0"/>
      <dgm:spPr/>
    </dgm:pt>
    <dgm:pt modelId="{22BCF389-6857-4BF0-8F17-3F867772BBDD}" type="pres">
      <dgm:prSet presAssocID="{64642530-671A-4B0D-88ED-3D8D6A2BF2E1}" presName="iconBgRect" presStyleLbl="bgShp" presStyleIdx="2" presStyleCnt="6"/>
      <dgm:spPr/>
    </dgm:pt>
    <dgm:pt modelId="{0984AED7-BE5A-4797-AFCA-30BB5BA2D2C1}" type="pres">
      <dgm:prSet presAssocID="{64642530-671A-4B0D-88ED-3D8D6A2BF2E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orilla"/>
        </a:ext>
      </dgm:extLst>
    </dgm:pt>
    <dgm:pt modelId="{2D80E258-5DE4-4BA2-837E-5A065FAB3074}" type="pres">
      <dgm:prSet presAssocID="{64642530-671A-4B0D-88ED-3D8D6A2BF2E1}" presName="spaceRect" presStyleCnt="0"/>
      <dgm:spPr/>
    </dgm:pt>
    <dgm:pt modelId="{D96BE4BA-E9A3-4966-8192-A92527FF7859}" type="pres">
      <dgm:prSet presAssocID="{64642530-671A-4B0D-88ED-3D8D6A2BF2E1}" presName="textRect" presStyleLbl="revTx" presStyleIdx="2" presStyleCnt="6">
        <dgm:presLayoutVars>
          <dgm:chMax val="1"/>
          <dgm:chPref val="1"/>
        </dgm:presLayoutVars>
      </dgm:prSet>
      <dgm:spPr/>
    </dgm:pt>
    <dgm:pt modelId="{E76A0DAB-7C50-4428-BDB4-3DC3E2859429}" type="pres">
      <dgm:prSet presAssocID="{EC4FE608-6784-4DA3-964A-F38C396BA868}" presName="sibTrans" presStyleCnt="0"/>
      <dgm:spPr/>
    </dgm:pt>
    <dgm:pt modelId="{B760B1DC-6DCF-4BBB-9EE5-8777848848C7}" type="pres">
      <dgm:prSet presAssocID="{29B542FF-DB9F-47A5-81AB-C0432AEDAADC}" presName="compNode" presStyleCnt="0"/>
      <dgm:spPr/>
    </dgm:pt>
    <dgm:pt modelId="{6FB16AEF-5D86-4B84-9925-90A595CF824E}" type="pres">
      <dgm:prSet presAssocID="{29B542FF-DB9F-47A5-81AB-C0432AEDAADC}" presName="iconBgRect" presStyleLbl="bgShp" presStyleIdx="3" presStyleCnt="6"/>
      <dgm:spPr/>
    </dgm:pt>
    <dgm:pt modelId="{9ACD3C5F-016F-434B-A71E-B96C8F14FA74}" type="pres">
      <dgm:prSet presAssocID="{29B542FF-DB9F-47A5-81AB-C0432AEDAAD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A6D1EBE1-3334-4FFE-A0EF-513A9504A4C6}" type="pres">
      <dgm:prSet presAssocID="{29B542FF-DB9F-47A5-81AB-C0432AEDAADC}" presName="spaceRect" presStyleCnt="0"/>
      <dgm:spPr/>
    </dgm:pt>
    <dgm:pt modelId="{C62719F1-A14B-4064-94F7-D7A75D06C504}" type="pres">
      <dgm:prSet presAssocID="{29B542FF-DB9F-47A5-81AB-C0432AEDAADC}" presName="textRect" presStyleLbl="revTx" presStyleIdx="3" presStyleCnt="6">
        <dgm:presLayoutVars>
          <dgm:chMax val="1"/>
          <dgm:chPref val="1"/>
        </dgm:presLayoutVars>
      </dgm:prSet>
      <dgm:spPr/>
    </dgm:pt>
    <dgm:pt modelId="{00404CF1-4106-4F69-AFA8-9D3B07047A14}" type="pres">
      <dgm:prSet presAssocID="{ED6F9418-68CE-4213-A60D-C994D47E2570}" presName="sibTrans" presStyleCnt="0"/>
      <dgm:spPr/>
    </dgm:pt>
    <dgm:pt modelId="{5AB7E3F6-57F4-4310-A469-820CEC21C981}" type="pres">
      <dgm:prSet presAssocID="{8E572EA9-C96B-4466-AA57-ECBB6A7D3F53}" presName="compNode" presStyleCnt="0"/>
      <dgm:spPr/>
    </dgm:pt>
    <dgm:pt modelId="{B4C8146E-A5DF-41B0-BC1E-89820FF5B2B1}" type="pres">
      <dgm:prSet presAssocID="{8E572EA9-C96B-4466-AA57-ECBB6A7D3F53}" presName="iconBgRect" presStyleLbl="bgShp" presStyleIdx="4" presStyleCnt="6"/>
      <dgm:spPr/>
    </dgm:pt>
    <dgm:pt modelId="{E8BE1B32-A8DB-4FF2-BD0C-E1F379901D57}" type="pres">
      <dgm:prSet presAssocID="{8E572EA9-C96B-4466-AA57-ECBB6A7D3F5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avestone"/>
        </a:ext>
      </dgm:extLst>
    </dgm:pt>
    <dgm:pt modelId="{11C110E1-6106-4E94-862B-D2530E031431}" type="pres">
      <dgm:prSet presAssocID="{8E572EA9-C96B-4466-AA57-ECBB6A7D3F53}" presName="spaceRect" presStyleCnt="0"/>
      <dgm:spPr/>
    </dgm:pt>
    <dgm:pt modelId="{2E82F91F-E00E-404A-8BFA-15876311CFDE}" type="pres">
      <dgm:prSet presAssocID="{8E572EA9-C96B-4466-AA57-ECBB6A7D3F53}" presName="textRect" presStyleLbl="revTx" presStyleIdx="4" presStyleCnt="6">
        <dgm:presLayoutVars>
          <dgm:chMax val="1"/>
          <dgm:chPref val="1"/>
        </dgm:presLayoutVars>
      </dgm:prSet>
      <dgm:spPr/>
    </dgm:pt>
    <dgm:pt modelId="{B2695EFA-F5B0-B54A-A442-4264E8E825E1}" type="pres">
      <dgm:prSet presAssocID="{84B92B2B-6BA1-4E20-B29F-2DF2E0AB8ABC}" presName="sibTrans" presStyleCnt="0"/>
      <dgm:spPr/>
    </dgm:pt>
    <dgm:pt modelId="{CEDE1C30-E29B-AF4D-A021-8E11E76A4839}" type="pres">
      <dgm:prSet presAssocID="{876D030B-07BA-5949-B889-40CE8D044232}" presName="compNode" presStyleCnt="0"/>
      <dgm:spPr/>
    </dgm:pt>
    <dgm:pt modelId="{8715E6FF-A5E7-5848-8D53-394B4A44CF10}" type="pres">
      <dgm:prSet presAssocID="{876D030B-07BA-5949-B889-40CE8D044232}" presName="iconBgRect" presStyleLbl="bgShp" presStyleIdx="5" presStyleCnt="6"/>
      <dgm:spPr/>
    </dgm:pt>
    <dgm:pt modelId="{1971A705-F517-4F4B-9F8C-0BE72A8F24A5}" type="pres">
      <dgm:prSet presAssocID="{876D030B-07BA-5949-B889-40CE8D04423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Lst>
          </a:blip>
          <a:srcRect/>
          <a:stretch>
            <a:fillRect l="-22000" r="-22000"/>
          </a:stretch>
        </a:blipFill>
      </dgm:spPr>
    </dgm:pt>
    <dgm:pt modelId="{A3B4C3CD-480E-034A-B0B4-F21C58743A76}" type="pres">
      <dgm:prSet presAssocID="{876D030B-07BA-5949-B889-40CE8D044232}" presName="spaceRect" presStyleCnt="0"/>
      <dgm:spPr/>
    </dgm:pt>
    <dgm:pt modelId="{FA319344-A509-6A45-8524-7993646CFA41}" type="pres">
      <dgm:prSet presAssocID="{876D030B-07BA-5949-B889-40CE8D044232}" presName="textRect" presStyleLbl="revTx" presStyleIdx="5" presStyleCnt="6">
        <dgm:presLayoutVars>
          <dgm:chMax val="1"/>
          <dgm:chPref val="1"/>
        </dgm:presLayoutVars>
      </dgm:prSet>
      <dgm:spPr/>
    </dgm:pt>
  </dgm:ptLst>
  <dgm:cxnLst>
    <dgm:cxn modelId="{573F5A04-889B-4657-B9A3-E3777400F9F2}" srcId="{BE50A280-3609-4457-88C1-7965DF3E4D66}" destId="{3C42C89E-30E9-42B0-84BF-FAE65A8FD5A7}" srcOrd="1" destOrd="0" parTransId="{FF0C0A71-33FE-42FB-9065-51B5A3C5A951}" sibTransId="{F8FF63BC-CA5F-4EC4-A744-ECAFE7ABAF30}"/>
    <dgm:cxn modelId="{2F27B810-F846-4444-B5C4-ACDD946532AA}" type="presOf" srcId="{8E572EA9-C96B-4466-AA57-ECBB6A7D3F53}" destId="{2E82F91F-E00E-404A-8BFA-15876311CFDE}" srcOrd="0" destOrd="0" presId="urn:microsoft.com/office/officeart/2018/5/layout/IconCircleLabelList"/>
    <dgm:cxn modelId="{197BED23-A5C1-48AB-B419-2946638A027D}" srcId="{BE50A280-3609-4457-88C1-7965DF3E4D66}" destId="{29B542FF-DB9F-47A5-81AB-C0432AEDAADC}" srcOrd="3" destOrd="0" parTransId="{90470E0A-B0C3-4FA1-B55E-A81BCE4B07CE}" sibTransId="{ED6F9418-68CE-4213-A60D-C994D47E2570}"/>
    <dgm:cxn modelId="{7A002541-C63B-47FF-B285-DDAB8412B253}" type="presOf" srcId="{79DBC79E-91C2-4393-9FE7-92C56BA607B5}" destId="{D446B089-395F-4115-B53B-B22DB4CAE8D3}" srcOrd="0" destOrd="0" presId="urn:microsoft.com/office/officeart/2018/5/layout/IconCircleLabelList"/>
    <dgm:cxn modelId="{1E436F46-BA52-4B73-8C97-F802FABA20B0}" srcId="{BE50A280-3609-4457-88C1-7965DF3E4D66}" destId="{64642530-671A-4B0D-88ED-3D8D6A2BF2E1}" srcOrd="2" destOrd="0" parTransId="{FF505F44-E74A-468C-961A-83850F348893}" sibTransId="{EC4FE608-6784-4DA3-964A-F38C396BA868}"/>
    <dgm:cxn modelId="{7B944562-D305-4158-92E0-B1157FB11D94}" type="presOf" srcId="{3C42C89E-30E9-42B0-84BF-FAE65A8FD5A7}" destId="{020011FF-B081-4757-8D14-6A02861E4F28}" srcOrd="0" destOrd="0" presId="urn:microsoft.com/office/officeart/2018/5/layout/IconCircleLabelList"/>
    <dgm:cxn modelId="{2A87A49C-D4A8-2649-9040-3822C0E8C604}" srcId="{BE50A280-3609-4457-88C1-7965DF3E4D66}" destId="{876D030B-07BA-5949-B889-40CE8D044232}" srcOrd="5" destOrd="0" parTransId="{899C6ACF-687A-0543-8683-273ED6A8577C}" sibTransId="{48806A16-2778-7B4C-9D11-580CF291BD9E}"/>
    <dgm:cxn modelId="{B3CBBE9E-D13B-1A4D-834A-A88C3437CA0C}" type="presOf" srcId="{876D030B-07BA-5949-B889-40CE8D044232}" destId="{FA319344-A509-6A45-8524-7993646CFA41}" srcOrd="0" destOrd="0" presId="urn:microsoft.com/office/officeart/2018/5/layout/IconCircleLabelList"/>
    <dgm:cxn modelId="{BBC500BA-CFB1-4F39-A5C3-87D89253305A}" srcId="{BE50A280-3609-4457-88C1-7965DF3E4D66}" destId="{8E572EA9-C96B-4466-AA57-ECBB6A7D3F53}" srcOrd="4" destOrd="0" parTransId="{71536C75-0B76-458F-B864-D42B329997E6}" sibTransId="{84B92B2B-6BA1-4E20-B29F-2DF2E0AB8ABC}"/>
    <dgm:cxn modelId="{2B9CAFBE-7717-41A8-8542-84083780AE2C}" srcId="{BE50A280-3609-4457-88C1-7965DF3E4D66}" destId="{79DBC79E-91C2-4393-9FE7-92C56BA607B5}" srcOrd="0" destOrd="0" parTransId="{DA5F61E8-DAB1-4665-8528-314A94C01B78}" sibTransId="{EF532F2E-DCB1-46C0-875D-B63E95307104}"/>
    <dgm:cxn modelId="{D1818FCF-0CC0-48CF-952C-ECD05C819460}" type="presOf" srcId="{64642530-671A-4B0D-88ED-3D8D6A2BF2E1}" destId="{D96BE4BA-E9A3-4966-8192-A92527FF7859}" srcOrd="0" destOrd="0" presId="urn:microsoft.com/office/officeart/2018/5/layout/IconCircleLabelList"/>
    <dgm:cxn modelId="{02C990D7-ACFD-494A-8642-178F5FCEC669}" type="presOf" srcId="{BE50A280-3609-4457-88C1-7965DF3E4D66}" destId="{FBF72F4C-B343-4BDF-8595-1EA2EB4DE1BF}" srcOrd="0" destOrd="0" presId="urn:microsoft.com/office/officeart/2018/5/layout/IconCircleLabelList"/>
    <dgm:cxn modelId="{A48341FA-0EBF-4638-B4BE-661E5BB3CC59}" type="presOf" srcId="{29B542FF-DB9F-47A5-81AB-C0432AEDAADC}" destId="{C62719F1-A14B-4064-94F7-D7A75D06C504}" srcOrd="0" destOrd="0" presId="urn:microsoft.com/office/officeart/2018/5/layout/IconCircleLabelList"/>
    <dgm:cxn modelId="{8A4C3FB3-A08E-4029-A54E-516857D66932}" type="presParOf" srcId="{FBF72F4C-B343-4BDF-8595-1EA2EB4DE1BF}" destId="{F94A0CA0-2733-4E33-898C-24B7973939F9}" srcOrd="0" destOrd="0" presId="urn:microsoft.com/office/officeart/2018/5/layout/IconCircleLabelList"/>
    <dgm:cxn modelId="{9832D519-B379-4704-A6DA-C1130F4F60D4}" type="presParOf" srcId="{F94A0CA0-2733-4E33-898C-24B7973939F9}" destId="{05F7E971-D4EC-40F3-B66F-24E12DCF1E3A}" srcOrd="0" destOrd="0" presId="urn:microsoft.com/office/officeart/2018/5/layout/IconCircleLabelList"/>
    <dgm:cxn modelId="{E192D09F-2DF6-4DF5-83BE-1B9D6C4C8987}" type="presParOf" srcId="{F94A0CA0-2733-4E33-898C-24B7973939F9}" destId="{3DF68A42-5432-43E1-92EB-79D68258A416}" srcOrd="1" destOrd="0" presId="urn:microsoft.com/office/officeart/2018/5/layout/IconCircleLabelList"/>
    <dgm:cxn modelId="{198BEC44-5475-49DD-846B-8DAFCB846955}" type="presParOf" srcId="{F94A0CA0-2733-4E33-898C-24B7973939F9}" destId="{BDAD3112-D6A0-4E12-9C23-69E462D54FE0}" srcOrd="2" destOrd="0" presId="urn:microsoft.com/office/officeart/2018/5/layout/IconCircleLabelList"/>
    <dgm:cxn modelId="{BF682AEC-C643-4981-A827-D75B905FA067}" type="presParOf" srcId="{F94A0CA0-2733-4E33-898C-24B7973939F9}" destId="{D446B089-395F-4115-B53B-B22DB4CAE8D3}" srcOrd="3" destOrd="0" presId="urn:microsoft.com/office/officeart/2018/5/layout/IconCircleLabelList"/>
    <dgm:cxn modelId="{388B3D63-69F4-49DB-9105-FD1F376DEEF4}" type="presParOf" srcId="{FBF72F4C-B343-4BDF-8595-1EA2EB4DE1BF}" destId="{37A67064-9DE3-440D-BB62-F1A873E1DC6E}" srcOrd="1" destOrd="0" presId="urn:microsoft.com/office/officeart/2018/5/layout/IconCircleLabelList"/>
    <dgm:cxn modelId="{BBAD0041-9941-4AD1-9832-2A65F507E62B}" type="presParOf" srcId="{FBF72F4C-B343-4BDF-8595-1EA2EB4DE1BF}" destId="{D0378550-8674-4CDC-A0E7-E9A4CF7C2CDE}" srcOrd="2" destOrd="0" presId="urn:microsoft.com/office/officeart/2018/5/layout/IconCircleLabelList"/>
    <dgm:cxn modelId="{E1CE810E-BD06-4D5B-BDE3-33482EBEE158}" type="presParOf" srcId="{D0378550-8674-4CDC-A0E7-E9A4CF7C2CDE}" destId="{925E0AF4-1EF4-419A-A5E6-4ED6FA3D9196}" srcOrd="0" destOrd="0" presId="urn:microsoft.com/office/officeart/2018/5/layout/IconCircleLabelList"/>
    <dgm:cxn modelId="{9D94DA53-35B0-43F8-8173-155561D5EAE3}" type="presParOf" srcId="{D0378550-8674-4CDC-A0E7-E9A4CF7C2CDE}" destId="{7EE79645-0356-486F-90D6-26907BC94A8F}" srcOrd="1" destOrd="0" presId="urn:microsoft.com/office/officeart/2018/5/layout/IconCircleLabelList"/>
    <dgm:cxn modelId="{44F1B63C-F141-4F8F-9A36-FC8AD4EB6701}" type="presParOf" srcId="{D0378550-8674-4CDC-A0E7-E9A4CF7C2CDE}" destId="{975E2D20-7275-4F8C-A4E2-E12C87A83351}" srcOrd="2" destOrd="0" presId="urn:microsoft.com/office/officeart/2018/5/layout/IconCircleLabelList"/>
    <dgm:cxn modelId="{A41E16E2-8A8B-4C64-A8D4-22B9DD3E9DE7}" type="presParOf" srcId="{D0378550-8674-4CDC-A0E7-E9A4CF7C2CDE}" destId="{020011FF-B081-4757-8D14-6A02861E4F28}" srcOrd="3" destOrd="0" presId="urn:microsoft.com/office/officeart/2018/5/layout/IconCircleLabelList"/>
    <dgm:cxn modelId="{39AD2C6F-B5A4-4CE2-A3A7-E5D7456C5EE3}" type="presParOf" srcId="{FBF72F4C-B343-4BDF-8595-1EA2EB4DE1BF}" destId="{BD171FC3-3AA1-4553-86DF-4AC81CC6D5A2}" srcOrd="3" destOrd="0" presId="urn:microsoft.com/office/officeart/2018/5/layout/IconCircleLabelList"/>
    <dgm:cxn modelId="{8EEDD456-097A-42F1-AA60-E15ABF130581}" type="presParOf" srcId="{FBF72F4C-B343-4BDF-8595-1EA2EB4DE1BF}" destId="{6BE7BD9D-DBF6-4F2E-AC2D-360BC6CF711D}" srcOrd="4" destOrd="0" presId="urn:microsoft.com/office/officeart/2018/5/layout/IconCircleLabelList"/>
    <dgm:cxn modelId="{036D4592-F175-4BAF-8D9C-1C062AFC5D6D}" type="presParOf" srcId="{6BE7BD9D-DBF6-4F2E-AC2D-360BC6CF711D}" destId="{22BCF389-6857-4BF0-8F17-3F867772BBDD}" srcOrd="0" destOrd="0" presId="urn:microsoft.com/office/officeart/2018/5/layout/IconCircleLabelList"/>
    <dgm:cxn modelId="{31865513-F93A-4096-866E-C9C8D6EAE34C}" type="presParOf" srcId="{6BE7BD9D-DBF6-4F2E-AC2D-360BC6CF711D}" destId="{0984AED7-BE5A-4797-AFCA-30BB5BA2D2C1}" srcOrd="1" destOrd="0" presId="urn:microsoft.com/office/officeart/2018/5/layout/IconCircleLabelList"/>
    <dgm:cxn modelId="{0655D03B-10EA-4CC2-977B-3488BF2303C0}" type="presParOf" srcId="{6BE7BD9D-DBF6-4F2E-AC2D-360BC6CF711D}" destId="{2D80E258-5DE4-4BA2-837E-5A065FAB3074}" srcOrd="2" destOrd="0" presId="urn:microsoft.com/office/officeart/2018/5/layout/IconCircleLabelList"/>
    <dgm:cxn modelId="{565C7C35-B035-4778-B9E3-7CE47ABCD06A}" type="presParOf" srcId="{6BE7BD9D-DBF6-4F2E-AC2D-360BC6CF711D}" destId="{D96BE4BA-E9A3-4966-8192-A92527FF7859}" srcOrd="3" destOrd="0" presId="urn:microsoft.com/office/officeart/2018/5/layout/IconCircleLabelList"/>
    <dgm:cxn modelId="{5AE85200-7D35-476E-BFE6-5369E5A6ECFC}" type="presParOf" srcId="{FBF72F4C-B343-4BDF-8595-1EA2EB4DE1BF}" destId="{E76A0DAB-7C50-4428-BDB4-3DC3E2859429}" srcOrd="5" destOrd="0" presId="urn:microsoft.com/office/officeart/2018/5/layout/IconCircleLabelList"/>
    <dgm:cxn modelId="{70E6A403-028D-49D3-8782-720D638AA1ED}" type="presParOf" srcId="{FBF72F4C-B343-4BDF-8595-1EA2EB4DE1BF}" destId="{B760B1DC-6DCF-4BBB-9EE5-8777848848C7}" srcOrd="6" destOrd="0" presId="urn:microsoft.com/office/officeart/2018/5/layout/IconCircleLabelList"/>
    <dgm:cxn modelId="{B8187FEA-0D6D-47E3-B8F2-89C345090A5E}" type="presParOf" srcId="{B760B1DC-6DCF-4BBB-9EE5-8777848848C7}" destId="{6FB16AEF-5D86-4B84-9925-90A595CF824E}" srcOrd="0" destOrd="0" presId="urn:microsoft.com/office/officeart/2018/5/layout/IconCircleLabelList"/>
    <dgm:cxn modelId="{E1DA9EC0-4AD1-4E88-ABE9-9F4DD3970B2A}" type="presParOf" srcId="{B760B1DC-6DCF-4BBB-9EE5-8777848848C7}" destId="{9ACD3C5F-016F-434B-A71E-B96C8F14FA74}" srcOrd="1" destOrd="0" presId="urn:microsoft.com/office/officeart/2018/5/layout/IconCircleLabelList"/>
    <dgm:cxn modelId="{DE5FC287-44C6-46D2-A603-CC136D3F710C}" type="presParOf" srcId="{B760B1DC-6DCF-4BBB-9EE5-8777848848C7}" destId="{A6D1EBE1-3334-4FFE-A0EF-513A9504A4C6}" srcOrd="2" destOrd="0" presId="urn:microsoft.com/office/officeart/2018/5/layout/IconCircleLabelList"/>
    <dgm:cxn modelId="{97DBF986-CE7D-4F4F-98AE-F68CDDE8E46D}" type="presParOf" srcId="{B760B1DC-6DCF-4BBB-9EE5-8777848848C7}" destId="{C62719F1-A14B-4064-94F7-D7A75D06C504}" srcOrd="3" destOrd="0" presId="urn:microsoft.com/office/officeart/2018/5/layout/IconCircleLabelList"/>
    <dgm:cxn modelId="{A9DE1C3A-8C83-4DF4-AEE3-283C1AB528B6}" type="presParOf" srcId="{FBF72F4C-B343-4BDF-8595-1EA2EB4DE1BF}" destId="{00404CF1-4106-4F69-AFA8-9D3B07047A14}" srcOrd="7" destOrd="0" presId="urn:microsoft.com/office/officeart/2018/5/layout/IconCircleLabelList"/>
    <dgm:cxn modelId="{6D0F57EF-134A-47A8-B154-40022021F064}" type="presParOf" srcId="{FBF72F4C-B343-4BDF-8595-1EA2EB4DE1BF}" destId="{5AB7E3F6-57F4-4310-A469-820CEC21C981}" srcOrd="8" destOrd="0" presId="urn:microsoft.com/office/officeart/2018/5/layout/IconCircleLabelList"/>
    <dgm:cxn modelId="{CA913ACE-D1DE-4071-9A75-601578E95E0D}" type="presParOf" srcId="{5AB7E3F6-57F4-4310-A469-820CEC21C981}" destId="{B4C8146E-A5DF-41B0-BC1E-89820FF5B2B1}" srcOrd="0" destOrd="0" presId="urn:microsoft.com/office/officeart/2018/5/layout/IconCircleLabelList"/>
    <dgm:cxn modelId="{5E42E1D3-5215-430D-AF5D-FB66C99A62F2}" type="presParOf" srcId="{5AB7E3F6-57F4-4310-A469-820CEC21C981}" destId="{E8BE1B32-A8DB-4FF2-BD0C-E1F379901D57}" srcOrd="1" destOrd="0" presId="urn:microsoft.com/office/officeart/2018/5/layout/IconCircleLabelList"/>
    <dgm:cxn modelId="{2DCDB482-BA2E-47D9-8B23-3E8E6FC91FF4}" type="presParOf" srcId="{5AB7E3F6-57F4-4310-A469-820CEC21C981}" destId="{11C110E1-6106-4E94-862B-D2530E031431}" srcOrd="2" destOrd="0" presId="urn:microsoft.com/office/officeart/2018/5/layout/IconCircleLabelList"/>
    <dgm:cxn modelId="{7FAB639A-1E36-4275-AFC8-E96599743378}" type="presParOf" srcId="{5AB7E3F6-57F4-4310-A469-820CEC21C981}" destId="{2E82F91F-E00E-404A-8BFA-15876311CFDE}" srcOrd="3" destOrd="0" presId="urn:microsoft.com/office/officeart/2018/5/layout/IconCircleLabelList"/>
    <dgm:cxn modelId="{C8B39080-0FD7-6C4C-B075-3A4B1F9071AA}" type="presParOf" srcId="{FBF72F4C-B343-4BDF-8595-1EA2EB4DE1BF}" destId="{B2695EFA-F5B0-B54A-A442-4264E8E825E1}" srcOrd="9" destOrd="0" presId="urn:microsoft.com/office/officeart/2018/5/layout/IconCircleLabelList"/>
    <dgm:cxn modelId="{623F9D0F-813B-2A4B-B810-0F860AA3F033}" type="presParOf" srcId="{FBF72F4C-B343-4BDF-8595-1EA2EB4DE1BF}" destId="{CEDE1C30-E29B-AF4D-A021-8E11E76A4839}" srcOrd="10" destOrd="0" presId="urn:microsoft.com/office/officeart/2018/5/layout/IconCircleLabelList"/>
    <dgm:cxn modelId="{B5486CB5-AED9-C54E-917D-886C6920E938}" type="presParOf" srcId="{CEDE1C30-E29B-AF4D-A021-8E11E76A4839}" destId="{8715E6FF-A5E7-5848-8D53-394B4A44CF10}" srcOrd="0" destOrd="0" presId="urn:microsoft.com/office/officeart/2018/5/layout/IconCircleLabelList"/>
    <dgm:cxn modelId="{1C8F4780-4F4F-A248-A98F-C2DA48F8DC33}" type="presParOf" srcId="{CEDE1C30-E29B-AF4D-A021-8E11E76A4839}" destId="{1971A705-F517-4F4B-9F8C-0BE72A8F24A5}" srcOrd="1" destOrd="0" presId="urn:microsoft.com/office/officeart/2018/5/layout/IconCircleLabelList"/>
    <dgm:cxn modelId="{0BD8B9ED-69F7-994E-87CD-5375BD4F2B2F}" type="presParOf" srcId="{CEDE1C30-E29B-AF4D-A021-8E11E76A4839}" destId="{A3B4C3CD-480E-034A-B0B4-F21C58743A76}" srcOrd="2" destOrd="0" presId="urn:microsoft.com/office/officeart/2018/5/layout/IconCircleLabelList"/>
    <dgm:cxn modelId="{03431091-5495-2F48-B0E5-58AC2840411B}" type="presParOf" srcId="{CEDE1C30-E29B-AF4D-A021-8E11E76A4839}" destId="{FA319344-A509-6A45-8524-7993646CFA4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7E971-D4EC-40F3-B66F-24E12DCF1E3A}">
      <dsp:nvSpPr>
        <dsp:cNvPr id="0" name=""/>
        <dsp:cNvSpPr/>
      </dsp:nvSpPr>
      <dsp:spPr>
        <a:xfrm>
          <a:off x="328919" y="1181098"/>
          <a:ext cx="1011146" cy="10111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F68A42-5432-43E1-92EB-79D68258A416}">
      <dsp:nvSpPr>
        <dsp:cNvPr id="0" name=""/>
        <dsp:cNvSpPr/>
      </dsp:nvSpPr>
      <dsp:spPr>
        <a:xfrm>
          <a:off x="544410" y="1396588"/>
          <a:ext cx="580166" cy="5801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46B089-395F-4115-B53B-B22DB4CAE8D3}">
      <dsp:nvSpPr>
        <dsp:cNvPr id="0" name=""/>
        <dsp:cNvSpPr/>
      </dsp:nvSpPr>
      <dsp:spPr>
        <a:xfrm>
          <a:off x="5684"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Spark</a:t>
          </a:r>
        </a:p>
      </dsp:txBody>
      <dsp:txXfrm>
        <a:off x="5684" y="2507192"/>
        <a:ext cx="1657617" cy="663046"/>
      </dsp:txXfrm>
    </dsp:sp>
    <dsp:sp modelId="{925E0AF4-1EF4-419A-A5E6-4ED6FA3D9196}">
      <dsp:nvSpPr>
        <dsp:cNvPr id="0" name=""/>
        <dsp:cNvSpPr/>
      </dsp:nvSpPr>
      <dsp:spPr>
        <a:xfrm>
          <a:off x="2276619" y="1181098"/>
          <a:ext cx="1011146" cy="10111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E79645-0356-486F-90D6-26907BC94A8F}">
      <dsp:nvSpPr>
        <dsp:cNvPr id="0" name=""/>
        <dsp:cNvSpPr/>
      </dsp:nvSpPr>
      <dsp:spPr>
        <a:xfrm>
          <a:off x="2492110" y="1396588"/>
          <a:ext cx="580166" cy="5801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0011FF-B081-4757-8D14-6A02861E4F28}">
      <dsp:nvSpPr>
        <dsp:cNvPr id="0" name=""/>
        <dsp:cNvSpPr/>
      </dsp:nvSpPr>
      <dsp:spPr>
        <a:xfrm>
          <a:off x="1953384"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AWS-Postgres</a:t>
          </a:r>
        </a:p>
      </dsp:txBody>
      <dsp:txXfrm>
        <a:off x="1953384" y="2507192"/>
        <a:ext cx="1657617" cy="663046"/>
      </dsp:txXfrm>
    </dsp:sp>
    <dsp:sp modelId="{22BCF389-6857-4BF0-8F17-3F867772BBDD}">
      <dsp:nvSpPr>
        <dsp:cNvPr id="0" name=""/>
        <dsp:cNvSpPr/>
      </dsp:nvSpPr>
      <dsp:spPr>
        <a:xfrm>
          <a:off x="4224320" y="1181098"/>
          <a:ext cx="1011146" cy="10111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4AED7-BE5A-4797-AFCA-30BB5BA2D2C1}">
      <dsp:nvSpPr>
        <dsp:cNvPr id="0" name=""/>
        <dsp:cNvSpPr/>
      </dsp:nvSpPr>
      <dsp:spPr>
        <a:xfrm>
          <a:off x="4439810" y="1396588"/>
          <a:ext cx="580166" cy="5801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6BE4BA-E9A3-4966-8192-A92527FF7859}">
      <dsp:nvSpPr>
        <dsp:cNvPr id="0" name=""/>
        <dsp:cNvSpPr/>
      </dsp:nvSpPr>
      <dsp:spPr>
        <a:xfrm>
          <a:off x="3901084"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Pandas</a:t>
          </a:r>
        </a:p>
      </dsp:txBody>
      <dsp:txXfrm>
        <a:off x="3901084" y="2507192"/>
        <a:ext cx="1657617" cy="663046"/>
      </dsp:txXfrm>
    </dsp:sp>
    <dsp:sp modelId="{6FB16AEF-5D86-4B84-9925-90A595CF824E}">
      <dsp:nvSpPr>
        <dsp:cNvPr id="0" name=""/>
        <dsp:cNvSpPr/>
      </dsp:nvSpPr>
      <dsp:spPr>
        <a:xfrm>
          <a:off x="6172020" y="1181098"/>
          <a:ext cx="1011146" cy="10111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CD3C5F-016F-434B-A71E-B96C8F14FA74}">
      <dsp:nvSpPr>
        <dsp:cNvPr id="0" name=""/>
        <dsp:cNvSpPr/>
      </dsp:nvSpPr>
      <dsp:spPr>
        <a:xfrm>
          <a:off x="6387510" y="1396588"/>
          <a:ext cx="580166" cy="5801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2719F1-A14B-4064-94F7-D7A75D06C504}">
      <dsp:nvSpPr>
        <dsp:cNvPr id="0" name=""/>
        <dsp:cNvSpPr/>
      </dsp:nvSpPr>
      <dsp:spPr>
        <a:xfrm>
          <a:off x="5848785"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err="1"/>
            <a:t>Scikit</a:t>
          </a:r>
          <a:r>
            <a:rPr lang="en-US" sz="2100" kern="1200" dirty="0"/>
            <a:t>-Learn </a:t>
          </a:r>
        </a:p>
      </dsp:txBody>
      <dsp:txXfrm>
        <a:off x="5848785" y="2507192"/>
        <a:ext cx="1657617" cy="663046"/>
      </dsp:txXfrm>
    </dsp:sp>
    <dsp:sp modelId="{B4C8146E-A5DF-41B0-BC1E-89820FF5B2B1}">
      <dsp:nvSpPr>
        <dsp:cNvPr id="0" name=""/>
        <dsp:cNvSpPr/>
      </dsp:nvSpPr>
      <dsp:spPr>
        <a:xfrm>
          <a:off x="8119720" y="1181098"/>
          <a:ext cx="1011146" cy="10111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E1B32-A8DB-4FF2-BD0C-E1F379901D57}">
      <dsp:nvSpPr>
        <dsp:cNvPr id="0" name=""/>
        <dsp:cNvSpPr/>
      </dsp:nvSpPr>
      <dsp:spPr>
        <a:xfrm>
          <a:off x="8335210" y="1396588"/>
          <a:ext cx="580166" cy="5801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82F91F-E00E-404A-8BFA-15876311CFDE}">
      <dsp:nvSpPr>
        <dsp:cNvPr id="0" name=""/>
        <dsp:cNvSpPr/>
      </dsp:nvSpPr>
      <dsp:spPr>
        <a:xfrm>
          <a:off x="7796485"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Tableau</a:t>
          </a:r>
        </a:p>
      </dsp:txBody>
      <dsp:txXfrm>
        <a:off x="7796485" y="2507192"/>
        <a:ext cx="1657617" cy="663046"/>
      </dsp:txXfrm>
    </dsp:sp>
    <dsp:sp modelId="{8715E6FF-A5E7-5848-8D53-394B4A44CF10}">
      <dsp:nvSpPr>
        <dsp:cNvPr id="0" name=""/>
        <dsp:cNvSpPr/>
      </dsp:nvSpPr>
      <dsp:spPr>
        <a:xfrm>
          <a:off x="10067420" y="1181098"/>
          <a:ext cx="1011146" cy="10111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1A705-F517-4F4B-9F8C-0BE72A8F24A5}">
      <dsp:nvSpPr>
        <dsp:cNvPr id="0" name=""/>
        <dsp:cNvSpPr/>
      </dsp:nvSpPr>
      <dsp:spPr>
        <a:xfrm>
          <a:off x="10282910" y="1396588"/>
          <a:ext cx="580166" cy="580166"/>
        </a:xfrm>
        <a:prstGeom prst="rect">
          <a:avLst/>
        </a:prstGeom>
        <a:blipFill>
          <a:blip xmlns:r="http://schemas.openxmlformats.org/officeDocument/2006/relationships" r:embed="rId11">
            <a:extLst>
              <a:ext uri="{28A0092B-C50C-407E-A947-70E740481C1C}">
                <a14:useLocalDpi xmlns:a14="http://schemas.microsoft.com/office/drawing/2010/main" val="0"/>
              </a:ext>
            </a:extLst>
          </a:blip>
          <a:srcRect/>
          <a:stretch>
            <a:fillRect l="-22000" r="-22000"/>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319344-A509-6A45-8524-7993646CFA41}">
      <dsp:nvSpPr>
        <dsp:cNvPr id="0" name=""/>
        <dsp:cNvSpPr/>
      </dsp:nvSpPr>
      <dsp:spPr>
        <a:xfrm>
          <a:off x="9744185"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Flask</a:t>
          </a:r>
        </a:p>
      </dsp:txBody>
      <dsp:txXfrm>
        <a:off x="9744185" y="2507192"/>
        <a:ext cx="1657617" cy="66304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4419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6622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61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1278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7967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7055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1/18/20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401655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50640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3338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3950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1/18/20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851035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1/18/20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36583786"/>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profile/rutabah8195#!/vizhome/USAccidents_15793603352260/Dashboard2" TargetMode="External"/><Relationship Id="rId2" Type="http://schemas.openxmlformats.org/officeDocument/2006/relationships/hyperlink" Target="https://us-acc-severity-prediction.herokuapp.com/" TargetMode="External"/><Relationship Id="rId1" Type="http://schemas.openxmlformats.org/officeDocument/2006/relationships/slideLayout" Target="../slideLayouts/slideLayout2.xml"/><Relationship Id="rId4" Type="http://schemas.openxmlformats.org/officeDocument/2006/relationships/hyperlink" Target="https://public.tableau.com/profile/rutabah8195#!/vizhome/USAccidentsMap/Dashboard1?publish=y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www.publicdomainpictures.net/view-image.php?image=89203&amp;picture=walk-signal-light"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File:Peak_hour_traffic_in_melbourne.jpg" TargetMode="Externa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ign on the side of a road&#10;&#10;Description automatically generated">
            <a:extLst>
              <a:ext uri="{FF2B5EF4-FFF2-40B4-BE49-F238E27FC236}">
                <a16:creationId xmlns:a16="http://schemas.microsoft.com/office/drawing/2014/main" id="{41DD08B3-AECC-4443-BE23-9B42364DB479}"/>
              </a:ext>
            </a:extLst>
          </p:cNvPr>
          <p:cNvPicPr>
            <a:picLocks noChangeAspect="1"/>
          </p:cNvPicPr>
          <p:nvPr/>
        </p:nvPicPr>
        <p:blipFill rotWithShape="1">
          <a:blip r:embed="rId2"/>
          <a:srcRect t="8542" b="7189"/>
          <a:stretch/>
        </p:blipFill>
        <p:spPr>
          <a:xfrm>
            <a:off x="21" y="10"/>
            <a:ext cx="12191979" cy="6857990"/>
          </a:xfrm>
          <a:prstGeom prst="rect">
            <a:avLst/>
          </a:prstGeom>
          <a:ln>
            <a:noFill/>
          </a:ln>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DA00EC1A-8C0D-E743-9EA1-CD972C462872}"/>
              </a:ext>
            </a:extLst>
          </p:cNvPr>
          <p:cNvSpPr>
            <a:spLocks noGrp="1"/>
          </p:cNvSpPr>
          <p:nvPr>
            <p:ph type="ctrTitle"/>
          </p:nvPr>
        </p:nvSpPr>
        <p:spPr>
          <a:xfrm>
            <a:off x="8112949" y="2728210"/>
            <a:ext cx="3995657" cy="2786604"/>
          </a:xfrm>
        </p:spPr>
        <p:txBody>
          <a:bodyPr>
            <a:normAutofit/>
          </a:bodyPr>
          <a:lstStyle/>
          <a:p>
            <a:r>
              <a:rPr lang="en-US" sz="3200" b="1" i="0" dirty="0"/>
              <a:t>US Accidents Severity Prediction</a:t>
            </a:r>
            <a:br>
              <a:rPr lang="en-US" sz="3100" b="1" i="0" dirty="0"/>
            </a:br>
            <a:br>
              <a:rPr lang="en-US" sz="3100" dirty="0"/>
            </a:br>
            <a:endParaRPr lang="en-US" sz="3100" dirty="0"/>
          </a:p>
        </p:txBody>
      </p:sp>
      <p:sp>
        <p:nvSpPr>
          <p:cNvPr id="3" name="Subtitle 2">
            <a:extLst>
              <a:ext uri="{FF2B5EF4-FFF2-40B4-BE49-F238E27FC236}">
                <a16:creationId xmlns:a16="http://schemas.microsoft.com/office/drawing/2014/main" id="{A8E4D7C9-A54B-DE49-B799-B5B9F4C5C0D2}"/>
              </a:ext>
            </a:extLst>
          </p:cNvPr>
          <p:cNvSpPr>
            <a:spLocks noGrp="1"/>
          </p:cNvSpPr>
          <p:nvPr>
            <p:ph type="subTitle" idx="1"/>
          </p:nvPr>
        </p:nvSpPr>
        <p:spPr>
          <a:xfrm>
            <a:off x="7920456" y="5273448"/>
            <a:ext cx="4271544" cy="2140713"/>
          </a:xfrm>
        </p:spPr>
        <p:txBody>
          <a:bodyPr>
            <a:normAutofit/>
          </a:bodyPr>
          <a:lstStyle/>
          <a:p>
            <a:pPr>
              <a:lnSpc>
                <a:spcPct val="100000"/>
              </a:lnSpc>
              <a:spcBef>
                <a:spcPts val="600"/>
              </a:spcBef>
            </a:pPr>
            <a:r>
              <a:rPr lang="en-US" sz="2800" dirty="0"/>
              <a:t>Ahmar Jamal</a:t>
            </a:r>
          </a:p>
          <a:p>
            <a:pPr>
              <a:lnSpc>
                <a:spcPct val="100000"/>
              </a:lnSpc>
              <a:spcBef>
                <a:spcPts val="600"/>
              </a:spcBef>
            </a:pPr>
            <a:r>
              <a:rPr lang="en-US" sz="2800" dirty="0" err="1"/>
              <a:t>Bhavini</a:t>
            </a:r>
            <a:r>
              <a:rPr lang="en-US" sz="2800" dirty="0"/>
              <a:t> Vyas</a:t>
            </a:r>
          </a:p>
          <a:p>
            <a:pPr>
              <a:lnSpc>
                <a:spcPct val="100000"/>
              </a:lnSpc>
              <a:spcBef>
                <a:spcPts val="600"/>
              </a:spcBef>
            </a:pPr>
            <a:r>
              <a:rPr lang="en-US" sz="2800" dirty="0" err="1"/>
              <a:t>Rutabah</a:t>
            </a:r>
            <a:r>
              <a:rPr lang="en-US" sz="2800" dirty="0"/>
              <a:t> Khan</a:t>
            </a:r>
          </a:p>
          <a:p>
            <a:endParaRPr lang="en-US" sz="800" dirty="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21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6C18-A9FC-4B0C-A904-BA8EB1487D1F}"/>
              </a:ext>
            </a:extLst>
          </p:cNvPr>
          <p:cNvSpPr>
            <a:spLocks noGrp="1"/>
          </p:cNvSpPr>
          <p:nvPr>
            <p:ph type="title"/>
          </p:nvPr>
        </p:nvSpPr>
        <p:spPr>
          <a:xfrm>
            <a:off x="838200" y="253397"/>
            <a:ext cx="10515600" cy="1273233"/>
          </a:xfrm>
        </p:spPr>
        <p:txBody>
          <a:bodyPr>
            <a:normAutofit fontScale="90000"/>
          </a:bodyPr>
          <a:lstStyle/>
          <a:p>
            <a:br>
              <a:rPr lang="en-US" sz="2000" b="1" dirty="0"/>
            </a:br>
            <a:r>
              <a:rPr lang="en-US" sz="2000" b="1" dirty="0"/>
              <a:t>Model - 5</a:t>
            </a:r>
            <a:br>
              <a:rPr lang="en-US" sz="2000" b="1" dirty="0"/>
            </a:br>
            <a:r>
              <a:rPr lang="en-US" sz="2400" b="1" dirty="0"/>
              <a:t>Random Forest with grid search (n_estimator:10, </a:t>
            </a:r>
            <a:r>
              <a:rPr lang="en-US" sz="2400" b="1" dirty="0" err="1"/>
              <a:t>max_depth</a:t>
            </a:r>
            <a:r>
              <a:rPr lang="en-US" sz="2400" b="1" dirty="0"/>
              <a:t>: 20) and over sampling -SMOTE</a:t>
            </a:r>
            <a:br>
              <a:rPr lang="en-US" sz="2000" dirty="0"/>
            </a:br>
            <a:br>
              <a:rPr lang="en-US" sz="1900" dirty="0"/>
            </a:br>
            <a:endParaRPr lang="en-US" sz="19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C86BACB-4964-4CD6-972E-FD2AAF51840E}"/>
              </a:ext>
            </a:extLst>
          </p:cNvPr>
          <p:cNvSpPr>
            <a:spLocks noGrp="1"/>
          </p:cNvSpPr>
          <p:nvPr>
            <p:ph idx="1"/>
          </p:nvPr>
        </p:nvSpPr>
        <p:spPr>
          <a:xfrm>
            <a:off x="838200" y="2478024"/>
            <a:ext cx="10515600" cy="3694176"/>
          </a:xfrm>
        </p:spPr>
        <p:txBody>
          <a:bodyPr>
            <a:normAutofit fontScale="40000" lnSpcReduction="20000"/>
          </a:bodyPr>
          <a:lstStyle/>
          <a:p>
            <a:pPr marL="0" indent="0">
              <a:buNone/>
            </a:pPr>
            <a:r>
              <a:rPr lang="en-US" sz="5500" dirty="0"/>
              <a:t>Training Accuracy:</a:t>
            </a:r>
            <a:r>
              <a:rPr lang="en-US" sz="5500" b="1" dirty="0"/>
              <a:t> 77.7%</a:t>
            </a:r>
          </a:p>
          <a:p>
            <a:pPr marL="0" indent="0">
              <a:buNone/>
            </a:pPr>
            <a:r>
              <a:rPr lang="en-US" sz="5500" dirty="0"/>
              <a:t>Testing Accuracy</a:t>
            </a:r>
            <a:r>
              <a:rPr lang="en-US" sz="5500" b="1" dirty="0"/>
              <a:t>: 69.9%</a:t>
            </a:r>
          </a:p>
          <a:p>
            <a:pPr marL="0" indent="0">
              <a:buNone/>
            </a:pPr>
            <a:br>
              <a:rPr lang="en-US" sz="3600" dirty="0"/>
            </a:br>
            <a:endParaRPr lang="en-US" sz="3600" dirty="0"/>
          </a:p>
          <a:p>
            <a:pPr marL="0" indent="0">
              <a:buNone/>
            </a:pPr>
            <a:r>
              <a:rPr lang="en-US" sz="3600" dirty="0"/>
              <a:t>                   pre       rec          f1       </a:t>
            </a:r>
          </a:p>
          <a:p>
            <a:pPr marL="0" indent="0">
              <a:buNone/>
            </a:pPr>
            <a:br>
              <a:rPr lang="en-US" sz="3600" dirty="0"/>
            </a:br>
            <a:endParaRPr lang="en-US" sz="3600" dirty="0"/>
          </a:p>
          <a:p>
            <a:pPr marL="0" indent="0">
              <a:buNone/>
            </a:pPr>
            <a:r>
              <a:rPr lang="en-US" sz="3600" dirty="0"/>
              <a:t>          2       0.85      0.71       0.77      </a:t>
            </a:r>
          </a:p>
          <a:p>
            <a:pPr marL="0" indent="0">
              <a:buNone/>
            </a:pPr>
            <a:r>
              <a:rPr lang="en-US" sz="3600" dirty="0"/>
              <a:t>          3       0.58      0.69      0.63      </a:t>
            </a:r>
          </a:p>
          <a:p>
            <a:pPr marL="0" indent="0">
              <a:buNone/>
            </a:pPr>
            <a:r>
              <a:rPr lang="en-US" sz="3600" dirty="0"/>
              <a:t>          4       0.21      0.52       0.30      </a:t>
            </a:r>
          </a:p>
          <a:p>
            <a:pPr marL="0" indent="0">
              <a:buNone/>
            </a:pPr>
            <a:br>
              <a:rPr lang="en-US" sz="3600" dirty="0"/>
            </a:br>
            <a:endParaRPr lang="en-US" sz="3600" dirty="0"/>
          </a:p>
          <a:p>
            <a:pPr marL="0" indent="0">
              <a:buNone/>
            </a:pPr>
            <a:r>
              <a:rPr lang="en-US" sz="3600" dirty="0"/>
              <a:t>avg / total  0.74      0.70       0.71    </a:t>
            </a:r>
          </a:p>
          <a:p>
            <a:endParaRPr lang="en-US" sz="2200" dirty="0"/>
          </a:p>
        </p:txBody>
      </p:sp>
    </p:spTree>
    <p:extLst>
      <p:ext uri="{BB962C8B-B14F-4D97-AF65-F5344CB8AC3E}">
        <p14:creationId xmlns:p14="http://schemas.microsoft.com/office/powerpoint/2010/main" val="2179286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EFEE3-A264-9D43-94BA-00B78EB32B69}"/>
              </a:ext>
            </a:extLst>
          </p:cNvPr>
          <p:cNvSpPr>
            <a:spLocks noGrp="1"/>
          </p:cNvSpPr>
          <p:nvPr>
            <p:ph idx="1"/>
          </p:nvPr>
        </p:nvSpPr>
        <p:spPr>
          <a:xfrm>
            <a:off x="838200" y="466928"/>
            <a:ext cx="10515600" cy="5710035"/>
          </a:xfrm>
        </p:spPr>
        <p:txBody>
          <a:bodyPr>
            <a:normAutofit/>
          </a:bodyPr>
          <a:lstStyle/>
          <a:p>
            <a:endParaRPr lang="en-US" sz="2000" dirty="0"/>
          </a:p>
          <a:p>
            <a:r>
              <a:rPr lang="en-US" sz="2000" dirty="0"/>
              <a:t>Finally Model-5 Random Forest with grid search (n_estimator:10, </a:t>
            </a:r>
            <a:r>
              <a:rPr lang="en-US" sz="2000" dirty="0" err="1"/>
              <a:t>max_depth</a:t>
            </a:r>
            <a:r>
              <a:rPr lang="en-US" sz="2000" dirty="0"/>
              <a:t>: 20) and over sampling -SMOTE has been used to predict the accident severity.</a:t>
            </a:r>
          </a:p>
          <a:p>
            <a:r>
              <a:rPr lang="en-US" sz="2000" dirty="0"/>
              <a:t>Model takes Latitude, Longitude, Temperature(F), Visibility(mi), </a:t>
            </a:r>
            <a:r>
              <a:rPr lang="en-US" sz="2000" dirty="0" err="1"/>
              <a:t>Weather_Category</a:t>
            </a:r>
            <a:r>
              <a:rPr lang="en-US" sz="2000" dirty="0"/>
              <a:t>(Rain, Cloudy, slippery etc..), Weekday as features and predicts Accident severity in terms of Less Severe, Moderate or Severe.</a:t>
            </a:r>
          </a:p>
          <a:p>
            <a:r>
              <a:rPr lang="en-US" sz="2000" dirty="0"/>
              <a:t>As an example, some of the inputs and predicted results are given below.</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dirty="0"/>
              <a:t> </a:t>
            </a:r>
          </a:p>
        </p:txBody>
      </p:sp>
      <p:graphicFrame>
        <p:nvGraphicFramePr>
          <p:cNvPr id="4" name="Table 3">
            <a:extLst>
              <a:ext uri="{FF2B5EF4-FFF2-40B4-BE49-F238E27FC236}">
                <a16:creationId xmlns:a16="http://schemas.microsoft.com/office/drawing/2014/main" id="{E19E3863-DEB6-9F42-B5A3-E6A0ACAD0F95}"/>
              </a:ext>
            </a:extLst>
          </p:cNvPr>
          <p:cNvGraphicFramePr>
            <a:graphicFrameLocks noGrp="1"/>
          </p:cNvGraphicFramePr>
          <p:nvPr>
            <p:extLst>
              <p:ext uri="{D42A27DB-BD31-4B8C-83A1-F6EECF244321}">
                <p14:modId xmlns:p14="http://schemas.microsoft.com/office/powerpoint/2010/main" val="1230634442"/>
              </p:ext>
            </p:extLst>
          </p:nvPr>
        </p:nvGraphicFramePr>
        <p:xfrm>
          <a:off x="1061936" y="3161490"/>
          <a:ext cx="10602839" cy="2519468"/>
        </p:xfrm>
        <a:graphic>
          <a:graphicData uri="http://schemas.openxmlformats.org/drawingml/2006/table">
            <a:tbl>
              <a:tblPr>
                <a:tableStyleId>{5C22544A-7EE6-4342-B048-85BDC9FD1C3A}</a:tableStyleId>
              </a:tblPr>
              <a:tblGrid>
                <a:gridCol w="1063952">
                  <a:extLst>
                    <a:ext uri="{9D8B030D-6E8A-4147-A177-3AD203B41FA5}">
                      <a16:colId xmlns:a16="http://schemas.microsoft.com/office/drawing/2014/main" val="3879220384"/>
                    </a:ext>
                  </a:extLst>
                </a:gridCol>
                <a:gridCol w="1063952">
                  <a:extLst>
                    <a:ext uri="{9D8B030D-6E8A-4147-A177-3AD203B41FA5}">
                      <a16:colId xmlns:a16="http://schemas.microsoft.com/office/drawing/2014/main" val="395191808"/>
                    </a:ext>
                  </a:extLst>
                </a:gridCol>
                <a:gridCol w="1063952">
                  <a:extLst>
                    <a:ext uri="{9D8B030D-6E8A-4147-A177-3AD203B41FA5}">
                      <a16:colId xmlns:a16="http://schemas.microsoft.com/office/drawing/2014/main" val="1544659507"/>
                    </a:ext>
                  </a:extLst>
                </a:gridCol>
                <a:gridCol w="1430834">
                  <a:extLst>
                    <a:ext uri="{9D8B030D-6E8A-4147-A177-3AD203B41FA5}">
                      <a16:colId xmlns:a16="http://schemas.microsoft.com/office/drawing/2014/main" val="2502999754"/>
                    </a:ext>
                  </a:extLst>
                </a:gridCol>
                <a:gridCol w="1161789">
                  <a:extLst>
                    <a:ext uri="{9D8B030D-6E8A-4147-A177-3AD203B41FA5}">
                      <a16:colId xmlns:a16="http://schemas.microsoft.com/office/drawing/2014/main" val="2903117581"/>
                    </a:ext>
                  </a:extLst>
                </a:gridCol>
                <a:gridCol w="1626504">
                  <a:extLst>
                    <a:ext uri="{9D8B030D-6E8A-4147-A177-3AD203B41FA5}">
                      <a16:colId xmlns:a16="http://schemas.microsoft.com/office/drawing/2014/main" val="2757230796"/>
                    </a:ext>
                  </a:extLst>
                </a:gridCol>
                <a:gridCol w="1063952">
                  <a:extLst>
                    <a:ext uri="{9D8B030D-6E8A-4147-A177-3AD203B41FA5}">
                      <a16:colId xmlns:a16="http://schemas.microsoft.com/office/drawing/2014/main" val="219119666"/>
                    </a:ext>
                  </a:extLst>
                </a:gridCol>
                <a:gridCol w="669810">
                  <a:extLst>
                    <a:ext uri="{9D8B030D-6E8A-4147-A177-3AD203B41FA5}">
                      <a16:colId xmlns:a16="http://schemas.microsoft.com/office/drawing/2014/main" val="3522202452"/>
                    </a:ext>
                  </a:extLst>
                </a:gridCol>
                <a:gridCol w="1458094">
                  <a:extLst>
                    <a:ext uri="{9D8B030D-6E8A-4147-A177-3AD203B41FA5}">
                      <a16:colId xmlns:a16="http://schemas.microsoft.com/office/drawing/2014/main" val="169028481"/>
                    </a:ext>
                  </a:extLst>
                </a:gridCol>
              </a:tblGrid>
              <a:tr h="250382">
                <a:tc gridSpan="9">
                  <a:txBody>
                    <a:bodyPr/>
                    <a:lstStyle/>
                    <a:p>
                      <a:pPr algn="ctr" fontAlgn="b"/>
                      <a:r>
                        <a:rPr lang="en-US" sz="1200" b="1" u="none" strike="noStrike" dirty="0">
                          <a:effectLst/>
                        </a:rPr>
                        <a:t>Model Testing</a:t>
                      </a:r>
                      <a:endParaRPr lang="en-US" sz="12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35566827"/>
                  </a:ext>
                </a:extLst>
              </a:tr>
              <a:tr h="250382">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9467147"/>
                  </a:ext>
                </a:extLst>
              </a:tr>
              <a:tr h="250382">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Latitude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Longitude</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Temperature (F)</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Visibility(Mi)</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Weather Condition</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Day</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 </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Predicted Severity </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0426441"/>
                  </a:ext>
                </a:extLst>
              </a:tr>
              <a:tr h="250382">
                <a:tc rowSpan="3">
                  <a:txBody>
                    <a:bodyPr/>
                    <a:lstStyle/>
                    <a:p>
                      <a:pPr algn="ctr" fontAlgn="ctr"/>
                      <a:r>
                        <a:rPr lang="en-US" sz="1200" u="none" strike="noStrike" dirty="0">
                          <a:effectLst/>
                        </a:rPr>
                        <a:t>Austin</a:t>
                      </a:r>
                      <a:endParaRPr lang="en-US"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30.26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-97.74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Slippery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Moderate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8344225"/>
                  </a:ext>
                </a:extLst>
              </a:tr>
              <a:tr h="250382">
                <a:tc vMerge="1">
                  <a:txBody>
                    <a:bodyPr/>
                    <a:lstStyle/>
                    <a:p>
                      <a:endParaRPr lang="en-US"/>
                    </a:p>
                  </a:txBody>
                  <a:tcPr/>
                </a:tc>
                <a:tc>
                  <a:txBody>
                    <a:bodyPr/>
                    <a:lstStyle/>
                    <a:p>
                      <a:pPr algn="r" fontAlgn="b"/>
                      <a:r>
                        <a:rPr lang="en-US" sz="1200" u="none" strike="noStrike">
                          <a:effectLst/>
                        </a:rPr>
                        <a:t>30.26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-97.74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Cloudy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Less Severe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163221"/>
                  </a:ext>
                </a:extLst>
              </a:tr>
              <a:tr h="250382">
                <a:tc vMerge="1">
                  <a:txBody>
                    <a:bodyPr/>
                    <a:lstStyle/>
                    <a:p>
                      <a:endParaRPr lang="en-US"/>
                    </a:p>
                  </a:txBody>
                  <a:tcPr/>
                </a:tc>
                <a:tc>
                  <a:txBody>
                    <a:bodyPr/>
                    <a:lstStyle/>
                    <a:p>
                      <a:pPr algn="r" fontAlgn="b"/>
                      <a:r>
                        <a:rPr lang="en-US" sz="1200" u="none" strike="noStrike">
                          <a:effectLst/>
                        </a:rPr>
                        <a:t>30.26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-97.74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Moderate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2831353"/>
                  </a:ext>
                </a:extLst>
              </a:tr>
              <a:tr h="250382">
                <a:tc rowSpan="4">
                  <a:txBody>
                    <a:bodyPr/>
                    <a:lstStyle/>
                    <a:p>
                      <a:pPr algn="ctr" fontAlgn="ctr"/>
                      <a:r>
                        <a:rPr lang="en-US" sz="1200" u="none" strike="noStrike">
                          <a:effectLst/>
                        </a:rPr>
                        <a:t>Pittsburgh</a:t>
                      </a:r>
                      <a:endParaRPr lang="en-US" sz="12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40.44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Less Severe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0740847"/>
                  </a:ext>
                </a:extLst>
              </a:tr>
              <a:tr h="250382">
                <a:tc vMerge="1">
                  <a:txBody>
                    <a:bodyPr/>
                    <a:lstStyle/>
                    <a:p>
                      <a:endParaRPr lang="en-US"/>
                    </a:p>
                  </a:txBody>
                  <a:tcPr/>
                </a:tc>
                <a:tc>
                  <a:txBody>
                    <a:bodyPr/>
                    <a:lstStyle/>
                    <a:p>
                      <a:pPr algn="r" fontAlgn="b"/>
                      <a:r>
                        <a:rPr lang="en-US" sz="1200" u="none" strike="noStrike">
                          <a:effectLst/>
                        </a:rPr>
                        <a:t>40.44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Moderate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0807994"/>
                  </a:ext>
                </a:extLst>
              </a:tr>
              <a:tr h="250382">
                <a:tc vMerge="1">
                  <a:txBody>
                    <a:bodyPr/>
                    <a:lstStyle/>
                    <a:p>
                      <a:endParaRPr lang="en-US"/>
                    </a:p>
                  </a:txBody>
                  <a:tcPr/>
                </a:tc>
                <a:tc>
                  <a:txBody>
                    <a:bodyPr/>
                    <a:lstStyle/>
                    <a:p>
                      <a:pPr algn="r" fontAlgn="b"/>
                      <a:r>
                        <a:rPr lang="en-US" sz="1200" u="none" strike="noStrike">
                          <a:effectLst/>
                        </a:rPr>
                        <a:t>40.44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Low Visibility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Less Severe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5892494"/>
                  </a:ext>
                </a:extLst>
              </a:tr>
              <a:tr h="266030">
                <a:tc vMerge="1">
                  <a:txBody>
                    <a:bodyPr/>
                    <a:lstStyle/>
                    <a:p>
                      <a:endParaRPr lang="en-US"/>
                    </a:p>
                  </a:txBody>
                  <a:tcPr/>
                </a:tc>
                <a:tc>
                  <a:txBody>
                    <a:bodyPr/>
                    <a:lstStyle/>
                    <a:p>
                      <a:pPr algn="r" fontAlgn="b"/>
                      <a:r>
                        <a:rPr lang="en-US" sz="1200" u="none" strike="noStrike">
                          <a:effectLst/>
                        </a:rPr>
                        <a:t>40.44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Low Visibility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Saturday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Severe</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3099995"/>
                  </a:ext>
                </a:extLst>
              </a:tr>
            </a:tbl>
          </a:graphicData>
        </a:graphic>
      </p:graphicFrame>
    </p:spTree>
    <p:extLst>
      <p:ext uri="{BB962C8B-B14F-4D97-AF65-F5344CB8AC3E}">
        <p14:creationId xmlns:p14="http://schemas.microsoft.com/office/powerpoint/2010/main" val="335140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E2D5-BB57-BF4C-8810-345DF649E76F}"/>
              </a:ext>
            </a:extLst>
          </p:cNvPr>
          <p:cNvSpPr>
            <a:spLocks noGrp="1"/>
          </p:cNvSpPr>
          <p:nvPr>
            <p:ph type="title"/>
          </p:nvPr>
        </p:nvSpPr>
        <p:spPr>
          <a:xfrm>
            <a:off x="750651" y="1474078"/>
            <a:ext cx="10515600" cy="1325563"/>
          </a:xfrm>
        </p:spPr>
        <p:txBody>
          <a:bodyPr>
            <a:normAutofit fontScale="90000"/>
          </a:bodyPr>
          <a:lstStyle/>
          <a:p>
            <a:r>
              <a:rPr lang="en-US" b="1" dirty="0"/>
              <a:t>Web app:</a:t>
            </a:r>
            <a:br>
              <a:rPr lang="en-US" dirty="0"/>
            </a:br>
            <a:r>
              <a:rPr lang="en-US" sz="2700" u="sng" dirty="0">
                <a:hlinkClick r:id="rId2"/>
              </a:rPr>
              <a:t>https://us-acc-severity-prediction.herokuapp.com/</a:t>
            </a:r>
            <a:br>
              <a:rPr lang="en-US" sz="3100" dirty="0"/>
            </a:br>
            <a:br>
              <a:rPr lang="en-US" sz="3100" dirty="0"/>
            </a:br>
            <a:br>
              <a:rPr lang="en-US" sz="3100" dirty="0"/>
            </a:br>
            <a:r>
              <a:rPr lang="en-US" b="1" dirty="0"/>
              <a:t>Dashboard</a:t>
            </a:r>
            <a:br>
              <a:rPr lang="en-US" sz="3100" dirty="0"/>
            </a:br>
            <a:r>
              <a:rPr lang="en-US" sz="2700" dirty="0">
                <a:hlinkClick r:id="rId3"/>
              </a:rPr>
              <a:t>https://public.tableau.com/profile/rutabah8195#!/vizhome/USAccidents_15793603352260/Dashboard2</a:t>
            </a:r>
            <a:br>
              <a:rPr lang="en-US" sz="2700" dirty="0"/>
            </a:br>
            <a:br>
              <a:rPr lang="en-US" sz="2700" dirty="0"/>
            </a:br>
            <a:r>
              <a:rPr lang="en-US" sz="2700" dirty="0">
                <a:hlinkClick r:id="rId4">
                  <a:extLst>
                    <a:ext uri="{A12FA001-AC4F-418D-AE19-62706E023703}">
                      <ahyp:hlinkClr xmlns:ahyp="http://schemas.microsoft.com/office/drawing/2018/hyperlinkcolor" val="tx"/>
                    </a:ext>
                  </a:extLst>
                </a:hlinkClick>
              </a:rPr>
              <a:t>https://public.tableau.com/profile/rutabah8195#!/vizhome/USAccidentsMap/Dashboard1?publish=yes</a:t>
            </a:r>
            <a:endParaRPr lang="en-US" sz="2700" dirty="0"/>
          </a:p>
        </p:txBody>
      </p:sp>
    </p:spTree>
    <p:extLst>
      <p:ext uri="{BB962C8B-B14F-4D97-AF65-F5344CB8AC3E}">
        <p14:creationId xmlns:p14="http://schemas.microsoft.com/office/powerpoint/2010/main" val="184309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Freeform: Shape 21">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23">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FA28DF-EF7E-974B-B134-FAF00392C3FE}"/>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2200" b="1" dirty="0">
                <a:solidFill>
                  <a:schemeClr val="bg1">
                    <a:lumMod val="95000"/>
                    <a:lumOff val="5000"/>
                  </a:schemeClr>
                </a:solidFill>
              </a:rPr>
              <a:t>Data Source:</a:t>
            </a:r>
            <a:br>
              <a:rPr lang="en-US" sz="2200" b="1" dirty="0">
                <a:solidFill>
                  <a:schemeClr val="bg1">
                    <a:lumMod val="95000"/>
                    <a:lumOff val="5000"/>
                  </a:schemeClr>
                </a:solidFill>
              </a:rPr>
            </a:br>
            <a:r>
              <a:rPr lang="en-US" sz="2200" dirty="0">
                <a:solidFill>
                  <a:schemeClr val="bg1">
                    <a:lumMod val="95000"/>
                    <a:lumOff val="5000"/>
                  </a:schemeClr>
                </a:solidFill>
              </a:rPr>
              <a:t>Kaggle. Dataset contains US traffic data from Feb 2016 to March 2019</a:t>
            </a:r>
            <a:br>
              <a:rPr lang="en-US" sz="2200" dirty="0">
                <a:solidFill>
                  <a:schemeClr val="bg1">
                    <a:lumMod val="95000"/>
                    <a:lumOff val="5000"/>
                  </a:schemeClr>
                </a:solidFill>
              </a:rPr>
            </a:br>
            <a:br>
              <a:rPr lang="en-US" sz="2200" dirty="0">
                <a:solidFill>
                  <a:schemeClr val="bg1">
                    <a:lumMod val="95000"/>
                    <a:lumOff val="5000"/>
                  </a:schemeClr>
                </a:solidFill>
              </a:rPr>
            </a:br>
            <a:r>
              <a:rPr lang="en-US" sz="2200" b="1" dirty="0">
                <a:solidFill>
                  <a:schemeClr val="bg1">
                    <a:lumMod val="95000"/>
                    <a:lumOff val="5000"/>
                  </a:schemeClr>
                </a:solidFill>
              </a:rPr>
              <a:t>Description:</a:t>
            </a:r>
            <a:br>
              <a:rPr lang="en-US" sz="2200" b="1" dirty="0">
                <a:solidFill>
                  <a:schemeClr val="bg1">
                    <a:lumMod val="95000"/>
                    <a:lumOff val="5000"/>
                  </a:schemeClr>
                </a:solidFill>
              </a:rPr>
            </a:br>
            <a:r>
              <a:rPr lang="en-US" sz="2200" dirty="0">
                <a:solidFill>
                  <a:schemeClr val="bg1">
                    <a:lumMod val="95000"/>
                    <a:lumOff val="5000"/>
                  </a:schemeClr>
                </a:solidFill>
              </a:rPr>
              <a:t>This project is used to predict US traffic accidents severity based on weather conditions like visibility, temperature, and weather categories as well as based on US location and the day of the week. This project can be used for numerous applications such as real-time accident severity prediction based on environment factors. Studying accident hotspot locations and their severity. </a:t>
            </a:r>
          </a:p>
        </p:txBody>
      </p:sp>
    </p:spTree>
    <p:extLst>
      <p:ext uri="{BB962C8B-B14F-4D97-AF65-F5344CB8AC3E}">
        <p14:creationId xmlns:p14="http://schemas.microsoft.com/office/powerpoint/2010/main" val="272623129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173991-C31D-344A-9DAF-F833FF5D1310}"/>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DF95D6-7A2F-0A47-93EF-64C4AF181D23}"/>
              </a:ext>
            </a:extLst>
          </p:cNvPr>
          <p:cNvSpPr>
            <a:spLocks noGrp="1"/>
          </p:cNvSpPr>
          <p:nvPr>
            <p:ph idx="1"/>
          </p:nvPr>
        </p:nvSpPr>
        <p:spPr>
          <a:xfrm>
            <a:off x="4976031" y="963877"/>
            <a:ext cx="6377769" cy="4930246"/>
          </a:xfrm>
        </p:spPr>
        <p:txBody>
          <a:bodyPr anchor="ctr">
            <a:normAutofit/>
          </a:bodyPr>
          <a:lstStyle/>
          <a:p>
            <a:r>
              <a:rPr lang="en-US" sz="2400" dirty="0"/>
              <a:t>Rich data with almost 2 million rows</a:t>
            </a:r>
          </a:p>
          <a:p>
            <a:r>
              <a:rPr lang="en-US" sz="2400" dirty="0"/>
              <a:t>Needed pre-processing (Spark) </a:t>
            </a:r>
          </a:p>
          <a:p>
            <a:r>
              <a:rPr lang="en-US" sz="2400" dirty="0"/>
              <a:t>Severity contained in data is prone to errors </a:t>
            </a:r>
          </a:p>
          <a:p>
            <a:r>
              <a:rPr lang="en-US" sz="2400" dirty="0"/>
              <a:t>Weather condition categorization may not be accurate </a:t>
            </a:r>
          </a:p>
          <a:p>
            <a:r>
              <a:rPr lang="en-US" sz="2400" dirty="0"/>
              <a:t>Data is imbalanced </a:t>
            </a:r>
          </a:p>
        </p:txBody>
      </p:sp>
    </p:spTree>
    <p:extLst>
      <p:ext uri="{BB962C8B-B14F-4D97-AF65-F5344CB8AC3E}">
        <p14:creationId xmlns:p14="http://schemas.microsoft.com/office/powerpoint/2010/main" val="288629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16B8-CC09-774B-9058-A270B463D6A8}"/>
              </a:ext>
            </a:extLst>
          </p:cNvPr>
          <p:cNvSpPr>
            <a:spLocks noGrp="1"/>
          </p:cNvSpPr>
          <p:nvPr>
            <p:ph type="title"/>
          </p:nvPr>
        </p:nvSpPr>
        <p:spPr>
          <a:xfrm>
            <a:off x="391378" y="320675"/>
            <a:ext cx="11407487" cy="1325563"/>
          </a:xfrm>
        </p:spPr>
        <p:txBody>
          <a:bodyPr>
            <a:normAutofit/>
          </a:bodyPr>
          <a:lstStyle/>
          <a:p>
            <a:r>
              <a:rPr lang="en-US" sz="5400">
                <a:solidFill>
                  <a:schemeClr val="bg1"/>
                </a:solidFill>
              </a:rPr>
              <a:t>Technologies </a:t>
            </a:r>
          </a:p>
        </p:txBody>
      </p:sp>
      <p:graphicFrame>
        <p:nvGraphicFramePr>
          <p:cNvPr id="5" name="Content Placeholder 2">
            <a:extLst>
              <a:ext uri="{FF2B5EF4-FFF2-40B4-BE49-F238E27FC236}">
                <a16:creationId xmlns:a16="http://schemas.microsoft.com/office/drawing/2014/main" id="{2B98A608-0B5C-41E7-B110-585C77A041FC}"/>
              </a:ext>
            </a:extLst>
          </p:cNvPr>
          <p:cNvGraphicFramePr>
            <a:graphicFrameLocks noGrp="1"/>
          </p:cNvGraphicFramePr>
          <p:nvPr>
            <p:ph idx="1"/>
            <p:extLst>
              <p:ext uri="{D42A27DB-BD31-4B8C-83A1-F6EECF244321}">
                <p14:modId xmlns:p14="http://schemas.microsoft.com/office/powerpoint/2010/main" val="2224650498"/>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424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1E7C-CA2E-304D-9EA1-55C69BB574D3}"/>
              </a:ext>
            </a:extLst>
          </p:cNvPr>
          <p:cNvSpPr>
            <a:spLocks noGrp="1"/>
          </p:cNvSpPr>
          <p:nvPr>
            <p:ph type="title"/>
          </p:nvPr>
        </p:nvSpPr>
        <p:spPr>
          <a:xfrm>
            <a:off x="648929" y="629266"/>
            <a:ext cx="5127031" cy="1676603"/>
          </a:xfrm>
        </p:spPr>
        <p:txBody>
          <a:bodyPr>
            <a:normAutofit/>
          </a:bodyPr>
          <a:lstStyle/>
          <a:p>
            <a:r>
              <a:rPr lang="en-US" sz="3200" b="1" dirty="0"/>
              <a:t>Pre-processing </a:t>
            </a:r>
          </a:p>
        </p:txBody>
      </p:sp>
      <p:sp>
        <p:nvSpPr>
          <p:cNvPr id="3" name="Content Placeholder 2">
            <a:extLst>
              <a:ext uri="{FF2B5EF4-FFF2-40B4-BE49-F238E27FC236}">
                <a16:creationId xmlns:a16="http://schemas.microsoft.com/office/drawing/2014/main" id="{61B11618-8F43-1543-BD9B-42086C4B6270}"/>
              </a:ext>
            </a:extLst>
          </p:cNvPr>
          <p:cNvSpPr>
            <a:spLocks noGrp="1"/>
          </p:cNvSpPr>
          <p:nvPr>
            <p:ph idx="1"/>
          </p:nvPr>
        </p:nvSpPr>
        <p:spPr>
          <a:xfrm>
            <a:off x="648930" y="2438400"/>
            <a:ext cx="5127029" cy="3785419"/>
          </a:xfrm>
        </p:spPr>
        <p:txBody>
          <a:bodyPr>
            <a:normAutofit/>
          </a:bodyPr>
          <a:lstStyle/>
          <a:p>
            <a:r>
              <a:rPr lang="en-US" sz="2400" dirty="0"/>
              <a:t>Categorized weather conditions </a:t>
            </a:r>
          </a:p>
          <a:p>
            <a:r>
              <a:rPr lang="en-US" sz="2400" dirty="0"/>
              <a:t>Eliminated rows that greatly contributed to the imbalance of the data and were not significant in volume</a:t>
            </a:r>
          </a:p>
          <a:p>
            <a:r>
              <a:rPr lang="en-US" sz="2400" dirty="0"/>
              <a:t>Replaced null values with fillers </a:t>
            </a:r>
          </a:p>
        </p:txBody>
      </p:sp>
      <p:pic>
        <p:nvPicPr>
          <p:cNvPr id="5" name="Picture 4" descr="A close up of a traffic light&#10;&#10;Description automatically generated">
            <a:extLst>
              <a:ext uri="{FF2B5EF4-FFF2-40B4-BE49-F238E27FC236}">
                <a16:creationId xmlns:a16="http://schemas.microsoft.com/office/drawing/2014/main" id="{A23CA9A9-E607-B047-AF65-2A36AF72E63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72" r="3" b="3"/>
          <a:stretch/>
        </p:blipFill>
        <p:spPr>
          <a:xfrm>
            <a:off x="6090613" y="640082"/>
            <a:ext cx="5461724" cy="5577837"/>
          </a:xfrm>
          <a:prstGeom prst="rect">
            <a:avLst/>
          </a:prstGeom>
          <a:effectLst/>
        </p:spPr>
      </p:pic>
    </p:spTree>
    <p:extLst>
      <p:ext uri="{BB962C8B-B14F-4D97-AF65-F5344CB8AC3E}">
        <p14:creationId xmlns:p14="http://schemas.microsoft.com/office/powerpoint/2010/main" val="17239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36E61-F6FD-6041-8436-88F94E548EC8}"/>
              </a:ext>
            </a:extLst>
          </p:cNvPr>
          <p:cNvSpPr>
            <a:spLocks noGrp="1"/>
          </p:cNvSpPr>
          <p:nvPr>
            <p:ph type="title"/>
          </p:nvPr>
        </p:nvSpPr>
        <p:spPr>
          <a:xfrm>
            <a:off x="655320" y="623686"/>
            <a:ext cx="5120114" cy="1692794"/>
          </a:xfrm>
        </p:spPr>
        <p:txBody>
          <a:bodyPr>
            <a:normAutofit/>
          </a:bodyPr>
          <a:lstStyle/>
          <a:p>
            <a:r>
              <a:rPr lang="en-US" sz="3200" b="1" dirty="0"/>
              <a:t>Machine Learning Models</a:t>
            </a:r>
          </a:p>
        </p:txBody>
      </p:sp>
      <p:sp>
        <p:nvSpPr>
          <p:cNvPr id="16" name="Content Placeholder 9">
            <a:extLst>
              <a:ext uri="{FF2B5EF4-FFF2-40B4-BE49-F238E27FC236}">
                <a16:creationId xmlns:a16="http://schemas.microsoft.com/office/drawing/2014/main" id="{F77B0B37-BDA4-48ED-82FE-B8E6E5EF2489}"/>
              </a:ext>
            </a:extLst>
          </p:cNvPr>
          <p:cNvSpPr>
            <a:spLocks noGrp="1"/>
          </p:cNvSpPr>
          <p:nvPr>
            <p:ph idx="1"/>
          </p:nvPr>
        </p:nvSpPr>
        <p:spPr>
          <a:xfrm>
            <a:off x="655321" y="2575042"/>
            <a:ext cx="5120113" cy="3462228"/>
          </a:xfrm>
        </p:spPr>
        <p:txBody>
          <a:bodyPr>
            <a:normAutofit fontScale="92500" lnSpcReduction="20000"/>
          </a:bodyPr>
          <a:lstStyle/>
          <a:p>
            <a:r>
              <a:rPr lang="en-US" sz="2400" dirty="0">
                <a:latin typeface="+mj-lt"/>
              </a:rPr>
              <a:t>Logistic Regression</a:t>
            </a:r>
          </a:p>
          <a:p>
            <a:r>
              <a:rPr lang="en-US" sz="2400" dirty="0">
                <a:latin typeface="+mj-lt"/>
              </a:rPr>
              <a:t>Random Forest</a:t>
            </a:r>
          </a:p>
          <a:p>
            <a:r>
              <a:rPr lang="en-US" sz="2400" dirty="0">
                <a:latin typeface="+mj-lt"/>
              </a:rPr>
              <a:t>SVM</a:t>
            </a:r>
          </a:p>
          <a:p>
            <a:pPr marL="0" indent="0">
              <a:buNone/>
            </a:pPr>
            <a:r>
              <a:rPr lang="en-US" sz="2000" dirty="0">
                <a:latin typeface="+mj-lt"/>
              </a:rPr>
              <a:t>+ Did Hyper Parameter Tuning using Grid Search  </a:t>
            </a:r>
          </a:p>
          <a:p>
            <a:pPr marL="0" indent="0">
              <a:buNone/>
            </a:pPr>
            <a:r>
              <a:rPr lang="en-US" sz="2000" dirty="0">
                <a:latin typeface="+mj-lt"/>
              </a:rPr>
              <a:t>+ Trained the model with 75% of data </a:t>
            </a:r>
          </a:p>
          <a:p>
            <a:pPr marL="0" indent="0">
              <a:buNone/>
            </a:pPr>
            <a:r>
              <a:rPr lang="en-US" sz="2000" dirty="0">
                <a:latin typeface="+mj-lt"/>
              </a:rPr>
              <a:t>+ Tested Accuracy for all models using test data </a:t>
            </a:r>
          </a:p>
          <a:p>
            <a:pPr marL="0" indent="0">
              <a:buNone/>
            </a:pPr>
            <a:r>
              <a:rPr lang="en-US" sz="2000" dirty="0">
                <a:latin typeface="+mj-lt"/>
              </a:rPr>
              <a:t>+ Generated classification reports </a:t>
            </a:r>
          </a:p>
          <a:p>
            <a:pPr marL="0" indent="0">
              <a:buNone/>
            </a:pPr>
            <a:r>
              <a:rPr lang="en-US" sz="2000" dirty="0">
                <a:latin typeface="+mj-lt"/>
              </a:rPr>
              <a:t>+ Generated feature importance </a:t>
            </a:r>
          </a:p>
          <a:p>
            <a:pPr marL="0" indent="0">
              <a:buNone/>
            </a:pPr>
            <a:r>
              <a:rPr lang="en-US" sz="2000" dirty="0">
                <a:latin typeface="+mj-lt"/>
              </a:rPr>
              <a:t>+ Random Under Sampler to balance data (</a:t>
            </a:r>
            <a:r>
              <a:rPr lang="en-US" sz="2000" dirty="0" err="1">
                <a:latin typeface="+mj-lt"/>
              </a:rPr>
              <a:t>imb</a:t>
            </a:r>
            <a:r>
              <a:rPr lang="en-US" sz="2000" dirty="0">
                <a:latin typeface="+mj-lt"/>
              </a:rPr>
              <a:t> learn)</a:t>
            </a:r>
          </a:p>
          <a:p>
            <a:endParaRPr lang="en-US" sz="1800" dirty="0"/>
          </a:p>
        </p:txBody>
      </p:sp>
      <p:pic>
        <p:nvPicPr>
          <p:cNvPr id="5" name="Content Placeholder 4" descr="A car driving down a busy street filled with lots of traffic&#10;&#10;Description automatically generated">
            <a:extLst>
              <a:ext uri="{FF2B5EF4-FFF2-40B4-BE49-F238E27FC236}">
                <a16:creationId xmlns:a16="http://schemas.microsoft.com/office/drawing/2014/main" id="{733F9DE6-04E3-EE4F-9F4C-68A58DE82AE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5804" r="22748" b="-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6" name="TextBox 5">
            <a:extLst>
              <a:ext uri="{FF2B5EF4-FFF2-40B4-BE49-F238E27FC236}">
                <a16:creationId xmlns:a16="http://schemas.microsoft.com/office/drawing/2014/main" id="{CA5216A5-3C58-7042-94C2-7E755A385AEB}"/>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en.wikipedia.org/wiki/File:Peak_hour_traffic_in_melbourne.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55713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8CE3882-6969-DC4F-AD42-893F17CBFBF3}"/>
              </a:ext>
            </a:extLst>
          </p:cNvPr>
          <p:cNvSpPr>
            <a:spLocks noGrp="1"/>
          </p:cNvSpPr>
          <p:nvPr>
            <p:ph type="body" idx="1"/>
          </p:nvPr>
        </p:nvSpPr>
        <p:spPr>
          <a:xfrm>
            <a:off x="839787" y="984166"/>
            <a:ext cx="5157787" cy="823912"/>
          </a:xfrm>
        </p:spPr>
        <p:txBody>
          <a:bodyPr>
            <a:normAutofit/>
          </a:bodyPr>
          <a:lstStyle/>
          <a:p>
            <a:r>
              <a:rPr lang="en-US" sz="2200" dirty="0">
                <a:latin typeface="+mj-lt"/>
                <a:ea typeface="+mj-ea"/>
                <a:cs typeface="+mj-cs"/>
              </a:rPr>
              <a:t>Model-1</a:t>
            </a:r>
          </a:p>
          <a:p>
            <a:r>
              <a:rPr lang="en-US" sz="2200" dirty="0">
                <a:latin typeface="+mj-lt"/>
                <a:ea typeface="+mj-ea"/>
                <a:cs typeface="+mj-cs"/>
              </a:rPr>
              <a:t>Logistic Regression</a:t>
            </a:r>
          </a:p>
        </p:txBody>
      </p:sp>
      <p:sp>
        <p:nvSpPr>
          <p:cNvPr id="6" name="Content Placeholder 5">
            <a:extLst>
              <a:ext uri="{FF2B5EF4-FFF2-40B4-BE49-F238E27FC236}">
                <a16:creationId xmlns:a16="http://schemas.microsoft.com/office/drawing/2014/main" id="{6375C436-1ADB-D848-8422-9F527928BDA0}"/>
              </a:ext>
            </a:extLst>
          </p:cNvPr>
          <p:cNvSpPr>
            <a:spLocks noGrp="1"/>
          </p:cNvSpPr>
          <p:nvPr>
            <p:ph sz="half" idx="2"/>
          </p:nvPr>
        </p:nvSpPr>
        <p:spPr>
          <a:xfrm>
            <a:off x="839788" y="2217906"/>
            <a:ext cx="5157787" cy="2120630"/>
          </a:xfrm>
        </p:spPr>
        <p:txBody>
          <a:bodyPr/>
          <a:lstStyle/>
          <a:p>
            <a:pPr marL="0" indent="0">
              <a:buNone/>
            </a:pPr>
            <a:endParaRPr lang="en-US" sz="2000" dirty="0"/>
          </a:p>
          <a:p>
            <a:pPr marL="0" indent="0">
              <a:buNone/>
            </a:pPr>
            <a:r>
              <a:rPr lang="en-US" sz="2000" dirty="0"/>
              <a:t>Training Accuracy: </a:t>
            </a:r>
            <a:r>
              <a:rPr lang="en-US" sz="2000" b="1" dirty="0"/>
              <a:t>35%</a:t>
            </a:r>
            <a:endParaRPr lang="en-US" sz="2000" dirty="0"/>
          </a:p>
          <a:p>
            <a:pPr marL="0" indent="0">
              <a:buNone/>
            </a:pPr>
            <a:r>
              <a:rPr lang="en-US" sz="2000" dirty="0"/>
              <a:t>Testing Accuracy: </a:t>
            </a:r>
            <a:r>
              <a:rPr lang="en-US" sz="2000" b="1" dirty="0"/>
              <a:t>35%</a:t>
            </a:r>
            <a:endParaRPr lang="en-US" sz="2000" dirty="0"/>
          </a:p>
          <a:p>
            <a:pPr marL="0" indent="0">
              <a:buNone/>
            </a:pPr>
            <a:endParaRPr lang="en-US" dirty="0"/>
          </a:p>
        </p:txBody>
      </p:sp>
      <p:sp>
        <p:nvSpPr>
          <p:cNvPr id="7" name="Text Placeholder 6">
            <a:extLst>
              <a:ext uri="{FF2B5EF4-FFF2-40B4-BE49-F238E27FC236}">
                <a16:creationId xmlns:a16="http://schemas.microsoft.com/office/drawing/2014/main" id="{E78B9B5F-B6C2-BA4B-B650-EAFC0E531CDC}"/>
              </a:ext>
            </a:extLst>
          </p:cNvPr>
          <p:cNvSpPr>
            <a:spLocks noGrp="1"/>
          </p:cNvSpPr>
          <p:nvPr>
            <p:ph type="body" sz="quarter" idx="3"/>
          </p:nvPr>
        </p:nvSpPr>
        <p:spPr>
          <a:xfrm>
            <a:off x="6172200" y="984166"/>
            <a:ext cx="5183188" cy="823912"/>
          </a:xfrm>
        </p:spPr>
        <p:txBody>
          <a:bodyPr>
            <a:normAutofit/>
          </a:bodyPr>
          <a:lstStyle/>
          <a:p>
            <a:r>
              <a:rPr lang="en-US" sz="2200" dirty="0">
                <a:latin typeface="+mj-lt"/>
                <a:ea typeface="+mj-ea"/>
                <a:cs typeface="+mj-cs"/>
              </a:rPr>
              <a:t>Model-2</a:t>
            </a:r>
          </a:p>
          <a:p>
            <a:r>
              <a:rPr lang="en-US" sz="2200" dirty="0">
                <a:latin typeface="+mj-lt"/>
                <a:ea typeface="+mj-ea"/>
                <a:cs typeface="+mj-cs"/>
              </a:rPr>
              <a:t>Support Vector Classifier</a:t>
            </a:r>
          </a:p>
        </p:txBody>
      </p:sp>
      <p:sp>
        <p:nvSpPr>
          <p:cNvPr id="8" name="Content Placeholder 7">
            <a:extLst>
              <a:ext uri="{FF2B5EF4-FFF2-40B4-BE49-F238E27FC236}">
                <a16:creationId xmlns:a16="http://schemas.microsoft.com/office/drawing/2014/main" id="{6B51443C-BF09-1A48-A54B-9A3BB35EF71E}"/>
              </a:ext>
            </a:extLst>
          </p:cNvPr>
          <p:cNvSpPr>
            <a:spLocks noGrp="1"/>
          </p:cNvSpPr>
          <p:nvPr>
            <p:ph sz="quarter" idx="4"/>
          </p:nvPr>
        </p:nvSpPr>
        <p:spPr>
          <a:xfrm>
            <a:off x="6172200" y="2217906"/>
            <a:ext cx="5183188" cy="2120630"/>
          </a:xfrm>
        </p:spPr>
        <p:txBody>
          <a:bodyPr/>
          <a:lstStyle/>
          <a:p>
            <a:pPr marL="0" indent="0">
              <a:buNone/>
            </a:pPr>
            <a:endParaRPr lang="en-US" sz="2000" dirty="0"/>
          </a:p>
          <a:p>
            <a:pPr marL="0" indent="0">
              <a:buNone/>
            </a:pPr>
            <a:r>
              <a:rPr lang="en-US" sz="2000" dirty="0"/>
              <a:t>Training Accuracy: </a:t>
            </a:r>
            <a:r>
              <a:rPr lang="en-US" sz="2000" b="1" dirty="0"/>
              <a:t>36.7%</a:t>
            </a:r>
            <a:endParaRPr lang="en-US" sz="2000" dirty="0"/>
          </a:p>
          <a:p>
            <a:pPr marL="0" indent="0">
              <a:buNone/>
            </a:pPr>
            <a:r>
              <a:rPr lang="en-US" sz="2000" dirty="0"/>
              <a:t>Testing Accuracy: </a:t>
            </a:r>
            <a:r>
              <a:rPr lang="en-US" sz="2000" b="1" dirty="0"/>
              <a:t>35.4%</a:t>
            </a:r>
            <a:endParaRPr lang="en-US" sz="2000" dirty="0"/>
          </a:p>
          <a:p>
            <a:pPr marL="0" indent="0">
              <a:buNone/>
            </a:pPr>
            <a:endParaRPr lang="en-US" dirty="0"/>
          </a:p>
        </p:txBody>
      </p:sp>
      <p:sp>
        <p:nvSpPr>
          <p:cNvPr id="10" name="Content Placeholder 5">
            <a:extLst>
              <a:ext uri="{FF2B5EF4-FFF2-40B4-BE49-F238E27FC236}">
                <a16:creationId xmlns:a16="http://schemas.microsoft.com/office/drawing/2014/main" id="{87B77C2E-1A5B-4A4B-BC7A-C0A995D6BD29}"/>
              </a:ext>
            </a:extLst>
          </p:cNvPr>
          <p:cNvSpPr txBox="1">
            <a:spLocks/>
          </p:cNvSpPr>
          <p:nvPr/>
        </p:nvSpPr>
        <p:spPr>
          <a:xfrm>
            <a:off x="839789" y="4640093"/>
            <a:ext cx="10515600" cy="865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Because</a:t>
            </a:r>
            <a:r>
              <a:rPr lang="en-US" sz="2400" dirty="0"/>
              <a:t> </a:t>
            </a:r>
            <a:r>
              <a:rPr lang="en-US" sz="2000" dirty="0"/>
              <a:t>of low accuracy these models were not used.</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24059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6C18-A9FC-4B0C-A904-BA8EB1487D1F}"/>
              </a:ext>
            </a:extLst>
          </p:cNvPr>
          <p:cNvSpPr>
            <a:spLocks noGrp="1"/>
          </p:cNvSpPr>
          <p:nvPr>
            <p:ph type="title"/>
          </p:nvPr>
        </p:nvSpPr>
        <p:spPr>
          <a:xfrm>
            <a:off x="719847" y="253397"/>
            <a:ext cx="11214005" cy="1454105"/>
          </a:xfrm>
        </p:spPr>
        <p:txBody>
          <a:bodyPr>
            <a:normAutofit fontScale="90000"/>
          </a:bodyPr>
          <a:lstStyle/>
          <a:p>
            <a:br>
              <a:rPr lang="en-US" sz="2200" b="1" dirty="0"/>
            </a:br>
            <a:br>
              <a:rPr lang="en-US" sz="2200" b="1" dirty="0"/>
            </a:br>
            <a:br>
              <a:rPr lang="en-US" sz="2200" b="1" dirty="0"/>
            </a:br>
            <a:r>
              <a:rPr lang="en-US" sz="2200" b="1" dirty="0"/>
              <a:t>Model -3</a:t>
            </a:r>
            <a:br>
              <a:rPr lang="en-US" sz="2200" b="1" dirty="0"/>
            </a:br>
            <a:r>
              <a:rPr lang="en-US" sz="2700" b="1" dirty="0"/>
              <a:t>Random Forest with grid search (</a:t>
            </a:r>
            <a:r>
              <a:rPr lang="en-US" sz="2700" b="1" dirty="0" err="1"/>
              <a:t>n_estimator</a:t>
            </a:r>
            <a:r>
              <a:rPr lang="en-US" sz="2700" b="1" dirty="0"/>
              <a:t>: 10, </a:t>
            </a:r>
            <a:r>
              <a:rPr lang="en-US" sz="2700" b="1" dirty="0" err="1"/>
              <a:t>max_depth</a:t>
            </a:r>
            <a:r>
              <a:rPr lang="en-US" sz="2700" b="1" dirty="0"/>
              <a:t>: 75) and under sampling-  </a:t>
            </a:r>
            <a:r>
              <a:rPr lang="en-US" sz="2700" b="1" dirty="0" err="1"/>
              <a:t>RandomUnderSampler</a:t>
            </a:r>
            <a:br>
              <a:rPr lang="en-US" dirty="0"/>
            </a:br>
            <a:br>
              <a:rPr lang="en-US" sz="2000" dirty="0"/>
            </a:br>
            <a:br>
              <a:rPr lang="en-US" sz="2000" dirty="0"/>
            </a:br>
            <a:br>
              <a:rPr lang="en-US" sz="1900" dirty="0"/>
            </a:br>
            <a:endParaRPr lang="en-US" sz="19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C86BACB-4964-4CD6-972E-FD2AAF51840E}"/>
              </a:ext>
            </a:extLst>
          </p:cNvPr>
          <p:cNvSpPr>
            <a:spLocks noGrp="1"/>
          </p:cNvSpPr>
          <p:nvPr>
            <p:ph idx="1"/>
          </p:nvPr>
        </p:nvSpPr>
        <p:spPr>
          <a:xfrm>
            <a:off x="838200" y="2478024"/>
            <a:ext cx="10515600" cy="3694176"/>
          </a:xfrm>
        </p:spPr>
        <p:txBody>
          <a:bodyPr>
            <a:normAutofit lnSpcReduction="10000"/>
          </a:bodyPr>
          <a:lstStyle/>
          <a:p>
            <a:pPr marL="91440" indent="0">
              <a:spcBef>
                <a:spcPts val="600"/>
              </a:spcBef>
              <a:buNone/>
            </a:pPr>
            <a:r>
              <a:rPr lang="en-US" sz="2400" dirty="0"/>
              <a:t>Training Accuracy: </a:t>
            </a:r>
            <a:r>
              <a:rPr lang="en-US" sz="2400" b="1" dirty="0"/>
              <a:t>65%</a:t>
            </a:r>
          </a:p>
          <a:p>
            <a:pPr marL="91440" indent="0">
              <a:spcBef>
                <a:spcPts val="600"/>
              </a:spcBef>
              <a:buNone/>
            </a:pPr>
            <a:r>
              <a:rPr lang="en-US" sz="2400" dirty="0"/>
              <a:t>Testing Accuracy: </a:t>
            </a:r>
            <a:r>
              <a:rPr lang="en-US" sz="2400" b="1" dirty="0"/>
              <a:t>61.91%</a:t>
            </a:r>
          </a:p>
          <a:p>
            <a:pPr marL="91440" indent="0">
              <a:spcBef>
                <a:spcPts val="600"/>
              </a:spcBef>
              <a:buNone/>
            </a:pPr>
            <a:endParaRPr lang="en-US" sz="2200" dirty="0"/>
          </a:p>
          <a:p>
            <a:pPr marL="91440" indent="0">
              <a:spcBef>
                <a:spcPts val="600"/>
              </a:spcBef>
              <a:buNone/>
            </a:pPr>
            <a:endParaRPr lang="en-US" sz="2200" dirty="0"/>
          </a:p>
          <a:p>
            <a:pPr marL="91440" indent="0">
              <a:spcBef>
                <a:spcPts val="600"/>
              </a:spcBef>
              <a:buNone/>
            </a:pPr>
            <a:r>
              <a:rPr lang="en-US" sz="1500" dirty="0"/>
              <a:t>                  pre       rec            f1       </a:t>
            </a:r>
          </a:p>
          <a:p>
            <a:pPr marL="91440" indent="0">
              <a:spcBef>
                <a:spcPts val="600"/>
              </a:spcBef>
              <a:buNone/>
            </a:pPr>
            <a:endParaRPr lang="en-US" sz="1500" dirty="0"/>
          </a:p>
          <a:p>
            <a:pPr marL="91440" indent="0">
              <a:spcBef>
                <a:spcPts val="600"/>
              </a:spcBef>
              <a:buNone/>
            </a:pPr>
            <a:endParaRPr lang="en-US" sz="1500" dirty="0"/>
          </a:p>
          <a:p>
            <a:pPr marL="91440" indent="0">
              <a:spcBef>
                <a:spcPts val="600"/>
              </a:spcBef>
              <a:buNone/>
            </a:pPr>
            <a:r>
              <a:rPr lang="en-US" sz="1500" dirty="0"/>
              <a:t>          2       0.83      0.63        0.72      </a:t>
            </a:r>
          </a:p>
          <a:p>
            <a:pPr marL="91440" indent="0">
              <a:spcBef>
                <a:spcPts val="600"/>
              </a:spcBef>
              <a:buNone/>
            </a:pPr>
            <a:r>
              <a:rPr lang="en-US" sz="1500" dirty="0"/>
              <a:t>          3       0.54      0.58        0.56      </a:t>
            </a:r>
          </a:p>
          <a:p>
            <a:pPr marL="91440" indent="0">
              <a:spcBef>
                <a:spcPts val="600"/>
              </a:spcBef>
              <a:buNone/>
            </a:pPr>
            <a:r>
              <a:rPr lang="en-US" sz="1500" dirty="0"/>
              <a:t>          4       0.14      0.71         0.23     </a:t>
            </a:r>
          </a:p>
          <a:p>
            <a:pPr marL="91440" indent="0">
              <a:spcBef>
                <a:spcPts val="600"/>
              </a:spcBef>
              <a:buNone/>
            </a:pPr>
            <a:endParaRPr lang="en-US" sz="1500" dirty="0"/>
          </a:p>
          <a:p>
            <a:pPr marL="91440" indent="0">
              <a:spcBef>
                <a:spcPts val="600"/>
              </a:spcBef>
              <a:buNone/>
            </a:pPr>
            <a:r>
              <a:rPr lang="en-US" sz="1500" dirty="0"/>
              <a:t>avg / total  0.72      0.62        0.65 </a:t>
            </a:r>
          </a:p>
        </p:txBody>
      </p:sp>
    </p:spTree>
    <p:extLst>
      <p:ext uri="{BB962C8B-B14F-4D97-AF65-F5344CB8AC3E}">
        <p14:creationId xmlns:p14="http://schemas.microsoft.com/office/powerpoint/2010/main" val="387698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6C18-A9FC-4B0C-A904-BA8EB1487D1F}"/>
              </a:ext>
            </a:extLst>
          </p:cNvPr>
          <p:cNvSpPr>
            <a:spLocks noGrp="1"/>
          </p:cNvSpPr>
          <p:nvPr>
            <p:ph type="title"/>
          </p:nvPr>
        </p:nvSpPr>
        <p:spPr>
          <a:xfrm>
            <a:off x="838200" y="253397"/>
            <a:ext cx="10515600" cy="1273233"/>
          </a:xfrm>
        </p:spPr>
        <p:txBody>
          <a:bodyPr>
            <a:normAutofit fontScale="90000"/>
          </a:bodyPr>
          <a:lstStyle/>
          <a:p>
            <a:r>
              <a:rPr lang="en-US" sz="2000" b="1" dirty="0"/>
              <a:t>Model - 4</a:t>
            </a:r>
            <a:br>
              <a:rPr lang="en-US" sz="2000" b="1" dirty="0"/>
            </a:br>
            <a:r>
              <a:rPr lang="en-US" sz="2400" b="1" dirty="0"/>
              <a:t>Random Forest with grid search (</a:t>
            </a:r>
            <a:r>
              <a:rPr lang="en-US" sz="2400" b="1" dirty="0" err="1"/>
              <a:t>n_estimator</a:t>
            </a:r>
            <a:r>
              <a:rPr lang="en-US" sz="2400" b="1" dirty="0"/>
              <a:t>: 10,  </a:t>
            </a:r>
            <a:r>
              <a:rPr lang="en-US" sz="2400" b="1" dirty="0" err="1"/>
              <a:t>max_depth</a:t>
            </a:r>
            <a:r>
              <a:rPr lang="en-US" sz="2400" b="1" dirty="0"/>
              <a:t>: 75) and over sampling -SMOTE</a:t>
            </a:r>
            <a:br>
              <a:rPr lang="en-US" sz="2400" dirty="0"/>
            </a:br>
            <a:endParaRPr lang="en-US" sz="24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C86BACB-4964-4CD6-972E-FD2AAF51840E}"/>
              </a:ext>
            </a:extLst>
          </p:cNvPr>
          <p:cNvSpPr>
            <a:spLocks noGrp="1"/>
          </p:cNvSpPr>
          <p:nvPr>
            <p:ph idx="1"/>
          </p:nvPr>
        </p:nvSpPr>
        <p:spPr>
          <a:xfrm>
            <a:off x="838200" y="2478024"/>
            <a:ext cx="10515600" cy="3694176"/>
          </a:xfrm>
        </p:spPr>
        <p:txBody>
          <a:bodyPr>
            <a:normAutofit/>
          </a:bodyPr>
          <a:lstStyle/>
          <a:p>
            <a:pPr marL="0" indent="0">
              <a:buNone/>
            </a:pPr>
            <a:r>
              <a:rPr lang="en-US" sz="2200" dirty="0"/>
              <a:t>Training Accuracy: </a:t>
            </a:r>
            <a:r>
              <a:rPr lang="en-US" sz="2200" b="1" dirty="0"/>
              <a:t>93%</a:t>
            </a:r>
            <a:endParaRPr lang="en-US" sz="2200" dirty="0"/>
          </a:p>
          <a:p>
            <a:pPr marL="0" indent="0">
              <a:buNone/>
            </a:pPr>
            <a:r>
              <a:rPr lang="en-US" sz="2200" dirty="0"/>
              <a:t>Testing Accuracy: </a:t>
            </a:r>
            <a:r>
              <a:rPr lang="en-US" sz="2200" b="1" dirty="0"/>
              <a:t>73%</a:t>
            </a:r>
            <a:endParaRPr lang="en-US" sz="2200" dirty="0"/>
          </a:p>
          <a:p>
            <a:pPr marL="0" indent="0">
              <a:buNone/>
            </a:pPr>
            <a:r>
              <a:rPr lang="en-US" sz="2200" dirty="0"/>
              <a:t>Due to overtraining the model, it has not been used even though it gives high accuracy.</a:t>
            </a:r>
          </a:p>
          <a:p>
            <a:endParaRPr lang="en-US" sz="2200" dirty="0"/>
          </a:p>
        </p:txBody>
      </p:sp>
    </p:spTree>
    <p:extLst>
      <p:ext uri="{BB962C8B-B14F-4D97-AF65-F5344CB8AC3E}">
        <p14:creationId xmlns:p14="http://schemas.microsoft.com/office/powerpoint/2010/main" val="3418724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123</TotalTime>
  <Words>877</Words>
  <Application>Microsoft Macintosh PowerPoint</Application>
  <PresentationFormat>Widescreen</PresentationFormat>
  <Paragraphs>162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US Accidents Severity Prediction  </vt:lpstr>
      <vt:lpstr>Data Source: Kaggle. Dataset contains US traffic data from Feb 2016 to March 2019  Description: This project is used to predict US traffic accidents severity based on weather conditions like visibility, temperature, and weather categories as well as based on US location and the day of the week. This project can be used for numerous applications such as real-time accident severity prediction based on environment factors. Studying accident hotspot locations and their severity. </vt:lpstr>
      <vt:lpstr>Data </vt:lpstr>
      <vt:lpstr>Technologies </vt:lpstr>
      <vt:lpstr>Pre-processing </vt:lpstr>
      <vt:lpstr>Machine Learning Models</vt:lpstr>
      <vt:lpstr>PowerPoint Presentation</vt:lpstr>
      <vt:lpstr>   Model -3 Random Forest with grid search (n_estimator: 10, max_depth: 75) and under sampling-  RandomUnderSampler    </vt:lpstr>
      <vt:lpstr>Model - 4 Random Forest with grid search (n_estimator: 10,  max_depth: 75) and over sampling -SMOTE </vt:lpstr>
      <vt:lpstr> Model - 5 Random Forest with grid search (n_estimator:10, max_depth: 20) and over sampling -SMOTE  </vt:lpstr>
      <vt:lpstr>PowerPoint Presentation</vt:lpstr>
      <vt:lpstr>Web app: https://us-acc-severity-prediction.herokuapp.com/   Dashboard https://public.tableau.com/profile/rutabah8195#!/vizhome/USAccidents_15793603352260/Dashboard2  https://public.tableau.com/profile/rutabah8195#!/vizhome/USAccidentsMap/Dashboard1?publish=yes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Accidents Severity Prediction  </dc:title>
  <dc:creator>Rutabah Khan</dc:creator>
  <cp:lastModifiedBy>Bhavini Vyas</cp:lastModifiedBy>
  <cp:revision>18</cp:revision>
  <dcterms:created xsi:type="dcterms:W3CDTF">2020-01-18T03:02:12Z</dcterms:created>
  <dcterms:modified xsi:type="dcterms:W3CDTF">2020-01-18T16:25:21Z</dcterms:modified>
</cp:coreProperties>
</file>