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8" r:id="rId2"/>
    <p:sldId id="272" r:id="rId3"/>
    <p:sldId id="270" r:id="rId4"/>
    <p:sldId id="273" r:id="rId5"/>
    <p:sldId id="271" r:id="rId6"/>
    <p:sldId id="260" r:id="rId7"/>
    <p:sldId id="261" r:id="rId8"/>
    <p:sldId id="264" r:id="rId9"/>
    <p:sldId id="275" r:id="rId10"/>
    <p:sldId id="274" r:id="rId11"/>
    <p:sldId id="276" r:id="rId12"/>
    <p:sldId id="277" r:id="rId13"/>
    <p:sldId id="278" r:id="rId14"/>
    <p:sldId id="281" r:id="rId15"/>
    <p:sldId id="26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96" autoAdjust="0"/>
  </p:normalViewPr>
  <p:slideViewPr>
    <p:cSldViewPr snapToGrid="0">
      <p:cViewPr varScale="1">
        <p:scale>
          <a:sx n="131" d="100"/>
          <a:sy n="131"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D275-F554-489E-B22A-344747BFBC7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05E13A-6CE8-4689-85D2-2AB08601032E}">
      <dgm:prSet/>
      <dgm:spPr/>
      <dgm:t>
        <a:bodyPr/>
        <a:lstStyle/>
        <a:p>
          <a:pPr>
            <a:lnSpc>
              <a:spcPct val="100000"/>
            </a:lnSpc>
            <a:defRPr cap="all"/>
          </a:pPr>
          <a:r>
            <a:rPr lang="en-US"/>
            <a:t>US Census Data – population by zip code in Austin 2015-2018 </a:t>
          </a:r>
        </a:p>
      </dgm:t>
    </dgm:pt>
    <dgm:pt modelId="{66D4E997-86EC-4C86-B094-8F1AF2831E2A}" type="parTrans" cxnId="{9EA3988A-A60F-471E-AAC3-C0E1EB7518C5}">
      <dgm:prSet/>
      <dgm:spPr/>
      <dgm:t>
        <a:bodyPr/>
        <a:lstStyle/>
        <a:p>
          <a:endParaRPr lang="en-US"/>
        </a:p>
      </dgm:t>
    </dgm:pt>
    <dgm:pt modelId="{1BF9D44E-B9F0-46CA-A155-9B8ECB475EB9}" type="sibTrans" cxnId="{9EA3988A-A60F-471E-AAC3-C0E1EB7518C5}">
      <dgm:prSet/>
      <dgm:spPr/>
      <dgm:t>
        <a:bodyPr/>
        <a:lstStyle/>
        <a:p>
          <a:endParaRPr lang="en-US"/>
        </a:p>
      </dgm:t>
    </dgm:pt>
    <dgm:pt modelId="{6CE174FC-59F4-4E8F-A2D9-507E9C8B1D1A}">
      <dgm:prSet/>
      <dgm:spPr/>
      <dgm:t>
        <a:bodyPr/>
        <a:lstStyle/>
        <a:p>
          <a:pPr>
            <a:lnSpc>
              <a:spcPct val="100000"/>
            </a:lnSpc>
            <a:defRPr cap="all"/>
          </a:pPr>
          <a:r>
            <a:rPr lang="en-US" dirty="0"/>
            <a:t>Austintexas.gov Crime Data 2015-2018 (By zip code,  violent and non-violent crime)</a:t>
          </a:r>
        </a:p>
      </dgm:t>
    </dgm:pt>
    <dgm:pt modelId="{979596EB-EF73-4C8B-9982-9572EC872CD2}" type="parTrans" cxnId="{4DBCE2DB-1113-467E-A54C-6DFD18742B80}">
      <dgm:prSet/>
      <dgm:spPr/>
      <dgm:t>
        <a:bodyPr/>
        <a:lstStyle/>
        <a:p>
          <a:endParaRPr lang="en-US"/>
        </a:p>
      </dgm:t>
    </dgm:pt>
    <dgm:pt modelId="{EB128F51-5A4A-40F1-8E81-041A9661FD8D}" type="sibTrans" cxnId="{4DBCE2DB-1113-467E-A54C-6DFD18742B80}">
      <dgm:prSet/>
      <dgm:spPr/>
      <dgm:t>
        <a:bodyPr/>
        <a:lstStyle/>
        <a:p>
          <a:endParaRPr lang="en-US"/>
        </a:p>
      </dgm:t>
    </dgm:pt>
    <dgm:pt modelId="{34EAD9FF-D496-4B74-AED6-8CCAAC86A6E4}">
      <dgm:prSet/>
      <dgm:spPr/>
      <dgm:t>
        <a:bodyPr/>
        <a:lstStyle/>
        <a:p>
          <a:pPr>
            <a:lnSpc>
              <a:spcPct val="100000"/>
            </a:lnSpc>
            <a:defRPr cap="all"/>
          </a:pPr>
          <a:r>
            <a:rPr lang="en-US" dirty="0"/>
            <a:t>Austin MLS Listing Data 2015-2018 (by zip code, listing date and listing price)</a:t>
          </a:r>
        </a:p>
      </dgm:t>
    </dgm:pt>
    <dgm:pt modelId="{88A6164B-D49A-45D5-B9AF-ECB8422BC61A}" type="parTrans" cxnId="{0993E657-9FE6-4ADF-A978-0A92A06439C0}">
      <dgm:prSet/>
      <dgm:spPr/>
      <dgm:t>
        <a:bodyPr/>
        <a:lstStyle/>
        <a:p>
          <a:endParaRPr lang="en-US"/>
        </a:p>
      </dgm:t>
    </dgm:pt>
    <dgm:pt modelId="{EF3C51B5-B8DF-4722-A209-F10F97D7A9FF}" type="sibTrans" cxnId="{0993E657-9FE6-4ADF-A978-0A92A06439C0}">
      <dgm:prSet/>
      <dgm:spPr/>
      <dgm:t>
        <a:bodyPr/>
        <a:lstStyle/>
        <a:p>
          <a:endParaRPr lang="en-US"/>
        </a:p>
      </dgm:t>
    </dgm:pt>
    <dgm:pt modelId="{9B313C30-5C96-4DFF-9486-154281BB87A4}" type="pres">
      <dgm:prSet presAssocID="{CD4AD275-F554-489E-B22A-344747BFBC7B}" presName="root" presStyleCnt="0">
        <dgm:presLayoutVars>
          <dgm:dir/>
          <dgm:resizeHandles val="exact"/>
        </dgm:presLayoutVars>
      </dgm:prSet>
      <dgm:spPr/>
    </dgm:pt>
    <dgm:pt modelId="{A2FFFF1D-50F2-4B68-B901-BC86FD08338A}" type="pres">
      <dgm:prSet presAssocID="{6105E13A-6CE8-4689-85D2-2AB08601032E}" presName="compNode" presStyleCnt="0"/>
      <dgm:spPr/>
    </dgm:pt>
    <dgm:pt modelId="{6F13F567-7971-4116-B34C-8EB718EEA943}" type="pres">
      <dgm:prSet presAssocID="{6105E13A-6CE8-4689-85D2-2AB08601032E}" presName="iconBgRect" presStyleLbl="bgShp" presStyleIdx="0" presStyleCnt="3"/>
      <dgm:spPr/>
    </dgm:pt>
    <dgm:pt modelId="{D51B64B8-4BC8-4804-BBBA-0EA2B50C8335}" type="pres">
      <dgm:prSet presAssocID="{6105E13A-6CE8-4689-85D2-2AB086010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of people"/>
        </a:ext>
      </dgm:extLst>
    </dgm:pt>
    <dgm:pt modelId="{EB67044F-DCBD-4F60-AE69-AF7570044341}" type="pres">
      <dgm:prSet presAssocID="{6105E13A-6CE8-4689-85D2-2AB08601032E}" presName="spaceRect" presStyleCnt="0"/>
      <dgm:spPr/>
    </dgm:pt>
    <dgm:pt modelId="{59FD2422-24B4-4A81-958B-76DDA7FA2F5B}" type="pres">
      <dgm:prSet presAssocID="{6105E13A-6CE8-4689-85D2-2AB08601032E}" presName="textRect" presStyleLbl="revTx" presStyleIdx="0" presStyleCnt="3">
        <dgm:presLayoutVars>
          <dgm:chMax val="1"/>
          <dgm:chPref val="1"/>
        </dgm:presLayoutVars>
      </dgm:prSet>
      <dgm:spPr/>
    </dgm:pt>
    <dgm:pt modelId="{999A38B2-5572-44C6-9CDE-FE02B7628E4A}" type="pres">
      <dgm:prSet presAssocID="{1BF9D44E-B9F0-46CA-A155-9B8ECB475EB9}" presName="sibTrans" presStyleCnt="0"/>
      <dgm:spPr/>
    </dgm:pt>
    <dgm:pt modelId="{61310855-67AD-4A5E-A268-63414F4E5399}" type="pres">
      <dgm:prSet presAssocID="{6CE174FC-59F4-4E8F-A2D9-507E9C8B1D1A}" presName="compNode" presStyleCnt="0"/>
      <dgm:spPr/>
    </dgm:pt>
    <dgm:pt modelId="{94F66127-90B4-4FF7-8627-18AF2166DFB9}" type="pres">
      <dgm:prSet presAssocID="{6CE174FC-59F4-4E8F-A2D9-507E9C8B1D1A}" presName="iconBgRect" presStyleLbl="bgShp" presStyleIdx="1" presStyleCnt="3"/>
      <dgm:spPr/>
    </dgm:pt>
    <dgm:pt modelId="{7432AF69-69CB-4F48-A05E-EF5F60CCDE72}" type="pres">
      <dgm:prSet presAssocID="{6CE174FC-59F4-4E8F-A2D9-507E9C8B1D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2B18A0A3-FB75-4535-803A-B618BFB03DA5}" type="pres">
      <dgm:prSet presAssocID="{6CE174FC-59F4-4E8F-A2D9-507E9C8B1D1A}" presName="spaceRect" presStyleCnt="0"/>
      <dgm:spPr/>
    </dgm:pt>
    <dgm:pt modelId="{A052FFA3-9478-441C-8671-1262B709CD9D}" type="pres">
      <dgm:prSet presAssocID="{6CE174FC-59F4-4E8F-A2D9-507E9C8B1D1A}" presName="textRect" presStyleLbl="revTx" presStyleIdx="1" presStyleCnt="3">
        <dgm:presLayoutVars>
          <dgm:chMax val="1"/>
          <dgm:chPref val="1"/>
        </dgm:presLayoutVars>
      </dgm:prSet>
      <dgm:spPr/>
    </dgm:pt>
    <dgm:pt modelId="{65240513-A04F-4470-B594-41F65651948F}" type="pres">
      <dgm:prSet presAssocID="{EB128F51-5A4A-40F1-8E81-041A9661FD8D}" presName="sibTrans" presStyleCnt="0"/>
      <dgm:spPr/>
    </dgm:pt>
    <dgm:pt modelId="{EF669B33-5F64-4B74-AA97-D4DB5258F793}" type="pres">
      <dgm:prSet presAssocID="{34EAD9FF-D496-4B74-AED6-8CCAAC86A6E4}" presName="compNode" presStyleCnt="0"/>
      <dgm:spPr/>
    </dgm:pt>
    <dgm:pt modelId="{649CF018-1CB4-40B1-A19B-EFA679BD4EE4}" type="pres">
      <dgm:prSet presAssocID="{34EAD9FF-D496-4B74-AED6-8CCAAC86A6E4}" presName="iconBgRect" presStyleLbl="bgShp" presStyleIdx="2" presStyleCnt="3"/>
      <dgm:spPr/>
    </dgm:pt>
    <dgm:pt modelId="{09B903A2-7CDC-432E-872E-DDB1BA5383A8}" type="pres">
      <dgm:prSet presAssocID="{34EAD9FF-D496-4B74-AED6-8CCAAC86A6E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use"/>
        </a:ext>
      </dgm:extLst>
    </dgm:pt>
    <dgm:pt modelId="{246A487B-0453-47B9-A42A-7824B2ADC45E}" type="pres">
      <dgm:prSet presAssocID="{34EAD9FF-D496-4B74-AED6-8CCAAC86A6E4}" presName="spaceRect" presStyleCnt="0"/>
      <dgm:spPr/>
    </dgm:pt>
    <dgm:pt modelId="{6D407481-1575-4F06-B303-D70CB3E2C377}" type="pres">
      <dgm:prSet presAssocID="{34EAD9FF-D496-4B74-AED6-8CCAAC86A6E4}" presName="textRect" presStyleLbl="revTx" presStyleIdx="2" presStyleCnt="3">
        <dgm:presLayoutVars>
          <dgm:chMax val="1"/>
          <dgm:chPref val="1"/>
        </dgm:presLayoutVars>
      </dgm:prSet>
      <dgm:spPr/>
    </dgm:pt>
  </dgm:ptLst>
  <dgm:cxnLst>
    <dgm:cxn modelId="{44492605-3DDA-4CDE-9DC8-54685D9C7003}" type="presOf" srcId="{34EAD9FF-D496-4B74-AED6-8CCAAC86A6E4}" destId="{6D407481-1575-4F06-B303-D70CB3E2C377}" srcOrd="0" destOrd="0" presId="urn:microsoft.com/office/officeart/2018/5/layout/IconCircleLabelList"/>
    <dgm:cxn modelId="{CF83D93E-57EB-4FDC-9B60-D89FA1A82E44}" type="presOf" srcId="{6105E13A-6CE8-4689-85D2-2AB08601032E}" destId="{59FD2422-24B4-4A81-958B-76DDA7FA2F5B}" srcOrd="0" destOrd="0" presId="urn:microsoft.com/office/officeart/2018/5/layout/IconCircleLabelList"/>
    <dgm:cxn modelId="{CD4E6B51-C934-4013-9922-1E994ED21ECB}" type="presOf" srcId="{CD4AD275-F554-489E-B22A-344747BFBC7B}" destId="{9B313C30-5C96-4DFF-9486-154281BB87A4}" srcOrd="0" destOrd="0" presId="urn:microsoft.com/office/officeart/2018/5/layout/IconCircleLabelList"/>
    <dgm:cxn modelId="{0993E657-9FE6-4ADF-A978-0A92A06439C0}" srcId="{CD4AD275-F554-489E-B22A-344747BFBC7B}" destId="{34EAD9FF-D496-4B74-AED6-8CCAAC86A6E4}" srcOrd="2" destOrd="0" parTransId="{88A6164B-D49A-45D5-B9AF-ECB8422BC61A}" sibTransId="{EF3C51B5-B8DF-4722-A209-F10F97D7A9FF}"/>
    <dgm:cxn modelId="{9EA3988A-A60F-471E-AAC3-C0E1EB7518C5}" srcId="{CD4AD275-F554-489E-B22A-344747BFBC7B}" destId="{6105E13A-6CE8-4689-85D2-2AB08601032E}" srcOrd="0" destOrd="0" parTransId="{66D4E997-86EC-4C86-B094-8F1AF2831E2A}" sibTransId="{1BF9D44E-B9F0-46CA-A155-9B8ECB475EB9}"/>
    <dgm:cxn modelId="{78846C91-7513-40BD-B1F8-886B73905F27}" type="presOf" srcId="{6CE174FC-59F4-4E8F-A2D9-507E9C8B1D1A}" destId="{A052FFA3-9478-441C-8671-1262B709CD9D}" srcOrd="0" destOrd="0" presId="urn:microsoft.com/office/officeart/2018/5/layout/IconCircleLabelList"/>
    <dgm:cxn modelId="{4DBCE2DB-1113-467E-A54C-6DFD18742B80}" srcId="{CD4AD275-F554-489E-B22A-344747BFBC7B}" destId="{6CE174FC-59F4-4E8F-A2D9-507E9C8B1D1A}" srcOrd="1" destOrd="0" parTransId="{979596EB-EF73-4C8B-9982-9572EC872CD2}" sibTransId="{EB128F51-5A4A-40F1-8E81-041A9661FD8D}"/>
    <dgm:cxn modelId="{A3D3E6AD-0EC5-42D5-AD91-0886CAC52B1E}" type="presParOf" srcId="{9B313C30-5C96-4DFF-9486-154281BB87A4}" destId="{A2FFFF1D-50F2-4B68-B901-BC86FD08338A}" srcOrd="0" destOrd="0" presId="urn:microsoft.com/office/officeart/2018/5/layout/IconCircleLabelList"/>
    <dgm:cxn modelId="{FC89D538-FC31-4727-A48D-C0E06D5943BA}" type="presParOf" srcId="{A2FFFF1D-50F2-4B68-B901-BC86FD08338A}" destId="{6F13F567-7971-4116-B34C-8EB718EEA943}" srcOrd="0" destOrd="0" presId="urn:microsoft.com/office/officeart/2018/5/layout/IconCircleLabelList"/>
    <dgm:cxn modelId="{0890EDCE-1432-4D1E-A2A1-3ACAB269C047}" type="presParOf" srcId="{A2FFFF1D-50F2-4B68-B901-BC86FD08338A}" destId="{D51B64B8-4BC8-4804-BBBA-0EA2B50C8335}" srcOrd="1" destOrd="0" presId="urn:microsoft.com/office/officeart/2018/5/layout/IconCircleLabelList"/>
    <dgm:cxn modelId="{048C8FE7-86DF-4CE2-BDC1-B77E8682B265}" type="presParOf" srcId="{A2FFFF1D-50F2-4B68-B901-BC86FD08338A}" destId="{EB67044F-DCBD-4F60-AE69-AF7570044341}" srcOrd="2" destOrd="0" presId="urn:microsoft.com/office/officeart/2018/5/layout/IconCircleLabelList"/>
    <dgm:cxn modelId="{CDA53A0F-2A70-4666-8873-EDA0066F8829}" type="presParOf" srcId="{A2FFFF1D-50F2-4B68-B901-BC86FD08338A}" destId="{59FD2422-24B4-4A81-958B-76DDA7FA2F5B}" srcOrd="3" destOrd="0" presId="urn:microsoft.com/office/officeart/2018/5/layout/IconCircleLabelList"/>
    <dgm:cxn modelId="{1E4C8248-8A54-487B-B87F-1BE64EFA495F}" type="presParOf" srcId="{9B313C30-5C96-4DFF-9486-154281BB87A4}" destId="{999A38B2-5572-44C6-9CDE-FE02B7628E4A}" srcOrd="1" destOrd="0" presId="urn:microsoft.com/office/officeart/2018/5/layout/IconCircleLabelList"/>
    <dgm:cxn modelId="{E5806C7A-6318-4DA8-BE7D-476EF5AD1C6F}" type="presParOf" srcId="{9B313C30-5C96-4DFF-9486-154281BB87A4}" destId="{61310855-67AD-4A5E-A268-63414F4E5399}" srcOrd="2" destOrd="0" presId="urn:microsoft.com/office/officeart/2018/5/layout/IconCircleLabelList"/>
    <dgm:cxn modelId="{F00A0174-32BB-4CCC-8256-9100B9956433}" type="presParOf" srcId="{61310855-67AD-4A5E-A268-63414F4E5399}" destId="{94F66127-90B4-4FF7-8627-18AF2166DFB9}" srcOrd="0" destOrd="0" presId="urn:microsoft.com/office/officeart/2018/5/layout/IconCircleLabelList"/>
    <dgm:cxn modelId="{CE58A0CF-C682-4803-85EE-8FCC025C72EC}" type="presParOf" srcId="{61310855-67AD-4A5E-A268-63414F4E5399}" destId="{7432AF69-69CB-4F48-A05E-EF5F60CCDE72}" srcOrd="1" destOrd="0" presId="urn:microsoft.com/office/officeart/2018/5/layout/IconCircleLabelList"/>
    <dgm:cxn modelId="{287AB0B9-01CB-4505-902D-BAFD5AC402D6}" type="presParOf" srcId="{61310855-67AD-4A5E-A268-63414F4E5399}" destId="{2B18A0A3-FB75-4535-803A-B618BFB03DA5}" srcOrd="2" destOrd="0" presId="urn:microsoft.com/office/officeart/2018/5/layout/IconCircleLabelList"/>
    <dgm:cxn modelId="{7814F46D-2F06-430A-B07D-0A088C224BF1}" type="presParOf" srcId="{61310855-67AD-4A5E-A268-63414F4E5399}" destId="{A052FFA3-9478-441C-8671-1262B709CD9D}" srcOrd="3" destOrd="0" presId="urn:microsoft.com/office/officeart/2018/5/layout/IconCircleLabelList"/>
    <dgm:cxn modelId="{4DF2B527-7BE4-47EA-90BC-75FC472937F8}" type="presParOf" srcId="{9B313C30-5C96-4DFF-9486-154281BB87A4}" destId="{65240513-A04F-4470-B594-41F65651948F}" srcOrd="3" destOrd="0" presId="urn:microsoft.com/office/officeart/2018/5/layout/IconCircleLabelList"/>
    <dgm:cxn modelId="{7E39DCA0-1195-43E5-90D7-1D86B888D78C}" type="presParOf" srcId="{9B313C30-5C96-4DFF-9486-154281BB87A4}" destId="{EF669B33-5F64-4B74-AA97-D4DB5258F793}" srcOrd="4" destOrd="0" presId="urn:microsoft.com/office/officeart/2018/5/layout/IconCircleLabelList"/>
    <dgm:cxn modelId="{8E65081C-7003-44C9-A235-2C1BBE5F04EA}" type="presParOf" srcId="{EF669B33-5F64-4B74-AA97-D4DB5258F793}" destId="{649CF018-1CB4-40B1-A19B-EFA679BD4EE4}" srcOrd="0" destOrd="0" presId="urn:microsoft.com/office/officeart/2018/5/layout/IconCircleLabelList"/>
    <dgm:cxn modelId="{C11B6000-774B-45CB-8A85-EB400F516AEA}" type="presParOf" srcId="{EF669B33-5F64-4B74-AA97-D4DB5258F793}" destId="{09B903A2-7CDC-432E-872E-DDB1BA5383A8}" srcOrd="1" destOrd="0" presId="urn:microsoft.com/office/officeart/2018/5/layout/IconCircleLabelList"/>
    <dgm:cxn modelId="{FB650709-AE6E-4BC1-9F65-A3076114C122}" type="presParOf" srcId="{EF669B33-5F64-4B74-AA97-D4DB5258F793}" destId="{246A487B-0453-47B9-A42A-7824B2ADC45E}" srcOrd="2" destOrd="0" presId="urn:microsoft.com/office/officeart/2018/5/layout/IconCircleLabelList"/>
    <dgm:cxn modelId="{5043C9CF-6D6D-4EE8-97A8-5DE4D9C82F12}" type="presParOf" srcId="{EF669B33-5F64-4B74-AA97-D4DB5258F793}" destId="{6D407481-1575-4F06-B303-D70CB3E2C3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C2F02-AB00-47F7-8EB8-67EE9FE3FE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3AE141-E190-4F24-850D-724CC3566859}">
      <dgm:prSet/>
      <dgm:spPr/>
      <dgm:t>
        <a:bodyPr/>
        <a:lstStyle/>
        <a:p>
          <a:r>
            <a:rPr lang="en-US"/>
            <a:t>2018 population has been derived from 2017 population by applying a 2.5% growth rate (which is the overall Austin population growth rate).</a:t>
          </a:r>
        </a:p>
      </dgm:t>
    </dgm:pt>
    <dgm:pt modelId="{EFD55A90-54B4-41BE-B06A-C1E639D91400}" type="parTrans" cxnId="{1B350ABF-0A5F-4DC7-904C-A8FC49F71D14}">
      <dgm:prSet/>
      <dgm:spPr/>
      <dgm:t>
        <a:bodyPr/>
        <a:lstStyle/>
        <a:p>
          <a:endParaRPr lang="en-US"/>
        </a:p>
      </dgm:t>
    </dgm:pt>
    <dgm:pt modelId="{98EAEFDD-0F18-4377-9094-4A8FCF5FC893}" type="sibTrans" cxnId="{1B350ABF-0A5F-4DC7-904C-A8FC49F71D14}">
      <dgm:prSet/>
      <dgm:spPr/>
      <dgm:t>
        <a:bodyPr/>
        <a:lstStyle/>
        <a:p>
          <a:endParaRPr lang="en-US"/>
        </a:p>
      </dgm:t>
    </dgm:pt>
    <dgm:pt modelId="{3EDBE5C0-3E76-4CCF-9FD7-53168119D746}">
      <dgm:prSet/>
      <dgm:spPr/>
      <dgm:t>
        <a:bodyPr/>
        <a:lstStyle/>
        <a:p>
          <a:r>
            <a:rPr lang="en-US" dirty="0"/>
            <a:t>To limit sample bias, crime data been filtered to only include zip codes with more than 55 crimes over the course of the four years in the study. </a:t>
          </a:r>
        </a:p>
      </dgm:t>
    </dgm:pt>
    <dgm:pt modelId="{F0D77D3D-2C84-44A0-B889-23007578F47E}" type="parTrans" cxnId="{028C1795-9F81-4D1E-9153-A14025E99075}">
      <dgm:prSet/>
      <dgm:spPr/>
      <dgm:t>
        <a:bodyPr/>
        <a:lstStyle/>
        <a:p>
          <a:endParaRPr lang="en-US"/>
        </a:p>
      </dgm:t>
    </dgm:pt>
    <dgm:pt modelId="{45025304-54F3-4B19-A361-4FE01AEDE444}" type="sibTrans" cxnId="{028C1795-9F81-4D1E-9153-A14025E99075}">
      <dgm:prSet/>
      <dgm:spPr/>
      <dgm:t>
        <a:bodyPr/>
        <a:lstStyle/>
        <a:p>
          <a:endParaRPr lang="en-US"/>
        </a:p>
      </dgm:t>
    </dgm:pt>
    <dgm:pt modelId="{82F365D4-36F2-4B48-8913-D94763F142C3}">
      <dgm:prSet/>
      <dgm:spPr/>
      <dgm:t>
        <a:bodyPr/>
        <a:lstStyle/>
        <a:p>
          <a:r>
            <a:rPr lang="en-US"/>
            <a:t>To limit sample bias, listings data has been filtered to only include zip codes that have had more than 100 listings over the course of the four years in the study.</a:t>
          </a:r>
        </a:p>
      </dgm:t>
    </dgm:pt>
    <dgm:pt modelId="{463E4BB4-1DF0-4536-AEC2-50391AFF62D4}" type="parTrans" cxnId="{B129CC4F-F990-4A2E-8E26-D27D63A96CD1}">
      <dgm:prSet/>
      <dgm:spPr/>
      <dgm:t>
        <a:bodyPr/>
        <a:lstStyle/>
        <a:p>
          <a:endParaRPr lang="en-US"/>
        </a:p>
      </dgm:t>
    </dgm:pt>
    <dgm:pt modelId="{767BF14B-708B-46BD-AD73-CB6707E396BB}" type="sibTrans" cxnId="{B129CC4F-F990-4A2E-8E26-D27D63A96CD1}">
      <dgm:prSet/>
      <dgm:spPr/>
      <dgm:t>
        <a:bodyPr/>
        <a:lstStyle/>
        <a:p>
          <a:endParaRPr lang="en-US"/>
        </a:p>
      </dgm:t>
    </dgm:pt>
    <dgm:pt modelId="{2108249F-6547-4C94-A845-CD5BB02FD3F1}">
      <dgm:prSet/>
      <dgm:spPr/>
      <dgm:t>
        <a:bodyPr/>
        <a:lstStyle/>
        <a:p>
          <a:r>
            <a:rPr lang="en-US"/>
            <a:t>Listings data is using listing date and listing price rather than closing date and closing price due to data availability.  </a:t>
          </a:r>
          <a:r>
            <a:rPr lang="en-US" dirty="0"/>
            <a:t>Assumption being that all homes closed on the listing date for the listing price.</a:t>
          </a:r>
        </a:p>
      </dgm:t>
    </dgm:pt>
    <dgm:pt modelId="{50CF8068-828A-44CD-8B83-3D43769C339C}" type="parTrans" cxnId="{42954F0F-0826-4DF1-9FA3-54CC10917531}">
      <dgm:prSet/>
      <dgm:spPr/>
      <dgm:t>
        <a:bodyPr/>
        <a:lstStyle/>
        <a:p>
          <a:endParaRPr lang="en-US"/>
        </a:p>
      </dgm:t>
    </dgm:pt>
    <dgm:pt modelId="{E08E3194-3033-489E-81F5-159A3B5ABA82}" type="sibTrans" cxnId="{42954F0F-0826-4DF1-9FA3-54CC10917531}">
      <dgm:prSet/>
      <dgm:spPr/>
      <dgm:t>
        <a:bodyPr/>
        <a:lstStyle/>
        <a:p>
          <a:endParaRPr lang="en-US"/>
        </a:p>
      </dgm:t>
    </dgm:pt>
    <dgm:pt modelId="{8D2B2BAF-A594-4C1C-93E3-C8D2BB174673}" type="pres">
      <dgm:prSet presAssocID="{1B0C2F02-AB00-47F7-8EB8-67EE9FE3FE6B}" presName="root" presStyleCnt="0">
        <dgm:presLayoutVars>
          <dgm:dir/>
          <dgm:resizeHandles val="exact"/>
        </dgm:presLayoutVars>
      </dgm:prSet>
      <dgm:spPr/>
    </dgm:pt>
    <dgm:pt modelId="{7EFAD90F-2FB5-4F44-9C42-C71DE7699174}" type="pres">
      <dgm:prSet presAssocID="{1B0C2F02-AB00-47F7-8EB8-67EE9FE3FE6B}" presName="container" presStyleCnt="0">
        <dgm:presLayoutVars>
          <dgm:dir/>
          <dgm:resizeHandles val="exact"/>
        </dgm:presLayoutVars>
      </dgm:prSet>
      <dgm:spPr/>
    </dgm:pt>
    <dgm:pt modelId="{BECA293F-6D28-45FA-900E-A731EA2CCAC8}" type="pres">
      <dgm:prSet presAssocID="{0F3AE141-E190-4F24-850D-724CC3566859}" presName="compNode" presStyleCnt="0"/>
      <dgm:spPr/>
    </dgm:pt>
    <dgm:pt modelId="{888B44F0-8B2B-4A59-BAAE-CF2F3316CAD2}" type="pres">
      <dgm:prSet presAssocID="{0F3AE141-E190-4F24-850D-724CC3566859}" presName="iconBgRect" presStyleLbl="bgShp" presStyleIdx="0" presStyleCnt="4"/>
      <dgm:spPr/>
    </dgm:pt>
    <dgm:pt modelId="{3F865BFC-3B36-419E-8C46-1207176D7066}" type="pres">
      <dgm:prSet presAssocID="{0F3AE141-E190-4F24-850D-724CC35668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57F14F7-E332-4E19-BA8D-D62BF30A3CBF}" type="pres">
      <dgm:prSet presAssocID="{0F3AE141-E190-4F24-850D-724CC3566859}" presName="spaceRect" presStyleCnt="0"/>
      <dgm:spPr/>
    </dgm:pt>
    <dgm:pt modelId="{98D3090A-3838-475C-BF60-7A71EC4A86B4}" type="pres">
      <dgm:prSet presAssocID="{0F3AE141-E190-4F24-850D-724CC3566859}" presName="textRect" presStyleLbl="revTx" presStyleIdx="0" presStyleCnt="4">
        <dgm:presLayoutVars>
          <dgm:chMax val="1"/>
          <dgm:chPref val="1"/>
        </dgm:presLayoutVars>
      </dgm:prSet>
      <dgm:spPr/>
    </dgm:pt>
    <dgm:pt modelId="{97D92EEC-D5EE-4E1E-884B-2DB9FFF04CC7}" type="pres">
      <dgm:prSet presAssocID="{98EAEFDD-0F18-4377-9094-4A8FCF5FC893}" presName="sibTrans" presStyleLbl="sibTrans2D1" presStyleIdx="0" presStyleCnt="0"/>
      <dgm:spPr/>
    </dgm:pt>
    <dgm:pt modelId="{F7D811ED-22A6-44CB-9444-C23604ABB4EA}" type="pres">
      <dgm:prSet presAssocID="{3EDBE5C0-3E76-4CCF-9FD7-53168119D746}" presName="compNode" presStyleCnt="0"/>
      <dgm:spPr/>
    </dgm:pt>
    <dgm:pt modelId="{ECE6D986-0B65-4AD9-B520-C65FF492A309}" type="pres">
      <dgm:prSet presAssocID="{3EDBE5C0-3E76-4CCF-9FD7-53168119D746}" presName="iconBgRect" presStyleLbl="bgShp" presStyleIdx="1" presStyleCnt="4"/>
      <dgm:spPr/>
    </dgm:pt>
    <dgm:pt modelId="{E059A870-C3EF-4962-B1D0-3D8CE0B2835A}" type="pres">
      <dgm:prSet presAssocID="{3EDBE5C0-3E76-4CCF-9FD7-53168119D7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87AFCFA-C290-4555-9E9C-8647C3BC5588}" type="pres">
      <dgm:prSet presAssocID="{3EDBE5C0-3E76-4CCF-9FD7-53168119D746}" presName="spaceRect" presStyleCnt="0"/>
      <dgm:spPr/>
    </dgm:pt>
    <dgm:pt modelId="{1834B689-E924-4797-AAD0-E7C227DFA778}" type="pres">
      <dgm:prSet presAssocID="{3EDBE5C0-3E76-4CCF-9FD7-53168119D746}" presName="textRect" presStyleLbl="revTx" presStyleIdx="1" presStyleCnt="4">
        <dgm:presLayoutVars>
          <dgm:chMax val="1"/>
          <dgm:chPref val="1"/>
        </dgm:presLayoutVars>
      </dgm:prSet>
      <dgm:spPr/>
    </dgm:pt>
    <dgm:pt modelId="{215100CF-02D3-453A-A352-FC9408C445A7}" type="pres">
      <dgm:prSet presAssocID="{45025304-54F3-4B19-A361-4FE01AEDE444}" presName="sibTrans" presStyleLbl="sibTrans2D1" presStyleIdx="0" presStyleCnt="0"/>
      <dgm:spPr/>
    </dgm:pt>
    <dgm:pt modelId="{3168EE6B-FFAC-45ED-BAE3-EA7C59F4EDA2}" type="pres">
      <dgm:prSet presAssocID="{82F365D4-36F2-4B48-8913-D94763F142C3}" presName="compNode" presStyleCnt="0"/>
      <dgm:spPr/>
    </dgm:pt>
    <dgm:pt modelId="{2CE6B477-7209-4FC3-BF49-AC465969DDD1}" type="pres">
      <dgm:prSet presAssocID="{82F365D4-36F2-4B48-8913-D94763F142C3}" presName="iconBgRect" presStyleLbl="bgShp" presStyleIdx="2" presStyleCnt="4"/>
      <dgm:spPr/>
    </dgm:pt>
    <dgm:pt modelId="{AE26D00D-E54C-4EB6-9E6A-3538A9098A3C}" type="pres">
      <dgm:prSet presAssocID="{82F365D4-36F2-4B48-8913-D94763F142C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me"/>
        </a:ext>
      </dgm:extLst>
    </dgm:pt>
    <dgm:pt modelId="{AC599836-C890-42A6-A62E-1FA38A6D5496}" type="pres">
      <dgm:prSet presAssocID="{82F365D4-36F2-4B48-8913-D94763F142C3}" presName="spaceRect" presStyleCnt="0"/>
      <dgm:spPr/>
    </dgm:pt>
    <dgm:pt modelId="{E37C43F4-8A6E-4BE7-8E7F-E69D8A6DC2C9}" type="pres">
      <dgm:prSet presAssocID="{82F365D4-36F2-4B48-8913-D94763F142C3}" presName="textRect" presStyleLbl="revTx" presStyleIdx="2" presStyleCnt="4">
        <dgm:presLayoutVars>
          <dgm:chMax val="1"/>
          <dgm:chPref val="1"/>
        </dgm:presLayoutVars>
      </dgm:prSet>
      <dgm:spPr/>
    </dgm:pt>
    <dgm:pt modelId="{15EA60A1-9314-4B76-8A52-9B31BB4A7A25}" type="pres">
      <dgm:prSet presAssocID="{767BF14B-708B-46BD-AD73-CB6707E396BB}" presName="sibTrans" presStyleLbl="sibTrans2D1" presStyleIdx="0" presStyleCnt="0"/>
      <dgm:spPr/>
    </dgm:pt>
    <dgm:pt modelId="{95CB0F8D-06BC-4F20-ACEC-4C2F65BAAA2A}" type="pres">
      <dgm:prSet presAssocID="{2108249F-6547-4C94-A845-CD5BB02FD3F1}" presName="compNode" presStyleCnt="0"/>
      <dgm:spPr/>
    </dgm:pt>
    <dgm:pt modelId="{EF8D108F-4B34-4EDD-AB74-379AB104AC43}" type="pres">
      <dgm:prSet presAssocID="{2108249F-6547-4C94-A845-CD5BB02FD3F1}" presName="iconBgRect" presStyleLbl="bgShp" presStyleIdx="3" presStyleCnt="4"/>
      <dgm:spPr/>
    </dgm:pt>
    <dgm:pt modelId="{E2BFDA3E-D313-48A1-9190-8B1152A4726F}" type="pres">
      <dgm:prSet presAssocID="{2108249F-6547-4C94-A845-CD5BB02FD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8A6CD786-BE65-46A7-B4D3-E17841290F62}" type="pres">
      <dgm:prSet presAssocID="{2108249F-6547-4C94-A845-CD5BB02FD3F1}" presName="spaceRect" presStyleCnt="0"/>
      <dgm:spPr/>
    </dgm:pt>
    <dgm:pt modelId="{22E41228-359D-4C12-91C9-96C8356EFE36}" type="pres">
      <dgm:prSet presAssocID="{2108249F-6547-4C94-A845-CD5BB02FD3F1}" presName="textRect" presStyleLbl="revTx" presStyleIdx="3" presStyleCnt="4">
        <dgm:presLayoutVars>
          <dgm:chMax val="1"/>
          <dgm:chPref val="1"/>
        </dgm:presLayoutVars>
      </dgm:prSet>
      <dgm:spPr/>
    </dgm:pt>
  </dgm:ptLst>
  <dgm:cxnLst>
    <dgm:cxn modelId="{D7412A0F-87BD-42B6-BC98-3230ABC5AE29}" type="presOf" srcId="{767BF14B-708B-46BD-AD73-CB6707E396BB}" destId="{15EA60A1-9314-4B76-8A52-9B31BB4A7A25}" srcOrd="0" destOrd="0" presId="urn:microsoft.com/office/officeart/2018/2/layout/IconCircleList"/>
    <dgm:cxn modelId="{42954F0F-0826-4DF1-9FA3-54CC10917531}" srcId="{1B0C2F02-AB00-47F7-8EB8-67EE9FE3FE6B}" destId="{2108249F-6547-4C94-A845-CD5BB02FD3F1}" srcOrd="3" destOrd="0" parTransId="{50CF8068-828A-44CD-8B83-3D43769C339C}" sibTransId="{E08E3194-3033-489E-81F5-159A3B5ABA82}"/>
    <dgm:cxn modelId="{5162BD21-46D8-4949-89ED-467F6DB1A025}" type="presOf" srcId="{82F365D4-36F2-4B48-8913-D94763F142C3}" destId="{E37C43F4-8A6E-4BE7-8E7F-E69D8A6DC2C9}" srcOrd="0" destOrd="0" presId="urn:microsoft.com/office/officeart/2018/2/layout/IconCircleList"/>
    <dgm:cxn modelId="{B129CC4F-F990-4A2E-8E26-D27D63A96CD1}" srcId="{1B0C2F02-AB00-47F7-8EB8-67EE9FE3FE6B}" destId="{82F365D4-36F2-4B48-8913-D94763F142C3}" srcOrd="2" destOrd="0" parTransId="{463E4BB4-1DF0-4536-AEC2-50391AFF62D4}" sibTransId="{767BF14B-708B-46BD-AD73-CB6707E396BB}"/>
    <dgm:cxn modelId="{A9A8D67D-C351-4A1F-B3AA-300ACA63A196}" type="presOf" srcId="{3EDBE5C0-3E76-4CCF-9FD7-53168119D746}" destId="{1834B689-E924-4797-AAD0-E7C227DFA778}" srcOrd="0" destOrd="0" presId="urn:microsoft.com/office/officeart/2018/2/layout/IconCircleList"/>
    <dgm:cxn modelId="{1A32818E-0973-4D93-8A23-6ECAE62E87B4}" type="presOf" srcId="{98EAEFDD-0F18-4377-9094-4A8FCF5FC893}" destId="{97D92EEC-D5EE-4E1E-884B-2DB9FFF04CC7}" srcOrd="0" destOrd="0" presId="urn:microsoft.com/office/officeart/2018/2/layout/IconCircleList"/>
    <dgm:cxn modelId="{028C1795-9F81-4D1E-9153-A14025E99075}" srcId="{1B0C2F02-AB00-47F7-8EB8-67EE9FE3FE6B}" destId="{3EDBE5C0-3E76-4CCF-9FD7-53168119D746}" srcOrd="1" destOrd="0" parTransId="{F0D77D3D-2C84-44A0-B889-23007578F47E}" sibTransId="{45025304-54F3-4B19-A361-4FE01AEDE444}"/>
    <dgm:cxn modelId="{1B350ABF-0A5F-4DC7-904C-A8FC49F71D14}" srcId="{1B0C2F02-AB00-47F7-8EB8-67EE9FE3FE6B}" destId="{0F3AE141-E190-4F24-850D-724CC3566859}" srcOrd="0" destOrd="0" parTransId="{EFD55A90-54B4-41BE-B06A-C1E639D91400}" sibTransId="{98EAEFDD-0F18-4377-9094-4A8FCF5FC893}"/>
    <dgm:cxn modelId="{0DDDCECE-B774-410E-8B0E-A4FA9ABFCF52}" type="presOf" srcId="{2108249F-6547-4C94-A845-CD5BB02FD3F1}" destId="{22E41228-359D-4C12-91C9-96C8356EFE36}" srcOrd="0" destOrd="0" presId="urn:microsoft.com/office/officeart/2018/2/layout/IconCircleList"/>
    <dgm:cxn modelId="{63F609D4-3B48-4A26-990A-21091C52CE9C}" type="presOf" srcId="{45025304-54F3-4B19-A361-4FE01AEDE444}" destId="{215100CF-02D3-453A-A352-FC9408C445A7}" srcOrd="0" destOrd="0" presId="urn:microsoft.com/office/officeart/2018/2/layout/IconCircleList"/>
    <dgm:cxn modelId="{261886F3-DB58-4EC5-89E0-DEBF3A25896D}" type="presOf" srcId="{0F3AE141-E190-4F24-850D-724CC3566859}" destId="{98D3090A-3838-475C-BF60-7A71EC4A86B4}" srcOrd="0" destOrd="0" presId="urn:microsoft.com/office/officeart/2018/2/layout/IconCircleList"/>
    <dgm:cxn modelId="{28A31BFA-0CE9-4DA4-B64B-CF9D1543ACF2}" type="presOf" srcId="{1B0C2F02-AB00-47F7-8EB8-67EE9FE3FE6B}" destId="{8D2B2BAF-A594-4C1C-93E3-C8D2BB174673}" srcOrd="0" destOrd="0" presId="urn:microsoft.com/office/officeart/2018/2/layout/IconCircleList"/>
    <dgm:cxn modelId="{A19DB016-198F-4E90-AAD0-ECB80F5C8EA6}" type="presParOf" srcId="{8D2B2BAF-A594-4C1C-93E3-C8D2BB174673}" destId="{7EFAD90F-2FB5-4F44-9C42-C71DE7699174}" srcOrd="0" destOrd="0" presId="urn:microsoft.com/office/officeart/2018/2/layout/IconCircleList"/>
    <dgm:cxn modelId="{E11B98B9-6732-4BCA-908A-4B26BB9453E6}" type="presParOf" srcId="{7EFAD90F-2FB5-4F44-9C42-C71DE7699174}" destId="{BECA293F-6D28-45FA-900E-A731EA2CCAC8}" srcOrd="0" destOrd="0" presId="urn:microsoft.com/office/officeart/2018/2/layout/IconCircleList"/>
    <dgm:cxn modelId="{6F2553D3-A79C-4848-A1A7-E4D7567AA406}" type="presParOf" srcId="{BECA293F-6D28-45FA-900E-A731EA2CCAC8}" destId="{888B44F0-8B2B-4A59-BAAE-CF2F3316CAD2}" srcOrd="0" destOrd="0" presId="urn:microsoft.com/office/officeart/2018/2/layout/IconCircleList"/>
    <dgm:cxn modelId="{FEC912F1-5234-4630-BC32-A9D480BBC60A}" type="presParOf" srcId="{BECA293F-6D28-45FA-900E-A731EA2CCAC8}" destId="{3F865BFC-3B36-419E-8C46-1207176D7066}" srcOrd="1" destOrd="0" presId="urn:microsoft.com/office/officeart/2018/2/layout/IconCircleList"/>
    <dgm:cxn modelId="{517990CE-F9F6-45AA-8198-D61B79256CA7}" type="presParOf" srcId="{BECA293F-6D28-45FA-900E-A731EA2CCAC8}" destId="{D57F14F7-E332-4E19-BA8D-D62BF30A3CBF}" srcOrd="2" destOrd="0" presId="urn:microsoft.com/office/officeart/2018/2/layout/IconCircleList"/>
    <dgm:cxn modelId="{936F489A-DA59-4D75-8892-B6409795795A}" type="presParOf" srcId="{BECA293F-6D28-45FA-900E-A731EA2CCAC8}" destId="{98D3090A-3838-475C-BF60-7A71EC4A86B4}" srcOrd="3" destOrd="0" presId="urn:microsoft.com/office/officeart/2018/2/layout/IconCircleList"/>
    <dgm:cxn modelId="{C2BC0C56-3B32-430C-9BD7-5F65E7308835}" type="presParOf" srcId="{7EFAD90F-2FB5-4F44-9C42-C71DE7699174}" destId="{97D92EEC-D5EE-4E1E-884B-2DB9FFF04CC7}" srcOrd="1" destOrd="0" presId="urn:microsoft.com/office/officeart/2018/2/layout/IconCircleList"/>
    <dgm:cxn modelId="{082BBFCC-9B5B-497D-A543-184ECC598BBF}" type="presParOf" srcId="{7EFAD90F-2FB5-4F44-9C42-C71DE7699174}" destId="{F7D811ED-22A6-44CB-9444-C23604ABB4EA}" srcOrd="2" destOrd="0" presId="urn:microsoft.com/office/officeart/2018/2/layout/IconCircleList"/>
    <dgm:cxn modelId="{E673D834-490C-4A7F-873C-559BC94B0E29}" type="presParOf" srcId="{F7D811ED-22A6-44CB-9444-C23604ABB4EA}" destId="{ECE6D986-0B65-4AD9-B520-C65FF492A309}" srcOrd="0" destOrd="0" presId="urn:microsoft.com/office/officeart/2018/2/layout/IconCircleList"/>
    <dgm:cxn modelId="{19CB08D9-255C-44DA-998B-B5AF3E0C1C3E}" type="presParOf" srcId="{F7D811ED-22A6-44CB-9444-C23604ABB4EA}" destId="{E059A870-C3EF-4962-B1D0-3D8CE0B2835A}" srcOrd="1" destOrd="0" presId="urn:microsoft.com/office/officeart/2018/2/layout/IconCircleList"/>
    <dgm:cxn modelId="{944306F6-9350-4B76-8B7E-FB7A3182DFEB}" type="presParOf" srcId="{F7D811ED-22A6-44CB-9444-C23604ABB4EA}" destId="{987AFCFA-C290-4555-9E9C-8647C3BC5588}" srcOrd="2" destOrd="0" presId="urn:microsoft.com/office/officeart/2018/2/layout/IconCircleList"/>
    <dgm:cxn modelId="{C958F222-14D6-4D64-A2A0-B72297B86EE9}" type="presParOf" srcId="{F7D811ED-22A6-44CB-9444-C23604ABB4EA}" destId="{1834B689-E924-4797-AAD0-E7C227DFA778}" srcOrd="3" destOrd="0" presId="urn:microsoft.com/office/officeart/2018/2/layout/IconCircleList"/>
    <dgm:cxn modelId="{46AC22FB-3826-4B65-B911-FC402A8547C0}" type="presParOf" srcId="{7EFAD90F-2FB5-4F44-9C42-C71DE7699174}" destId="{215100CF-02D3-453A-A352-FC9408C445A7}" srcOrd="3" destOrd="0" presId="urn:microsoft.com/office/officeart/2018/2/layout/IconCircleList"/>
    <dgm:cxn modelId="{082CD14C-6748-43E0-B8CD-423A5AF11BA9}" type="presParOf" srcId="{7EFAD90F-2FB5-4F44-9C42-C71DE7699174}" destId="{3168EE6B-FFAC-45ED-BAE3-EA7C59F4EDA2}" srcOrd="4" destOrd="0" presId="urn:microsoft.com/office/officeart/2018/2/layout/IconCircleList"/>
    <dgm:cxn modelId="{6FCA871D-5B81-4F6B-ACFE-BB08F3E6D0CC}" type="presParOf" srcId="{3168EE6B-FFAC-45ED-BAE3-EA7C59F4EDA2}" destId="{2CE6B477-7209-4FC3-BF49-AC465969DDD1}" srcOrd="0" destOrd="0" presId="urn:microsoft.com/office/officeart/2018/2/layout/IconCircleList"/>
    <dgm:cxn modelId="{402E5EDC-FE91-402D-86C3-4246DA32780D}" type="presParOf" srcId="{3168EE6B-FFAC-45ED-BAE3-EA7C59F4EDA2}" destId="{AE26D00D-E54C-4EB6-9E6A-3538A9098A3C}" srcOrd="1" destOrd="0" presId="urn:microsoft.com/office/officeart/2018/2/layout/IconCircleList"/>
    <dgm:cxn modelId="{7FCEC2DA-89F6-4BD1-98D6-52DC2F7B5D23}" type="presParOf" srcId="{3168EE6B-FFAC-45ED-BAE3-EA7C59F4EDA2}" destId="{AC599836-C890-42A6-A62E-1FA38A6D5496}" srcOrd="2" destOrd="0" presId="urn:microsoft.com/office/officeart/2018/2/layout/IconCircleList"/>
    <dgm:cxn modelId="{A997747A-6E75-4E0E-ADDD-5A85F5C843D0}" type="presParOf" srcId="{3168EE6B-FFAC-45ED-BAE3-EA7C59F4EDA2}" destId="{E37C43F4-8A6E-4BE7-8E7F-E69D8A6DC2C9}" srcOrd="3" destOrd="0" presId="urn:microsoft.com/office/officeart/2018/2/layout/IconCircleList"/>
    <dgm:cxn modelId="{146D70A5-6A6A-4D3D-8699-F42A6D673E74}" type="presParOf" srcId="{7EFAD90F-2FB5-4F44-9C42-C71DE7699174}" destId="{15EA60A1-9314-4B76-8A52-9B31BB4A7A25}" srcOrd="5" destOrd="0" presId="urn:microsoft.com/office/officeart/2018/2/layout/IconCircleList"/>
    <dgm:cxn modelId="{82D6851B-9D35-4FDD-BF3D-0118525C0CE4}" type="presParOf" srcId="{7EFAD90F-2FB5-4F44-9C42-C71DE7699174}" destId="{95CB0F8D-06BC-4F20-ACEC-4C2F65BAAA2A}" srcOrd="6" destOrd="0" presId="urn:microsoft.com/office/officeart/2018/2/layout/IconCircleList"/>
    <dgm:cxn modelId="{F9442AB4-4BD1-4331-9DA3-1BFA83AE1831}" type="presParOf" srcId="{95CB0F8D-06BC-4F20-ACEC-4C2F65BAAA2A}" destId="{EF8D108F-4B34-4EDD-AB74-379AB104AC43}" srcOrd="0" destOrd="0" presId="urn:microsoft.com/office/officeart/2018/2/layout/IconCircleList"/>
    <dgm:cxn modelId="{9C8B1106-0317-4A3F-8020-8BEF88362EE6}" type="presParOf" srcId="{95CB0F8D-06BC-4F20-ACEC-4C2F65BAAA2A}" destId="{E2BFDA3E-D313-48A1-9190-8B1152A4726F}" srcOrd="1" destOrd="0" presId="urn:microsoft.com/office/officeart/2018/2/layout/IconCircleList"/>
    <dgm:cxn modelId="{00A9B672-64E7-4021-A88F-FD56FE2AE620}" type="presParOf" srcId="{95CB0F8D-06BC-4F20-ACEC-4C2F65BAAA2A}" destId="{8A6CD786-BE65-46A7-B4D3-E17841290F62}" srcOrd="2" destOrd="0" presId="urn:microsoft.com/office/officeart/2018/2/layout/IconCircleList"/>
    <dgm:cxn modelId="{58D02511-B622-4A6A-B8DC-FE0ED7833BDB}" type="presParOf" srcId="{95CB0F8D-06BC-4F20-ACEC-4C2F65BAAA2A}" destId="{22E41228-359D-4C12-91C9-96C8356EFE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F567-7971-4116-B34C-8EB718EEA943}">
      <dsp:nvSpPr>
        <dsp:cNvPr id="0" name=""/>
        <dsp:cNvSpPr/>
      </dsp:nvSpPr>
      <dsp:spPr>
        <a:xfrm>
          <a:off x="686474" y="1741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B64B8-4BC8-4804-BBBA-0EA2B50C8335}">
      <dsp:nvSpPr>
        <dsp:cNvPr id="0" name=""/>
        <dsp:cNvSpPr/>
      </dsp:nvSpPr>
      <dsp:spPr>
        <a:xfrm>
          <a:off x="1110599" y="598243"/>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FD2422-24B4-4A81-958B-76DDA7FA2F5B}">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 Census Data – population by zip code in Austin 2015-2018 </a:t>
          </a:r>
        </a:p>
      </dsp:txBody>
      <dsp:txXfrm>
        <a:off x="50287" y="2784119"/>
        <a:ext cx="3262500" cy="720000"/>
      </dsp:txXfrm>
    </dsp:sp>
    <dsp:sp modelId="{94F66127-90B4-4FF7-8627-18AF2166DFB9}">
      <dsp:nvSpPr>
        <dsp:cNvPr id="0" name=""/>
        <dsp:cNvSpPr/>
      </dsp:nvSpPr>
      <dsp:spPr>
        <a:xfrm>
          <a:off x="4519912" y="1741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2AF69-69CB-4F48-A05E-EF5F60CCDE72}">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2FFA3-9478-441C-8671-1262B709CD9D}">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Austintexas.gov Crime Data 2015-2018 (By zip code,  violent and non-violent crime)</a:t>
          </a:r>
        </a:p>
      </dsp:txBody>
      <dsp:txXfrm>
        <a:off x="3883725" y="2784119"/>
        <a:ext cx="3262500" cy="720000"/>
      </dsp:txXfrm>
    </dsp:sp>
    <dsp:sp modelId="{649CF018-1CB4-40B1-A19B-EFA679BD4EE4}">
      <dsp:nvSpPr>
        <dsp:cNvPr id="0" name=""/>
        <dsp:cNvSpPr/>
      </dsp:nvSpPr>
      <dsp:spPr>
        <a:xfrm>
          <a:off x="8353350" y="1741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03A2-7CDC-432E-872E-DDB1BA5383A8}">
      <dsp:nvSpPr>
        <dsp:cNvPr id="0" name=""/>
        <dsp:cNvSpPr/>
      </dsp:nvSpPr>
      <dsp:spPr>
        <a:xfrm>
          <a:off x="8777475" y="59824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407481-1575-4F06-B303-D70CB3E2C377}">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 MLS Listing Data 2015-2018 (by zip code, listing date and listing price)</a:t>
          </a:r>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B44F0-8B2B-4A59-BAAE-CF2F3316CAD2}">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65BFC-3B36-419E-8C46-1207176D7066}">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3090A-3838-475C-BF60-7A71EC4A86B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2018 population has been derived from 2017 population by applying a 2.5% growth rate (which is the overall Austin population growth rate).</a:t>
          </a:r>
        </a:p>
      </dsp:txBody>
      <dsp:txXfrm>
        <a:off x="1777484" y="67936"/>
        <a:ext cx="3437969" cy="1458532"/>
      </dsp:txXfrm>
    </dsp:sp>
    <dsp:sp modelId="{ECE6D986-0B65-4AD9-B520-C65FF492A309}">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9A870-C3EF-4962-B1D0-3D8CE0B2835A}">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4B689-E924-4797-AAD0-E7C227DFA77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To limit sample bias, crime data been filtered to only include zip codes with more than 55 crimes over the course of the four years in the study. </a:t>
          </a:r>
        </a:p>
      </dsp:txBody>
      <dsp:txXfrm>
        <a:off x="7585570" y="67936"/>
        <a:ext cx="3437969" cy="1458532"/>
      </dsp:txXfrm>
    </dsp:sp>
    <dsp:sp modelId="{2CE6B477-7209-4FC3-BF49-AC465969DDD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6D00D-E54C-4EB6-9E6A-3538A9098A3C}">
      <dsp:nvSpPr>
        <dsp:cNvPr id="0" name=""/>
        <dsp:cNvSpPr/>
      </dsp:nvSpPr>
      <dsp:spPr>
        <a:xfrm>
          <a:off x="312701" y="2458061"/>
          <a:ext cx="845948" cy="84594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C43F4-8A6E-4BE7-8E7F-E69D8A6DC2C9}">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To limit sample bias, listings data has been filtered to only include zip codes that have had more than 100 listings over the course of the four years in the study.</a:t>
          </a:r>
        </a:p>
      </dsp:txBody>
      <dsp:txXfrm>
        <a:off x="1777484" y="2151769"/>
        <a:ext cx="3437969" cy="1458532"/>
      </dsp:txXfrm>
    </dsp:sp>
    <dsp:sp modelId="{EF8D108F-4B34-4EDD-AB74-379AB104AC43}">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DA3E-D313-48A1-9190-8B1152A4726F}">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E41228-359D-4C12-91C9-96C8356EFE36}">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Listings data is using listing date and listing price rather than closing date and closing price due to data availability.  </a:t>
          </a:r>
          <a:r>
            <a:rPr lang="en-US" sz="1800" kern="1200" dirty="0"/>
            <a:t>Assumption being that all homes closed on the listing date for the listing price.</a:t>
          </a:r>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1323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74314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73704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55040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547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5140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554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9235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4191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595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ctr">
            <a:normAutofit/>
          </a:bodyPr>
          <a:lstStyle/>
          <a:p>
            <a:r>
              <a:rPr lang="en-US" sz="6000" dirty="0">
                <a:solidFill>
                  <a:srgbClr val="FFFFFF"/>
                </a:solidFill>
              </a:rPr>
              <a:t>UT Data Analytics Team 4 project 1</a:t>
            </a:r>
          </a:p>
        </p:txBody>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965278" y="4462818"/>
            <a:ext cx="7879762" cy="1640983"/>
          </a:xfrm>
        </p:spPr>
        <p:txBody>
          <a:bodyPr anchor="t">
            <a:normAutofit fontScale="85000" lnSpcReduction="10000"/>
          </a:bodyPr>
          <a:lstStyle/>
          <a:p>
            <a:r>
              <a:rPr lang="en-US" sz="3200" dirty="0">
                <a:solidFill>
                  <a:srgbClr val="FFFFFF"/>
                </a:solidFill>
              </a:rPr>
              <a:t>Research Austin crime relationship to home prices 2015-2018</a:t>
            </a:r>
          </a:p>
          <a:p>
            <a:r>
              <a:rPr lang="en-US" sz="3200" dirty="0">
                <a:solidFill>
                  <a:srgbClr val="FFFFFF"/>
                </a:solidFill>
              </a:rPr>
              <a:t>(Bhavini vyas, ahmar jamal, mark findley)</a:t>
            </a:r>
            <a:endParaRPr sz="3200" dirty="0">
              <a:solidFill>
                <a:srgbClr val="FFFFFF"/>
              </a:solidFill>
            </a:endParaRPr>
          </a:p>
        </p:txBody>
      </p:sp>
    </p:spTree>
    <p:extLst>
      <p:ext uri="{BB962C8B-B14F-4D97-AF65-F5344CB8AC3E}">
        <p14:creationId xmlns:p14="http://schemas.microsoft.com/office/powerpoint/2010/main" val="192273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2F3-6FD6-4D0F-BB00-85CBC265AAEF}"/>
              </a:ext>
            </a:extLst>
          </p:cNvPr>
          <p:cNvSpPr>
            <a:spLocks noGrp="1"/>
          </p:cNvSpPr>
          <p:nvPr>
            <p:ph type="title"/>
          </p:nvPr>
        </p:nvSpPr>
        <p:spPr>
          <a:xfrm>
            <a:off x="581192" y="702156"/>
            <a:ext cx="11029616" cy="1013800"/>
          </a:xfrm>
        </p:spPr>
        <p:txBody>
          <a:bodyPr>
            <a:normAutofit fontScale="90000"/>
          </a:bodyPr>
          <a:lstStyle/>
          <a:p>
            <a:r>
              <a:rPr lang="en-US" dirty="0"/>
              <a:t>Austin TOTAL crime PER 1000 POPULATION by zip code (2015-2018)</a:t>
            </a:r>
            <a:br>
              <a:rPr lang="en-US" dirty="0"/>
            </a:br>
            <a:endParaRPr lang="en-US" dirty="0"/>
          </a:p>
        </p:txBody>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EA6FE"/>
          </a:solidFill>
          <a:ln>
            <a:noFill/>
          </a:ln>
          <a:effectLst/>
        </p:spPr>
        <p:style>
          <a:lnRef idx="1">
            <a:schemeClr val="accent1"/>
          </a:lnRef>
          <a:fillRef idx="3">
            <a:schemeClr val="accent1"/>
          </a:fillRef>
          <a:effectRef idx="2">
            <a:schemeClr val="accent1"/>
          </a:effectRef>
          <a:fontRef idx="minor">
            <a:schemeClr val="lt1"/>
          </a:fontRef>
        </p:style>
      </p:sp>
      <p:sp>
        <p:nvSpPr>
          <p:cNvPr id="25" name="TextBox 24">
            <a:extLst>
              <a:ext uri="{FF2B5EF4-FFF2-40B4-BE49-F238E27FC236}">
                <a16:creationId xmlns:a16="http://schemas.microsoft.com/office/drawing/2014/main" id="{C2B3FA1D-EE3C-4720-80DF-42D6B2A74D31}"/>
              </a:ext>
            </a:extLst>
          </p:cNvPr>
          <p:cNvSpPr txBox="1"/>
          <p:nvPr/>
        </p:nvSpPr>
        <p:spPr>
          <a:xfrm>
            <a:off x="6093395" y="2180496"/>
            <a:ext cx="4528381" cy="307777"/>
          </a:xfrm>
          <a:prstGeom prst="rect">
            <a:avLst/>
          </a:prstGeom>
          <a:noFill/>
        </p:spPr>
        <p:txBody>
          <a:bodyPr wrap="square" rtlCol="0">
            <a:spAutoFit/>
          </a:bodyPr>
          <a:lstStyle/>
          <a:p>
            <a:r>
              <a:rPr lang="en-US" sz="1400" dirty="0"/>
              <a:t>Lowest crime zip codes are north and west of Austin.</a:t>
            </a:r>
          </a:p>
        </p:txBody>
      </p:sp>
      <p:sp>
        <p:nvSpPr>
          <p:cNvPr id="34" name="TextBox 33">
            <a:extLst>
              <a:ext uri="{FF2B5EF4-FFF2-40B4-BE49-F238E27FC236}">
                <a16:creationId xmlns:a16="http://schemas.microsoft.com/office/drawing/2014/main" id="{812DA00D-46DE-4A44-A430-1733C973B7C0}"/>
              </a:ext>
            </a:extLst>
          </p:cNvPr>
          <p:cNvSpPr txBox="1"/>
          <p:nvPr/>
        </p:nvSpPr>
        <p:spPr>
          <a:xfrm>
            <a:off x="6093490" y="6050041"/>
            <a:ext cx="6098510" cy="523220"/>
          </a:xfrm>
          <a:prstGeom prst="rect">
            <a:avLst/>
          </a:prstGeom>
          <a:noFill/>
        </p:spPr>
        <p:txBody>
          <a:bodyPr wrap="square" rtlCol="0">
            <a:spAutoFit/>
          </a:bodyPr>
          <a:lstStyle/>
          <a:p>
            <a:r>
              <a:rPr lang="en-US" sz="1400" dirty="0"/>
              <a:t>78701 is the highest crime zip code, not surprising as that is where 6</a:t>
            </a:r>
            <a:r>
              <a:rPr lang="en-US" sz="1400" baseline="30000" dirty="0"/>
              <a:t>th</a:t>
            </a:r>
            <a:r>
              <a:rPr lang="en-US" sz="1400" dirty="0"/>
              <a:t> Street and the Arch are.  Other high crime zip codes are south and east of town.</a:t>
            </a:r>
          </a:p>
        </p:txBody>
      </p:sp>
      <p:pic>
        <p:nvPicPr>
          <p:cNvPr id="3" name="Picture 2">
            <a:extLst>
              <a:ext uri="{FF2B5EF4-FFF2-40B4-BE49-F238E27FC236}">
                <a16:creationId xmlns:a16="http://schemas.microsoft.com/office/drawing/2014/main" id="{2E5DE356-8204-FE44-818E-F4E7BC83E6D1}"/>
              </a:ext>
            </a:extLst>
          </p:cNvPr>
          <p:cNvPicPr>
            <a:picLocks noChangeAspect="1"/>
          </p:cNvPicPr>
          <p:nvPr/>
        </p:nvPicPr>
        <p:blipFill>
          <a:blip r:embed="rId2"/>
          <a:stretch>
            <a:fillRect/>
          </a:stretch>
        </p:blipFill>
        <p:spPr>
          <a:xfrm>
            <a:off x="581192" y="2396767"/>
            <a:ext cx="5173496" cy="3613139"/>
          </a:xfrm>
          <a:prstGeom prst="rect">
            <a:avLst/>
          </a:prstGeom>
        </p:spPr>
      </p:pic>
      <p:sp>
        <p:nvSpPr>
          <p:cNvPr id="6" name="Content Placeholder 5">
            <a:extLst>
              <a:ext uri="{FF2B5EF4-FFF2-40B4-BE49-F238E27FC236}">
                <a16:creationId xmlns:a16="http://schemas.microsoft.com/office/drawing/2014/main" id="{8BFB093A-9445-D548-8084-3B68580A4B7A}"/>
              </a:ext>
            </a:extLst>
          </p:cNvPr>
          <p:cNvSpPr>
            <a:spLocks noGrp="1"/>
          </p:cNvSpPr>
          <p:nvPr>
            <p:ph idx="1"/>
          </p:nvPr>
        </p:nvSpPr>
        <p:spPr>
          <a:xfrm>
            <a:off x="6093395" y="2180496"/>
            <a:ext cx="5517412" cy="3921112"/>
          </a:xfrm>
        </p:spPr>
        <p:txBody>
          <a:bodyPr/>
          <a:lstStyle/>
          <a:p>
            <a:endParaRPr lang="en-US" dirty="0"/>
          </a:p>
        </p:txBody>
      </p:sp>
      <p:pic>
        <p:nvPicPr>
          <p:cNvPr id="7" name="Picture 6">
            <a:extLst>
              <a:ext uri="{FF2B5EF4-FFF2-40B4-BE49-F238E27FC236}">
                <a16:creationId xmlns:a16="http://schemas.microsoft.com/office/drawing/2014/main" id="{5C39D448-05F4-FC4D-8A11-EB93617F74D6}"/>
              </a:ext>
            </a:extLst>
          </p:cNvPr>
          <p:cNvPicPr>
            <a:picLocks noChangeAspect="1"/>
          </p:cNvPicPr>
          <p:nvPr/>
        </p:nvPicPr>
        <p:blipFill>
          <a:blip r:embed="rId3"/>
          <a:stretch>
            <a:fillRect/>
          </a:stretch>
        </p:blipFill>
        <p:spPr>
          <a:xfrm>
            <a:off x="6093395" y="2488273"/>
            <a:ext cx="5270044" cy="3613335"/>
          </a:xfrm>
          <a:prstGeom prst="rect">
            <a:avLst/>
          </a:prstGeom>
        </p:spPr>
      </p:pic>
    </p:spTree>
    <p:extLst>
      <p:ext uri="{BB962C8B-B14F-4D97-AF65-F5344CB8AC3E}">
        <p14:creationId xmlns:p14="http://schemas.microsoft.com/office/powerpoint/2010/main" val="124753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7D01-438A-42DC-ACEB-1AA8FE49EEEA}"/>
              </a:ext>
            </a:extLst>
          </p:cNvPr>
          <p:cNvSpPr>
            <a:spLocks noGrp="1"/>
          </p:cNvSpPr>
          <p:nvPr>
            <p:ph type="title"/>
          </p:nvPr>
        </p:nvSpPr>
        <p:spPr/>
        <p:txBody>
          <a:bodyPr>
            <a:normAutofit fontScale="90000"/>
          </a:bodyPr>
          <a:lstStyle/>
          <a:p>
            <a:br>
              <a:rPr lang="en-US" dirty="0"/>
            </a:br>
            <a:r>
              <a:rPr lang="en-US" dirty="0"/>
              <a:t>Percent change in crime by zip code – ALL CRIME (2015-2018)</a:t>
            </a:r>
            <a:br>
              <a:rPr lang="en-US" sz="2400" dirty="0"/>
            </a:br>
            <a:endParaRPr lang="en-US" dirty="0"/>
          </a:p>
        </p:txBody>
      </p:sp>
      <p:sp>
        <p:nvSpPr>
          <p:cNvPr id="6" name="TextBox 5">
            <a:extLst>
              <a:ext uri="{FF2B5EF4-FFF2-40B4-BE49-F238E27FC236}">
                <a16:creationId xmlns:a16="http://schemas.microsoft.com/office/drawing/2014/main" id="{16DAFB99-AA35-4AC1-8F3E-7C25DA89454A}"/>
              </a:ext>
            </a:extLst>
          </p:cNvPr>
          <p:cNvSpPr txBox="1"/>
          <p:nvPr/>
        </p:nvSpPr>
        <p:spPr>
          <a:xfrm>
            <a:off x="449585" y="1786865"/>
            <a:ext cx="9991370" cy="523220"/>
          </a:xfrm>
          <a:prstGeom prst="rect">
            <a:avLst/>
          </a:prstGeom>
          <a:noFill/>
        </p:spPr>
        <p:txBody>
          <a:bodyPr wrap="square" rtlCol="0">
            <a:spAutoFit/>
          </a:bodyPr>
          <a:lstStyle/>
          <a:p>
            <a:r>
              <a:rPr lang="en-US" sz="1400" dirty="0"/>
              <a:t>78730 (west of 360 to River Place) and 78742 (east of 183 north of Ben White) had the highest % increase.</a:t>
            </a:r>
          </a:p>
          <a:p>
            <a:r>
              <a:rPr lang="en-US" sz="1400" dirty="0"/>
              <a:t>78719 (east of 183 south of Ben White) and 78739 (Circle C area) had the highest % decrease.  </a:t>
            </a:r>
          </a:p>
        </p:txBody>
      </p:sp>
      <p:pic>
        <p:nvPicPr>
          <p:cNvPr id="10" name="Picture 9">
            <a:extLst>
              <a:ext uri="{FF2B5EF4-FFF2-40B4-BE49-F238E27FC236}">
                <a16:creationId xmlns:a16="http://schemas.microsoft.com/office/drawing/2014/main" id="{3064C68B-18C3-464B-BB11-036FEE0C8386}"/>
              </a:ext>
            </a:extLst>
          </p:cNvPr>
          <p:cNvPicPr>
            <a:picLocks noChangeAspect="1"/>
          </p:cNvPicPr>
          <p:nvPr/>
        </p:nvPicPr>
        <p:blipFill>
          <a:blip r:embed="rId2"/>
          <a:stretch>
            <a:fillRect/>
          </a:stretch>
        </p:blipFill>
        <p:spPr>
          <a:xfrm>
            <a:off x="894292" y="2380994"/>
            <a:ext cx="8376168" cy="4185176"/>
          </a:xfrm>
          <a:prstGeom prst="rect">
            <a:avLst/>
          </a:prstGeom>
        </p:spPr>
      </p:pic>
    </p:spTree>
    <p:extLst>
      <p:ext uri="{BB962C8B-B14F-4D97-AF65-F5344CB8AC3E}">
        <p14:creationId xmlns:p14="http://schemas.microsoft.com/office/powerpoint/2010/main" val="331176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64C3-1F98-4146-98F4-C21F8A48BC3C}"/>
              </a:ext>
            </a:extLst>
          </p:cNvPr>
          <p:cNvSpPr>
            <a:spLocks noGrp="1"/>
          </p:cNvSpPr>
          <p:nvPr>
            <p:ph type="title"/>
          </p:nvPr>
        </p:nvSpPr>
        <p:spPr/>
        <p:txBody>
          <a:bodyPr>
            <a:normAutofit/>
          </a:bodyPr>
          <a:lstStyle/>
          <a:p>
            <a:r>
              <a:rPr lang="en-US" dirty="0"/>
              <a:t>Percent change in crime (year over year)</a:t>
            </a:r>
            <a:br>
              <a:rPr lang="en-US" sz="2400" dirty="0"/>
            </a:br>
            <a:endParaRPr lang="en-US" sz="2400" dirty="0"/>
          </a:p>
        </p:txBody>
      </p:sp>
      <p:pic>
        <p:nvPicPr>
          <p:cNvPr id="5" name="Content Placeholder 4" descr="A close up of a map&#10;&#10;Description automatically generated">
            <a:extLst>
              <a:ext uri="{FF2B5EF4-FFF2-40B4-BE49-F238E27FC236}">
                <a16:creationId xmlns:a16="http://schemas.microsoft.com/office/drawing/2014/main" id="{176A15C6-70C5-4EDB-BA2C-ACA1B7004CC6}"/>
              </a:ext>
            </a:extLst>
          </p:cNvPr>
          <p:cNvPicPr>
            <a:picLocks noGrp="1" noChangeAspect="1"/>
          </p:cNvPicPr>
          <p:nvPr>
            <p:ph idx="1"/>
          </p:nvPr>
        </p:nvPicPr>
        <p:blipFill>
          <a:blip r:embed="rId2"/>
          <a:stretch>
            <a:fillRect/>
          </a:stretch>
        </p:blipFill>
        <p:spPr>
          <a:xfrm>
            <a:off x="1634358" y="1923393"/>
            <a:ext cx="8923283" cy="4934607"/>
          </a:xfrm>
        </p:spPr>
      </p:pic>
      <p:sp>
        <p:nvSpPr>
          <p:cNvPr id="6" name="TextBox 5">
            <a:extLst>
              <a:ext uri="{FF2B5EF4-FFF2-40B4-BE49-F238E27FC236}">
                <a16:creationId xmlns:a16="http://schemas.microsoft.com/office/drawing/2014/main" id="{2E93A420-BC7E-46B4-9FC7-8BFB130BADA7}"/>
              </a:ext>
            </a:extLst>
          </p:cNvPr>
          <p:cNvSpPr txBox="1"/>
          <p:nvPr/>
        </p:nvSpPr>
        <p:spPr>
          <a:xfrm>
            <a:off x="9753599" y="2638480"/>
            <a:ext cx="2209102" cy="1077218"/>
          </a:xfrm>
          <a:prstGeom prst="rect">
            <a:avLst/>
          </a:prstGeom>
          <a:noFill/>
        </p:spPr>
        <p:txBody>
          <a:bodyPr wrap="square" rtlCol="0">
            <a:spAutoFit/>
          </a:bodyPr>
          <a:lstStyle/>
          <a:p>
            <a:r>
              <a:rPr lang="en-US" sz="1600" dirty="0"/>
              <a:t>Violent crime increased from 2015 to 2016 but steadily decreased in 2017 and 2018. </a:t>
            </a:r>
          </a:p>
        </p:txBody>
      </p:sp>
      <p:sp>
        <p:nvSpPr>
          <p:cNvPr id="7" name="TextBox 6">
            <a:extLst>
              <a:ext uri="{FF2B5EF4-FFF2-40B4-BE49-F238E27FC236}">
                <a16:creationId xmlns:a16="http://schemas.microsoft.com/office/drawing/2014/main" id="{30748E2D-A927-4595-B904-80C1475EA9EF}"/>
              </a:ext>
            </a:extLst>
          </p:cNvPr>
          <p:cNvSpPr txBox="1"/>
          <p:nvPr/>
        </p:nvSpPr>
        <p:spPr>
          <a:xfrm>
            <a:off x="9753599" y="4091879"/>
            <a:ext cx="2209102" cy="830997"/>
          </a:xfrm>
          <a:prstGeom prst="rect">
            <a:avLst/>
          </a:prstGeom>
          <a:noFill/>
        </p:spPr>
        <p:txBody>
          <a:bodyPr wrap="square" rtlCol="0">
            <a:spAutoFit/>
          </a:bodyPr>
          <a:lstStyle/>
          <a:p>
            <a:r>
              <a:rPr lang="en-US" sz="1600" dirty="0"/>
              <a:t>Property crime showed a spike between 2017 and 2018.</a:t>
            </a:r>
          </a:p>
        </p:txBody>
      </p:sp>
      <p:sp>
        <p:nvSpPr>
          <p:cNvPr id="3" name="TextBox 2">
            <a:extLst>
              <a:ext uri="{FF2B5EF4-FFF2-40B4-BE49-F238E27FC236}">
                <a16:creationId xmlns:a16="http://schemas.microsoft.com/office/drawing/2014/main" id="{3C1CC50A-30BE-B147-AEC9-8F24E95D0FCD}"/>
              </a:ext>
            </a:extLst>
          </p:cNvPr>
          <p:cNvSpPr txBox="1"/>
          <p:nvPr/>
        </p:nvSpPr>
        <p:spPr>
          <a:xfrm>
            <a:off x="379489" y="2249692"/>
            <a:ext cx="1604954" cy="1754326"/>
          </a:xfrm>
          <a:prstGeom prst="rect">
            <a:avLst/>
          </a:prstGeom>
          <a:noFill/>
        </p:spPr>
        <p:txBody>
          <a:bodyPr wrap="square" rtlCol="0">
            <a:spAutoFit/>
          </a:bodyPr>
          <a:lstStyle/>
          <a:p>
            <a:r>
              <a:rPr lang="en-US" sz="1200" b="1" dirty="0"/>
              <a:t>Violent Crimes:</a:t>
            </a:r>
          </a:p>
          <a:p>
            <a:pPr marL="171450" indent="-171450">
              <a:buFont typeface="Arial" panose="020B0604020202020204" pitchFamily="34" charset="0"/>
              <a:buChar char="•"/>
            </a:pPr>
            <a:r>
              <a:rPr lang="en-US" sz="1200" dirty="0"/>
              <a:t>Murder</a:t>
            </a:r>
          </a:p>
          <a:p>
            <a:pPr marL="171450" indent="-171450">
              <a:buFont typeface="Arial" panose="020B0604020202020204" pitchFamily="34" charset="0"/>
              <a:buChar char="•"/>
            </a:pPr>
            <a:r>
              <a:rPr lang="en-US" sz="1200" dirty="0"/>
              <a:t>Rape</a:t>
            </a:r>
          </a:p>
          <a:p>
            <a:pPr marL="171450" indent="-171450">
              <a:buFont typeface="Arial" panose="020B0604020202020204" pitchFamily="34" charset="0"/>
              <a:buChar char="•"/>
            </a:pPr>
            <a:r>
              <a:rPr lang="en-US" sz="1200" dirty="0"/>
              <a:t>Aggravated Assault</a:t>
            </a:r>
          </a:p>
          <a:p>
            <a:pPr marL="171450" indent="-171450">
              <a:buFont typeface="Arial" panose="020B0604020202020204" pitchFamily="34" charset="0"/>
              <a:buChar char="•"/>
            </a:pPr>
            <a:r>
              <a:rPr lang="en-US" sz="1200" dirty="0"/>
              <a:t>Robbery</a:t>
            </a:r>
          </a:p>
          <a:p>
            <a:r>
              <a:rPr lang="en-US" sz="1200" b="1" dirty="0"/>
              <a:t>Property Crimes:</a:t>
            </a:r>
          </a:p>
          <a:p>
            <a:pPr marL="171450" indent="-171450">
              <a:buFont typeface="Arial" panose="020B0604020202020204" pitchFamily="34" charset="0"/>
              <a:buChar char="•"/>
            </a:pPr>
            <a:r>
              <a:rPr lang="en-US" sz="1200" dirty="0"/>
              <a:t>Theft</a:t>
            </a:r>
          </a:p>
          <a:p>
            <a:pPr marL="171450" indent="-171450">
              <a:buFont typeface="Arial" panose="020B0604020202020204" pitchFamily="34" charset="0"/>
              <a:buChar char="•"/>
            </a:pPr>
            <a:r>
              <a:rPr lang="en-US" sz="1200" dirty="0"/>
              <a:t>Auto-Theft</a:t>
            </a:r>
          </a:p>
          <a:p>
            <a:pPr marL="171450" indent="-171450">
              <a:buFont typeface="Arial" panose="020B0604020202020204" pitchFamily="34" charset="0"/>
              <a:buChar char="•"/>
            </a:pPr>
            <a:r>
              <a:rPr lang="en-US" sz="1200" dirty="0"/>
              <a:t>Burglary</a:t>
            </a:r>
          </a:p>
        </p:txBody>
      </p:sp>
    </p:spTree>
    <p:extLst>
      <p:ext uri="{BB962C8B-B14F-4D97-AF65-F5344CB8AC3E}">
        <p14:creationId xmlns:p14="http://schemas.microsoft.com/office/powerpoint/2010/main" val="411430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Crime by month (2015-2018)</a:t>
            </a:r>
            <a:br>
              <a:rPr lang="en-US" sz="2400" dirty="0"/>
            </a:br>
            <a:endParaRPr lang="en-US" sz="2400" dirty="0"/>
          </a:p>
        </p:txBody>
      </p:sp>
      <p:sp>
        <p:nvSpPr>
          <p:cNvPr id="6" name="TextBox 5">
            <a:extLst>
              <a:ext uri="{FF2B5EF4-FFF2-40B4-BE49-F238E27FC236}">
                <a16:creationId xmlns:a16="http://schemas.microsoft.com/office/drawing/2014/main" id="{0AFF8F9F-B9E7-49FD-BF4A-D15EE22A3BC1}"/>
              </a:ext>
            </a:extLst>
          </p:cNvPr>
          <p:cNvSpPr txBox="1"/>
          <p:nvPr/>
        </p:nvSpPr>
        <p:spPr>
          <a:xfrm>
            <a:off x="430923" y="1933903"/>
            <a:ext cx="7210097" cy="646331"/>
          </a:xfrm>
          <a:prstGeom prst="rect">
            <a:avLst/>
          </a:prstGeom>
          <a:noFill/>
        </p:spPr>
        <p:txBody>
          <a:bodyPr wrap="square" rtlCol="0">
            <a:spAutoFit/>
          </a:bodyPr>
          <a:lstStyle/>
          <a:p>
            <a:r>
              <a:rPr lang="en-US" dirty="0"/>
              <a:t>February is the lowest crime month.  October is the highest crime month.</a:t>
            </a:r>
          </a:p>
          <a:p>
            <a:r>
              <a:rPr lang="en-US" dirty="0"/>
              <a:t>Property crime far outpaces violent crime.</a:t>
            </a:r>
          </a:p>
        </p:txBody>
      </p:sp>
      <p:pic>
        <p:nvPicPr>
          <p:cNvPr id="11" name="Content Placeholder 10" descr="A close up of a device&#10;&#10;Description automatically generated">
            <a:extLst>
              <a:ext uri="{FF2B5EF4-FFF2-40B4-BE49-F238E27FC236}">
                <a16:creationId xmlns:a16="http://schemas.microsoft.com/office/drawing/2014/main" id="{1702B77E-8EA9-4872-AD07-DB33FEBC9618}"/>
              </a:ext>
            </a:extLst>
          </p:cNvPr>
          <p:cNvPicPr>
            <a:picLocks noGrp="1" noChangeAspect="1"/>
          </p:cNvPicPr>
          <p:nvPr>
            <p:ph idx="1"/>
          </p:nvPr>
        </p:nvPicPr>
        <p:blipFill>
          <a:blip r:embed="rId2"/>
          <a:stretch>
            <a:fillRect/>
          </a:stretch>
        </p:blipFill>
        <p:spPr>
          <a:xfrm>
            <a:off x="1730477" y="2521182"/>
            <a:ext cx="8809704" cy="4336817"/>
          </a:xfrm>
        </p:spPr>
      </p:pic>
    </p:spTree>
    <p:extLst>
      <p:ext uri="{BB962C8B-B14F-4D97-AF65-F5344CB8AC3E}">
        <p14:creationId xmlns:p14="http://schemas.microsoft.com/office/powerpoint/2010/main" val="47851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Change in median housing prices by zip code (2015-2018)</a:t>
            </a:r>
            <a:br>
              <a:rPr lang="en-US" sz="2400" dirty="0"/>
            </a:br>
            <a:endParaRPr lang="en-US" sz="2400" dirty="0"/>
          </a:p>
        </p:txBody>
      </p:sp>
      <p:pic>
        <p:nvPicPr>
          <p:cNvPr id="7" name="Content Placeholder 6">
            <a:extLst>
              <a:ext uri="{FF2B5EF4-FFF2-40B4-BE49-F238E27FC236}">
                <a16:creationId xmlns:a16="http://schemas.microsoft.com/office/drawing/2014/main" id="{84F55833-52DE-434C-8BFD-543DF0E8FCAB}"/>
              </a:ext>
            </a:extLst>
          </p:cNvPr>
          <p:cNvPicPr>
            <a:picLocks noGrp="1" noChangeAspect="1"/>
          </p:cNvPicPr>
          <p:nvPr>
            <p:ph idx="1"/>
          </p:nvPr>
        </p:nvPicPr>
        <p:blipFill>
          <a:blip r:embed="rId2"/>
          <a:stretch>
            <a:fillRect/>
          </a:stretch>
        </p:blipFill>
        <p:spPr>
          <a:xfrm>
            <a:off x="446533" y="2302523"/>
            <a:ext cx="5441083" cy="3678238"/>
          </a:xfrm>
          <a:prstGeom prst="rect">
            <a:avLst/>
          </a:prstGeom>
        </p:spPr>
      </p:pic>
      <p:pic>
        <p:nvPicPr>
          <p:cNvPr id="8" name="Picture 7">
            <a:extLst>
              <a:ext uri="{FF2B5EF4-FFF2-40B4-BE49-F238E27FC236}">
                <a16:creationId xmlns:a16="http://schemas.microsoft.com/office/drawing/2014/main" id="{95503E27-673F-4013-A69F-5EDB5DA09FFD}"/>
              </a:ext>
            </a:extLst>
          </p:cNvPr>
          <p:cNvPicPr>
            <a:picLocks noChangeAspect="1"/>
          </p:cNvPicPr>
          <p:nvPr/>
        </p:nvPicPr>
        <p:blipFill>
          <a:blip r:embed="rId3"/>
          <a:stretch>
            <a:fillRect/>
          </a:stretch>
        </p:blipFill>
        <p:spPr>
          <a:xfrm>
            <a:off x="6158205" y="2302521"/>
            <a:ext cx="5587262" cy="3678239"/>
          </a:xfrm>
          <a:prstGeom prst="rect">
            <a:avLst/>
          </a:prstGeom>
        </p:spPr>
      </p:pic>
      <p:sp>
        <p:nvSpPr>
          <p:cNvPr id="9" name="TextBox 8">
            <a:extLst>
              <a:ext uri="{FF2B5EF4-FFF2-40B4-BE49-F238E27FC236}">
                <a16:creationId xmlns:a16="http://schemas.microsoft.com/office/drawing/2014/main" id="{7AD3CCD8-F3D4-4C1E-8B28-ACBB2E0B3109}"/>
              </a:ext>
            </a:extLst>
          </p:cNvPr>
          <p:cNvSpPr txBox="1"/>
          <p:nvPr/>
        </p:nvSpPr>
        <p:spPr>
          <a:xfrm>
            <a:off x="446532" y="5980759"/>
            <a:ext cx="5441083" cy="461665"/>
          </a:xfrm>
          <a:prstGeom prst="rect">
            <a:avLst/>
          </a:prstGeom>
          <a:noFill/>
        </p:spPr>
        <p:txBody>
          <a:bodyPr wrap="square" rtlCol="0">
            <a:spAutoFit/>
          </a:bodyPr>
          <a:lstStyle/>
          <a:p>
            <a:r>
              <a:rPr lang="en-US" sz="1200" dirty="0"/>
              <a:t>78722 (east of UT/I-35) and 78738 (Bee Cave area) had the lowest $ increase.</a:t>
            </a:r>
          </a:p>
          <a:p>
            <a:r>
              <a:rPr lang="en-US" sz="1200" dirty="0"/>
              <a:t>78703 (Tarrytown) and 78746 (Westlake) had the highest $ increase.</a:t>
            </a:r>
            <a:r>
              <a:rPr lang="en-US" sz="1000" dirty="0"/>
              <a:t> </a:t>
            </a:r>
          </a:p>
        </p:txBody>
      </p:sp>
      <p:sp>
        <p:nvSpPr>
          <p:cNvPr id="12" name="TextBox 11">
            <a:extLst>
              <a:ext uri="{FF2B5EF4-FFF2-40B4-BE49-F238E27FC236}">
                <a16:creationId xmlns:a16="http://schemas.microsoft.com/office/drawing/2014/main" id="{08D04D43-19DE-4E04-83F3-7E3EA561C5CB}"/>
              </a:ext>
            </a:extLst>
          </p:cNvPr>
          <p:cNvSpPr txBox="1"/>
          <p:nvPr/>
        </p:nvSpPr>
        <p:spPr>
          <a:xfrm>
            <a:off x="6033796" y="5980758"/>
            <a:ext cx="5441083" cy="830997"/>
          </a:xfrm>
          <a:prstGeom prst="rect">
            <a:avLst/>
          </a:prstGeom>
          <a:noFill/>
        </p:spPr>
        <p:txBody>
          <a:bodyPr wrap="square" rtlCol="0">
            <a:spAutoFit/>
          </a:bodyPr>
          <a:lstStyle/>
          <a:p>
            <a:r>
              <a:rPr lang="en-US" sz="1200" dirty="0"/>
              <a:t>78733 (far west Austin) and 78722 (east of UT/I-35) had the lowest % increase.</a:t>
            </a:r>
          </a:p>
          <a:p>
            <a:r>
              <a:rPr lang="en-US" sz="1200" dirty="0"/>
              <a:t>78725 (far east Austin) and 78741 (East Riverside) had the highest % increase.</a:t>
            </a:r>
            <a:r>
              <a:rPr lang="en-US" sz="1000" dirty="0"/>
              <a:t> </a:t>
            </a:r>
          </a:p>
        </p:txBody>
      </p:sp>
    </p:spTree>
    <p:extLst>
      <p:ext uri="{BB962C8B-B14F-4D97-AF65-F5344CB8AC3E}">
        <p14:creationId xmlns:p14="http://schemas.microsoft.com/office/powerpoint/2010/main" val="40063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31" y="652099"/>
            <a:ext cx="3857297" cy="5538493"/>
          </a:xfrm>
        </p:spPr>
        <p:txBody>
          <a:bodyPr anchor="ctr">
            <a:normAutofit fontScale="90000"/>
          </a:bodyPr>
          <a:lstStyle/>
          <a:p>
            <a:br>
              <a:rPr lang="en-US" sz="2200" dirty="0">
                <a:solidFill>
                  <a:srgbClr val="FFFFFF"/>
                </a:solidFill>
              </a:rPr>
            </a:br>
            <a:r>
              <a:rPr lang="en-US" sz="2200" dirty="0">
                <a:solidFill>
                  <a:srgbClr val="FFFFFF"/>
                </a:solidFill>
              </a:rPr>
              <a:t>Final scatterplot – </a:t>
            </a:r>
            <a:br>
              <a:rPr lang="en-US" sz="2200" dirty="0">
                <a:solidFill>
                  <a:srgbClr val="FFFFFF"/>
                </a:solidFill>
              </a:rPr>
            </a:br>
            <a:r>
              <a:rPr lang="en-US" sz="2200" dirty="0">
                <a:solidFill>
                  <a:srgbClr val="FFFFFF"/>
                </a:solidFill>
              </a:rPr>
              <a:t>% change in crime vs. % change in home prices (2015-2018)</a:t>
            </a:r>
            <a:br>
              <a:rPr lang="en-US" sz="2200" dirty="0">
                <a:solidFill>
                  <a:srgbClr val="FFFFFF"/>
                </a:solidFill>
              </a:rPr>
            </a:br>
            <a:br>
              <a:rPr lang="en-US" sz="2200" dirty="0">
                <a:solidFill>
                  <a:srgbClr val="FFFFFF"/>
                </a:solidFill>
              </a:rPr>
            </a:br>
            <a:r>
              <a:rPr lang="en-US" sz="2200" dirty="0">
                <a:solidFill>
                  <a:srgbClr val="FFFFFF"/>
                </a:solidFill>
              </a:rPr>
              <a:t>p-value = 0.4773 – no evidence against null hypothesis – can’t disprove</a:t>
            </a:r>
            <a:br>
              <a:rPr lang="en-US" sz="2200" dirty="0">
                <a:solidFill>
                  <a:srgbClr val="FFFFFF"/>
                </a:solidFill>
              </a:rPr>
            </a:br>
            <a:br>
              <a:rPr lang="en-US" sz="2200" dirty="0">
                <a:solidFill>
                  <a:srgbClr val="FFFFFF"/>
                </a:solidFill>
              </a:rPr>
            </a:br>
            <a:r>
              <a:rPr lang="en-US" sz="2200" dirty="0">
                <a:solidFill>
                  <a:srgbClr val="FFFFFF"/>
                </a:solidFill>
              </a:rPr>
              <a:t>r-value = -0.1242 – very small inverse relationship between home prices and crime</a:t>
            </a:r>
            <a:br>
              <a:rPr lang="en-US" sz="2200" dirty="0">
                <a:solidFill>
                  <a:srgbClr val="FFFFFF"/>
                </a:solidFill>
              </a:rPr>
            </a:br>
            <a:br>
              <a:rPr lang="en-US" sz="2200" dirty="0">
                <a:solidFill>
                  <a:srgbClr val="FFFFFF"/>
                </a:solidFill>
              </a:rPr>
            </a:br>
            <a:r>
              <a:rPr lang="en-US" sz="2200" dirty="0">
                <a:solidFill>
                  <a:srgbClr val="FFFFFF"/>
                </a:solidFill>
              </a:rPr>
              <a:t>r-squared = 0.0154 – No relationship between home prices and crime</a:t>
            </a:r>
            <a:br>
              <a:rPr lang="en-US" sz="2400" dirty="0">
                <a:solidFill>
                  <a:srgbClr val="FFFFFF"/>
                </a:solidFill>
              </a:rPr>
            </a:br>
            <a:br>
              <a:rPr lang="en-US" sz="2400" dirty="0">
                <a:solidFill>
                  <a:srgbClr val="FFFFFF"/>
                </a:solidFill>
              </a:rPr>
            </a:br>
            <a:endParaRPr lang="en-US" sz="2400" dirty="0">
              <a:solidFill>
                <a:srgbClr val="FFFFFF"/>
              </a:solidFill>
            </a:endParaRPr>
          </a:p>
        </p:txBody>
      </p:sp>
      <p:pic>
        <p:nvPicPr>
          <p:cNvPr id="14" name="Picture 13" descr="A close up of text on a white background&#10;&#10;Description automatically generated">
            <a:extLst>
              <a:ext uri="{FF2B5EF4-FFF2-40B4-BE49-F238E27FC236}">
                <a16:creationId xmlns:a16="http://schemas.microsoft.com/office/drawing/2014/main" id="{A63884EA-1D93-439D-8B39-FF974AA3DC67}"/>
              </a:ext>
            </a:extLst>
          </p:cNvPr>
          <p:cNvPicPr>
            <a:picLocks noChangeAspect="1"/>
          </p:cNvPicPr>
          <p:nvPr/>
        </p:nvPicPr>
        <p:blipFill>
          <a:blip r:embed="rId3"/>
          <a:stretch>
            <a:fillRect/>
          </a:stretch>
        </p:blipFill>
        <p:spPr>
          <a:xfrm>
            <a:off x="4770228" y="1734206"/>
            <a:ext cx="7316867" cy="5023945"/>
          </a:xfrm>
          <a:prstGeom prst="rect">
            <a:avLst/>
          </a:prstGeom>
        </p:spPr>
      </p:pic>
      <p:sp>
        <p:nvSpPr>
          <p:cNvPr id="3" name="TextBox 2"/>
          <p:cNvSpPr txBox="1"/>
          <p:nvPr/>
        </p:nvSpPr>
        <p:spPr>
          <a:xfrm>
            <a:off x="10374230" y="5412433"/>
            <a:ext cx="1267479" cy="461665"/>
          </a:xfrm>
          <a:prstGeom prst="rect">
            <a:avLst/>
          </a:prstGeom>
          <a:noFill/>
        </p:spPr>
        <p:txBody>
          <a:bodyPr wrap="square" rtlCol="0">
            <a:spAutoFit/>
          </a:bodyPr>
          <a:lstStyle/>
          <a:p>
            <a:r>
              <a:rPr lang="en-US" sz="1200" dirty="0"/>
              <a:t>78730</a:t>
            </a:r>
          </a:p>
          <a:p>
            <a:r>
              <a:rPr lang="en-US" sz="1200" dirty="0"/>
              <a:t>(Riverplace)</a:t>
            </a:r>
          </a:p>
        </p:txBody>
      </p:sp>
      <p:sp>
        <p:nvSpPr>
          <p:cNvPr id="8" name="TextBox 7"/>
          <p:cNvSpPr txBox="1"/>
          <p:nvPr/>
        </p:nvSpPr>
        <p:spPr>
          <a:xfrm>
            <a:off x="5646049" y="5181601"/>
            <a:ext cx="1113692" cy="461665"/>
          </a:xfrm>
          <a:prstGeom prst="rect">
            <a:avLst/>
          </a:prstGeom>
          <a:noFill/>
        </p:spPr>
        <p:txBody>
          <a:bodyPr wrap="square" rtlCol="0">
            <a:spAutoFit/>
          </a:bodyPr>
          <a:lstStyle/>
          <a:p>
            <a:r>
              <a:rPr lang="en-US" sz="1200" dirty="0"/>
              <a:t>78739</a:t>
            </a:r>
          </a:p>
          <a:p>
            <a:r>
              <a:rPr lang="en-US" sz="1200" dirty="0"/>
              <a:t>(Circle C)</a:t>
            </a:r>
          </a:p>
        </p:txBody>
      </p:sp>
      <p:sp>
        <p:nvSpPr>
          <p:cNvPr id="4" name="Rectangle 3"/>
          <p:cNvSpPr/>
          <p:nvPr/>
        </p:nvSpPr>
        <p:spPr>
          <a:xfrm>
            <a:off x="7098943" y="5652755"/>
            <a:ext cx="1410964" cy="461665"/>
          </a:xfrm>
          <a:prstGeom prst="rect">
            <a:avLst/>
          </a:prstGeom>
        </p:spPr>
        <p:txBody>
          <a:bodyPr wrap="none">
            <a:spAutoFit/>
          </a:bodyPr>
          <a:lstStyle/>
          <a:p>
            <a:r>
              <a:rPr lang="en-US" sz="1200" dirty="0"/>
              <a:t>78733 </a:t>
            </a:r>
          </a:p>
          <a:p>
            <a:r>
              <a:rPr lang="en-US" sz="1200" dirty="0"/>
              <a:t>(far west Austin) </a:t>
            </a:r>
          </a:p>
        </p:txBody>
      </p:sp>
      <p:sp>
        <p:nvSpPr>
          <p:cNvPr id="10" name="Rectangle 9"/>
          <p:cNvSpPr/>
          <p:nvPr/>
        </p:nvSpPr>
        <p:spPr>
          <a:xfrm>
            <a:off x="7562004" y="2417185"/>
            <a:ext cx="1157689" cy="461665"/>
          </a:xfrm>
          <a:prstGeom prst="rect">
            <a:avLst/>
          </a:prstGeom>
        </p:spPr>
        <p:txBody>
          <a:bodyPr wrap="none">
            <a:spAutoFit/>
          </a:bodyPr>
          <a:lstStyle/>
          <a:p>
            <a:r>
              <a:rPr lang="en-US" sz="1200" dirty="0"/>
              <a:t>78741</a:t>
            </a:r>
          </a:p>
          <a:p>
            <a:r>
              <a:rPr lang="en-US" sz="1200" dirty="0"/>
              <a:t>(E. Riverside) </a:t>
            </a:r>
          </a:p>
        </p:txBody>
      </p:sp>
    </p:spTree>
    <p:extLst>
      <p:ext uri="{BB962C8B-B14F-4D97-AF65-F5344CB8AC3E}">
        <p14:creationId xmlns:p14="http://schemas.microsoft.com/office/powerpoint/2010/main" val="10003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QUESTIONS?</a:t>
            </a:r>
          </a:p>
        </p:txBody>
      </p:sp>
    </p:spTree>
    <p:extLst>
      <p:ext uri="{BB962C8B-B14F-4D97-AF65-F5344CB8AC3E}">
        <p14:creationId xmlns:p14="http://schemas.microsoft.com/office/powerpoint/2010/main" val="37943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motivation</a:t>
            </a:r>
          </a:p>
        </p:txBody>
      </p:sp>
      <p:sp>
        <p:nvSpPr>
          <p:cNvPr id="6" name="Rectangle 5">
            <a:extLst>
              <a:ext uri="{FF2B5EF4-FFF2-40B4-BE49-F238E27FC236}">
                <a16:creationId xmlns:a16="http://schemas.microsoft.com/office/drawing/2014/main" id="{1E602C15-0273-4F52-9443-09F9B337D82C}"/>
              </a:ext>
            </a:extLst>
          </p:cNvPr>
          <p:cNvSpPr/>
          <p:nvPr/>
        </p:nvSpPr>
        <p:spPr>
          <a:xfrm>
            <a:off x="4896464" y="612845"/>
            <a:ext cx="6804953" cy="498598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1D1C1D"/>
                </a:solidFill>
                <a:latin typeface="Segoe UI Semibold" panose="020B0702040204020203" pitchFamily="34" charset="0"/>
                <a:cs typeface="Segoe UI Semibold" panose="020B0702040204020203" pitchFamily="34" charset="0"/>
              </a:rPr>
              <a:t>Originally, we wanted to produce a “Newcomers” guide to Austin that would provide useful information to people who had moved to Austin recently, or were planning to move to Austin.  The idea was to interlace school data, crime data, shopping and entertainment venues and housing prices to provide an overall view of Austin livability.  We realized early on that this was probably more than we wanted to take on for the project, so we started focusing on one question we found interesting.</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lvl="0" defTabSz="914400" eaLnBrk="0" fontAlgn="base" hangingPunct="0">
              <a:spcBef>
                <a:spcPct val="0"/>
              </a:spcBef>
              <a:spcAft>
                <a:spcPct val="0"/>
              </a:spcAft>
            </a:pPr>
            <a:r>
              <a:rPr lang="en-US" altLang="en-US" sz="2400" i="1" dirty="0">
                <a:solidFill>
                  <a:schemeClr val="accent2"/>
                </a:solidFill>
                <a:latin typeface="Segoe UI Semibold" panose="020B0702040204020203" pitchFamily="34" charset="0"/>
                <a:cs typeface="Segoe UI Semibold" panose="020B0702040204020203" pitchFamily="34" charset="0"/>
              </a:rPr>
              <a:t>Over time, does a change in crime rates, have an influence over housing prices?  </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defTabSz="914400"/>
            <a:r>
              <a:rPr lang="en-US" altLang="en-US" dirty="0">
                <a:solidFill>
                  <a:srgbClr val="1D1C1D"/>
                </a:solidFill>
                <a:latin typeface="Segoe UI Semibold" panose="020B0702040204020203" pitchFamily="34" charset="0"/>
                <a:cs typeface="Segoe UI Semibold" panose="020B0702040204020203" pitchFamily="34" charset="0"/>
              </a:rPr>
              <a:t>Our hypothesis is that an increase in crimes, over a period, will negatively impact home prices in an Austin zip code.  Conversely, a decrease in violent crime, over a period, will positively impact home prices in an Austin zip code</a:t>
            </a:r>
          </a:p>
        </p:txBody>
      </p:sp>
    </p:spTree>
    <p:extLst>
      <p:ext uri="{BB962C8B-B14F-4D97-AF65-F5344CB8AC3E}">
        <p14:creationId xmlns:p14="http://schemas.microsoft.com/office/powerpoint/2010/main" val="91366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8BED655-2EC5-4704-ADD4-A9156453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CBA419E7-4B43-4FA7-846D-76D394A3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F7D34090-8F5C-4A49-8452-7328D6632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B55B7B2-03F9-46F2-AE7C-2AC5156F4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6" name="Rectangle 5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38620" y="863695"/>
            <a:ext cx="3511233" cy="3779995"/>
          </a:xfrm>
        </p:spPr>
        <p:txBody>
          <a:bodyPr vert="horz" lIns="91440" tIns="45720" rIns="91440" bIns="45720" rtlCol="0" anchor="ctr">
            <a:normAutofit/>
          </a:bodyPr>
          <a:lstStyle/>
          <a:p>
            <a:br>
              <a:rPr lang="en-US" sz="3600" dirty="0">
                <a:solidFill>
                  <a:srgbClr val="FFFFFF"/>
                </a:solidFill>
              </a:rPr>
            </a:br>
            <a:r>
              <a:rPr lang="en-US" sz="3600" dirty="0">
                <a:solidFill>
                  <a:srgbClr val="FFFFFF"/>
                </a:solidFill>
              </a:rPr>
              <a:t>Questions</a:t>
            </a:r>
          </a:p>
        </p:txBody>
      </p:sp>
      <p:sp>
        <p:nvSpPr>
          <p:cNvPr id="58" name="Rectangle 5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043605B0-167C-4860-9132-8EF58249CC7B}"/>
              </a:ext>
            </a:extLst>
          </p:cNvPr>
          <p:cNvPicPr>
            <a:picLocks noChangeAspect="1"/>
          </p:cNvPicPr>
          <p:nvPr/>
        </p:nvPicPr>
        <p:blipFill rotWithShape="1">
          <a:blip r:embed="rId3"/>
          <a:srcRect l="32954" r="2" b="2"/>
          <a:stretch/>
        </p:blipFill>
        <p:spPr>
          <a:xfrm>
            <a:off x="4361483" y="10"/>
            <a:ext cx="7830518" cy="6857990"/>
          </a:xfrm>
          <a:prstGeom prst="rect">
            <a:avLst/>
          </a:prstGeom>
        </p:spPr>
      </p:pic>
      <p:sp>
        <p:nvSpPr>
          <p:cNvPr id="21" name="Content Placeholder 2"/>
          <p:cNvSpPr txBox="1">
            <a:spLocks/>
          </p:cNvSpPr>
          <p:nvPr/>
        </p:nvSpPr>
        <p:spPr>
          <a:xfrm>
            <a:off x="850250" y="1471653"/>
            <a:ext cx="10465450" cy="4405145"/>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4E4FF355-FABD-44E2-927E-49BFC86BDBC8}"/>
              </a:ext>
            </a:extLst>
          </p:cNvPr>
          <p:cNvSpPr/>
          <p:nvPr/>
        </p:nvSpPr>
        <p:spPr>
          <a:xfrm>
            <a:off x="5016802" y="977491"/>
            <a:ext cx="6096000" cy="4216539"/>
          </a:xfrm>
          <a:prstGeom prst="rect">
            <a:avLst/>
          </a:prstGeom>
        </p:spPr>
        <p:txBody>
          <a:bodyPr>
            <a:spAutoFit/>
          </a:bodyPr>
          <a:lstStyle/>
          <a:p>
            <a:pPr lvl="0" defTabSz="914400" eaLnBrk="0" fontAlgn="base" hangingPunct="0">
              <a:spcBef>
                <a:spcPct val="0"/>
              </a:spcBef>
              <a:spcAft>
                <a:spcPct val="0"/>
              </a:spcAft>
            </a:pPr>
            <a:endParaRPr lang="en-US" altLang="en-US" sz="1600" dirty="0">
              <a:solidFill>
                <a:srgbClr val="1D1C1D"/>
              </a:solidFill>
              <a:latin typeface="Segoe UI Semibold" panose="020B0702040204020203" pitchFamily="34" charset="0"/>
              <a:cs typeface="Segoe UI Semibold" panose="020B0702040204020203" pitchFamily="34" charset="0"/>
            </a:endParaRPr>
          </a:p>
          <a:p>
            <a:pPr marL="34290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Using the crime and census data, what are the crime rates per 1,000 of population in each Austin zip code?</a:t>
            </a:r>
          </a:p>
          <a:p>
            <a:pPr marL="342900" indent="-342900" defTabSz="914400">
              <a:buFontTx/>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crime rates over the period from 2015-2018 and year over year? </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 typeface="+mj-lt"/>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median home prices over the period from 2015-2018 and year over year?</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What, if any, is the correlation between the two, via scatter plot, best fit line, r-square, p-square and p-value?</a:t>
            </a:r>
          </a:p>
        </p:txBody>
      </p:sp>
    </p:spTree>
    <p:extLst>
      <p:ext uri="{BB962C8B-B14F-4D97-AF65-F5344CB8AC3E}">
        <p14:creationId xmlns:p14="http://schemas.microsoft.com/office/powerpoint/2010/main" val="11474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summary</a:t>
            </a:r>
          </a:p>
        </p:txBody>
      </p:sp>
      <p:sp>
        <p:nvSpPr>
          <p:cNvPr id="3" name="Rectangle 2">
            <a:extLst>
              <a:ext uri="{FF2B5EF4-FFF2-40B4-BE49-F238E27FC236}">
                <a16:creationId xmlns:a16="http://schemas.microsoft.com/office/drawing/2014/main" id="{9BC03B3D-A2A6-4998-820A-4C214D13B60B}"/>
              </a:ext>
            </a:extLst>
          </p:cNvPr>
          <p:cNvSpPr/>
          <p:nvPr/>
        </p:nvSpPr>
        <p:spPr>
          <a:xfrm>
            <a:off x="5136843" y="661122"/>
            <a:ext cx="6096000" cy="4493538"/>
          </a:xfrm>
          <a:prstGeom prst="rect">
            <a:avLst/>
          </a:prstGeom>
        </p:spPr>
        <p:txBody>
          <a:bodyPr>
            <a:spAutoFit/>
          </a:bodyPr>
          <a:lstStyle/>
          <a:p>
            <a:pPr defTabSz="914400"/>
            <a:endParaRPr lang="en-US" altLang="en-US" sz="1600"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Year over year data does not provide enough data (or much insight) so we decided to look at overall % changes in crime and overall % changes in home prices from 2015 to 2018.</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Currently, it does not appear that crime data (either violent or non-violent) has a significant influence on home prices in Austin.  Other factors such as neighborhood location, schools, walkability, neighborhood character, property taxes and long-term value may be more important.</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Overall, Austin is not a particularly violent city.  This study might lend itself better to cities where violent crime is more prevalent OR to a longer-term study.</a:t>
            </a:r>
          </a:p>
        </p:txBody>
      </p:sp>
    </p:spTree>
    <p:extLst>
      <p:ext uri="{BB962C8B-B14F-4D97-AF65-F5344CB8AC3E}">
        <p14:creationId xmlns:p14="http://schemas.microsoft.com/office/powerpoint/2010/main" val="35257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Data sources</a:t>
            </a:r>
          </a:p>
        </p:txBody>
      </p:sp>
      <p:graphicFrame>
        <p:nvGraphicFramePr>
          <p:cNvPr id="5" name="Content Placeholder 2">
            <a:extLst>
              <a:ext uri="{FF2B5EF4-FFF2-40B4-BE49-F238E27FC236}">
                <a16:creationId xmlns:a16="http://schemas.microsoft.com/office/drawing/2014/main" id="{597C8839-199E-47B9-990A-91908FDE6788}"/>
              </a:ext>
            </a:extLst>
          </p:cNvPr>
          <p:cNvGraphicFramePr>
            <a:graphicFrameLocks noGrp="1"/>
          </p:cNvGraphicFramePr>
          <p:nvPr>
            <p:ph idx="1"/>
            <p:extLst>
              <p:ext uri="{D42A27DB-BD31-4B8C-83A1-F6EECF244321}">
                <p14:modId xmlns:p14="http://schemas.microsoft.com/office/powerpoint/2010/main" val="408428925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75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solidFill>
                  <a:srgbClr val="FFFEFF"/>
                </a:solidFill>
              </a:rPr>
              <a:t>Data clean up and exploration</a:t>
            </a:r>
          </a:p>
        </p:txBody>
      </p:sp>
      <p:graphicFrame>
        <p:nvGraphicFramePr>
          <p:cNvPr id="13" name="Content Placeholder 2">
            <a:extLst>
              <a:ext uri="{FF2B5EF4-FFF2-40B4-BE49-F238E27FC236}">
                <a16:creationId xmlns:a16="http://schemas.microsoft.com/office/drawing/2014/main" id="{D739A15F-90D6-46FA-8B17-9A3B0D8F798D}"/>
              </a:ext>
            </a:extLst>
          </p:cNvPr>
          <p:cNvGraphicFramePr>
            <a:graphicFrameLocks noGrp="1"/>
          </p:cNvGraphicFramePr>
          <p:nvPr>
            <p:ph idx="1"/>
            <p:extLst>
              <p:ext uri="{D42A27DB-BD31-4B8C-83A1-F6EECF244321}">
                <p14:modId xmlns:p14="http://schemas.microsoft.com/office/powerpoint/2010/main" val="33002778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2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analysis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Crime data was merged with census data, on zip code, to produce crime rates per 1,000 population.  Percentage of crime rate changes, over time, were calculated.</a:t>
            </a:r>
          </a:p>
          <a:p>
            <a:r>
              <a:rPr lang="en-US" dirty="0"/>
              <a:t>Median listing prices, by zip code, were calculated over time.  Percentage of listing price changes, over time, were calculated.</a:t>
            </a:r>
          </a:p>
          <a:p>
            <a:r>
              <a:rPr lang="en-US" dirty="0"/>
              <a:t>Matplotlib was used to chart, analyze and visualize the data.</a:t>
            </a:r>
          </a:p>
          <a:p>
            <a:r>
              <a:rPr lang="en-US" dirty="0"/>
              <a:t>Final analysis used a scatterplot with crime rates on the x-axis and housing prices on the y-axis with each zip code as a datapoint.  Best fit line was created with an r-square indicating no correlation.</a:t>
            </a:r>
          </a:p>
          <a:p>
            <a:endParaRPr lang="en-US" dirty="0"/>
          </a:p>
        </p:txBody>
      </p:sp>
    </p:spTree>
    <p:extLst>
      <p:ext uri="{BB962C8B-B14F-4D97-AF65-F5344CB8AC3E}">
        <p14:creationId xmlns:p14="http://schemas.microsoft.com/office/powerpoint/2010/main" val="25458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Charts and graphs</a:t>
            </a:r>
          </a:p>
        </p:txBody>
      </p:sp>
      <p:sp>
        <p:nvSpPr>
          <p:cNvPr id="3" name="Content Placeholder 2"/>
          <p:cNvSpPr>
            <a:spLocks noGrp="1"/>
          </p:cNvSpPr>
          <p:nvPr>
            <p:ph idx="1"/>
          </p:nvPr>
        </p:nvSpPr>
        <p:spPr>
          <a:xfrm>
            <a:off x="5155905" y="1113764"/>
            <a:ext cx="6689254" cy="4624327"/>
          </a:xfrm>
        </p:spPr>
        <p:txBody>
          <a:bodyPr anchor="ctr">
            <a:normAutofit/>
          </a:bodyPr>
          <a:lstStyle/>
          <a:p>
            <a:endParaRPr lang="en-US" dirty="0"/>
          </a:p>
          <a:p>
            <a:r>
              <a:rPr lang="en-US" dirty="0"/>
              <a:t>Zip code population growth.</a:t>
            </a:r>
          </a:p>
          <a:p>
            <a:r>
              <a:rPr lang="en-US" dirty="0"/>
              <a:t>Austin crime by zip code.</a:t>
            </a:r>
          </a:p>
          <a:p>
            <a:r>
              <a:rPr lang="en-US" dirty="0"/>
              <a:t>Percent change in crime by zip code.</a:t>
            </a:r>
          </a:p>
          <a:p>
            <a:r>
              <a:rPr lang="en-US" dirty="0"/>
              <a:t>Percent change in violent and property crime year over year.</a:t>
            </a:r>
          </a:p>
          <a:p>
            <a:r>
              <a:rPr lang="en-US" dirty="0"/>
              <a:t>Crime by month.</a:t>
            </a:r>
          </a:p>
          <a:p>
            <a:r>
              <a:rPr lang="en-US" dirty="0"/>
              <a:t>Change in median housing prices by zip code 2015-2018.</a:t>
            </a:r>
          </a:p>
          <a:p>
            <a:r>
              <a:rPr lang="en-US" dirty="0"/>
              <a:t>Scatter plot matching % changes in crime by zip code vs. % changes in housing prices from 2015-2018.</a:t>
            </a:r>
          </a:p>
          <a:p>
            <a:endParaRPr lang="en-US" dirty="0"/>
          </a:p>
          <a:p>
            <a:endParaRPr dirty="0"/>
          </a:p>
        </p:txBody>
      </p:sp>
    </p:spTree>
    <p:extLst>
      <p:ext uri="{BB962C8B-B14F-4D97-AF65-F5344CB8AC3E}">
        <p14:creationId xmlns:p14="http://schemas.microsoft.com/office/powerpoint/2010/main" val="89484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07B-5942-47C0-B56E-A6BFCEA966C8}"/>
              </a:ext>
            </a:extLst>
          </p:cNvPr>
          <p:cNvSpPr>
            <a:spLocks noGrp="1"/>
          </p:cNvSpPr>
          <p:nvPr>
            <p:ph type="title"/>
          </p:nvPr>
        </p:nvSpPr>
        <p:spPr/>
        <p:txBody>
          <a:bodyPr/>
          <a:lstStyle/>
          <a:p>
            <a:r>
              <a:rPr lang="en-US" dirty="0"/>
              <a:t>Change in population by zip code (2015-2018)</a:t>
            </a:r>
            <a:br>
              <a:rPr lang="en-US" dirty="0"/>
            </a:br>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E0D541DB-7FE9-4D5D-9CC6-9DFEEB0C3115}"/>
              </a:ext>
            </a:extLst>
          </p:cNvPr>
          <p:cNvPicPr>
            <a:picLocks noGrp="1" noChangeAspect="1"/>
          </p:cNvPicPr>
          <p:nvPr>
            <p:ph idx="1"/>
          </p:nvPr>
        </p:nvPicPr>
        <p:blipFill>
          <a:blip r:embed="rId3"/>
          <a:stretch>
            <a:fillRect/>
          </a:stretch>
        </p:blipFill>
        <p:spPr>
          <a:xfrm>
            <a:off x="581191" y="2181224"/>
            <a:ext cx="11029615" cy="4534207"/>
          </a:xfrm>
        </p:spPr>
      </p:pic>
      <p:sp>
        <p:nvSpPr>
          <p:cNvPr id="3" name="TextBox 2">
            <a:extLst>
              <a:ext uri="{FF2B5EF4-FFF2-40B4-BE49-F238E27FC236}">
                <a16:creationId xmlns:a16="http://schemas.microsoft.com/office/drawing/2014/main" id="{38333FE6-CB75-46C8-81D7-60EBCEB99F97}"/>
              </a:ext>
            </a:extLst>
          </p:cNvPr>
          <p:cNvSpPr txBox="1"/>
          <p:nvPr/>
        </p:nvSpPr>
        <p:spPr>
          <a:xfrm>
            <a:off x="581191" y="1811892"/>
            <a:ext cx="8451440" cy="369332"/>
          </a:xfrm>
          <a:prstGeom prst="rect">
            <a:avLst/>
          </a:prstGeom>
          <a:noFill/>
        </p:spPr>
        <p:txBody>
          <a:bodyPr wrap="square" rtlCol="0">
            <a:spAutoFit/>
          </a:bodyPr>
          <a:lstStyle/>
          <a:p>
            <a:r>
              <a:rPr lang="en-US" dirty="0"/>
              <a:t>Steady growth was seen over the four years across almost all zip codes.</a:t>
            </a:r>
          </a:p>
        </p:txBody>
      </p:sp>
    </p:spTree>
    <p:extLst>
      <p:ext uri="{BB962C8B-B14F-4D97-AF65-F5344CB8AC3E}">
        <p14:creationId xmlns:p14="http://schemas.microsoft.com/office/powerpoint/2010/main" val="30039030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1099</Words>
  <Application>Microsoft Macintosh PowerPoint</Application>
  <PresentationFormat>Widescreen</PresentationFormat>
  <Paragraphs>95</Paragraphs>
  <Slides>16</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Segoe UI</vt:lpstr>
      <vt:lpstr>Segoe UI Semibold</vt:lpstr>
      <vt:lpstr>Segoe UI Semilight</vt:lpstr>
      <vt:lpstr>Wingdings 2</vt:lpstr>
      <vt:lpstr>Dividend</vt:lpstr>
      <vt:lpstr>UT Data Analytics Team 4 project 1</vt:lpstr>
      <vt:lpstr>Project motivation</vt:lpstr>
      <vt:lpstr> Questions</vt:lpstr>
      <vt:lpstr>Project summary</vt:lpstr>
      <vt:lpstr>Data sources</vt:lpstr>
      <vt:lpstr>Data clean up and exploration</vt:lpstr>
      <vt:lpstr>Data analysis</vt:lpstr>
      <vt:lpstr>Charts and graphs</vt:lpstr>
      <vt:lpstr>Change in population by zip code (2015-2018) </vt:lpstr>
      <vt:lpstr>Austin TOTAL crime PER 1000 POPULATION by zip code (2015-2018) </vt:lpstr>
      <vt:lpstr> Percent change in crime by zip code – ALL CRIME (2015-2018) </vt:lpstr>
      <vt:lpstr>Percent change in crime (year over year) </vt:lpstr>
      <vt:lpstr>Crime by month (2015-2018) </vt:lpstr>
      <vt:lpstr>Change in median housing prices by zip code (2015-2018) </vt:lpstr>
      <vt:lpstr> Final scatterplot –  % change in crime vs. % change in home prices (2015-2018)  p-value = 0.4773 – no evidence against null hypothesis – can’t disprove  r-value = -0.1242 – very small inverse relationship between home prices and crime  r-squared = 0.0154 – No relationship between home prices and crime  </vt:lpstr>
      <vt:lpstr>QUESTIONS?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Data Analytics Team 4 project 1</dc:title>
  <dc:creator>elizabeth findley</dc:creator>
  <cp:lastModifiedBy>Vishal Raval</cp:lastModifiedBy>
  <cp:revision>20</cp:revision>
  <dcterms:created xsi:type="dcterms:W3CDTF">2019-09-12T12:08:49Z</dcterms:created>
  <dcterms:modified xsi:type="dcterms:W3CDTF">2019-09-12T19:16:05Z</dcterms:modified>
</cp:coreProperties>
</file>