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Nunito" pitchFamily="2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read this slide- Robert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d5c3a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d5c3a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d5c3ae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fd5c3ae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f4dbe5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3f4dbe5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18512500_2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18512500_2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18512500_2_1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18512500_2_1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18512500_2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618512500_2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18512500_2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618512500_2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cc2c20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cc2c20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6c07fdb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6c07fdb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typed up a script for this slide - Robert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580535e8b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580535e8b_1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18512500_2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18512500_2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read this slide, drawing from my executive summary- Robert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580535e8b_1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580535e8b_1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c07fdb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6c07fdb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80535e8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80535e8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b50b2b9e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b50b2b9e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read this slide, drawing from my executive summary- Robert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d5c3ae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d5c3ae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d5c3aed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d5c3aed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f4dbe5e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f4dbe5e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1851250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1851250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80535e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80535e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352" y="739875"/>
            <a:ext cx="2057401" cy="66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61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57200" y="3031236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-2097" y="4793742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392782" y="1143000"/>
            <a:ext cx="5294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marL="1371600" lvl="2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443917" y="1143000"/>
            <a:ext cx="26736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12576" y="4811568"/>
            <a:ext cx="457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12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Char char="─"/>
              <a:defRPr sz="1200"/>
            </a:lvl2pPr>
            <a:lvl3pPr marL="1371600" lvl="2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marL="1828800" lvl="3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Char char="─"/>
              <a:defRPr sz="1200"/>
            </a:lvl2pPr>
            <a:lvl3pPr marL="1371600" lvl="2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marL="1828800" lvl="3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 rtl="0"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─"/>
              <a:defRPr/>
            </a:lvl2pPr>
            <a:lvl3pPr marL="1371600" lvl="2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0200" algn="ctr" rtl="0">
              <a:spcBef>
                <a:spcPts val="600"/>
              </a:spcBef>
              <a:spcAft>
                <a:spcPts val="0"/>
              </a:spcAft>
              <a:buSzPts val="1600"/>
              <a:buChar char="o"/>
              <a:defRPr/>
            </a:lvl4pPr>
            <a:lvl5pPr marL="2286000" lvl="4" indent="-330200" algn="ctr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ctr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ctr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ctr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ctr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Red">
  <p:cSld name="BlankRed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2225" y="1075135"/>
            <a:ext cx="3014664" cy="29932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12576" y="4811568"/>
            <a:ext cx="457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2">
  <p:cSld name="Title2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352" y="739875"/>
            <a:ext cx="2057401" cy="6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erdana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57200" y="30289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2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248" y="2235708"/>
            <a:ext cx="2969528" cy="29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51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62000" y="5143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Verdana"/>
              <a:buNone/>
              <a:defRPr sz="40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762000" y="17716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12576" y="4811568"/>
            <a:ext cx="457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12576" y="4811568"/>
            <a:ext cx="457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12576" y="4811568"/>
            <a:ext cx="457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Caption">
  <p:cSld name="Photo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12576" y="4811568"/>
            <a:ext cx="457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>
            <a:spLocks noGrp="1"/>
          </p:cNvSpPr>
          <p:nvPr>
            <p:ph type="pic" idx="2"/>
          </p:nvPr>
        </p:nvSpPr>
        <p:spPr>
          <a:xfrm>
            <a:off x="457200" y="1143000"/>
            <a:ext cx="58674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6553200" y="1143000"/>
            <a:ext cx="21336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0" y="1122552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762000" y="1662300"/>
            <a:ext cx="3657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4648200" y="1122552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4"/>
          </p:nvPr>
        </p:nvSpPr>
        <p:spPr>
          <a:xfrm>
            <a:off x="4648200" y="1662300"/>
            <a:ext cx="3657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512576" y="4811568"/>
            <a:ext cx="457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12576" y="4811568"/>
            <a:ext cx="457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5090825" y="4752300"/>
            <a:ext cx="335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zv19---g-Iy2zux1uoTBamjmkDzjGdi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ltnrIDrgADQnX7g_NXovjNvI0H2rQhf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lmmxIl6s8J8i_Nx84xBkoeJYpYn8VVjj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ftsyaOxOAiV4YUxsyKX8x8bJAc53m1XR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drive.google.com/file/d/1EAVkRcpzwKZ60F1DdbOhWu9nEQJGD6_u/view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://drive.google.com/file/d/1mOM-XDaelE_A6NektZ4biieefc31AkVm/view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DkVluuUUWoyoxoIlNStzxPwo4mSFOT19/vie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://drive.google.com/file/d/1tX-rKoijyDTuX2xBd2EeOq3kG-JW9i3Z/view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UXj-0KFSOle2kRbN4A-H26RBkr-fW9Mp/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wv8BqyQpfQgSUQjdnRMNLdTSzYJsGX4I/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IohS3ILZrg__ZoVF6lyNO1nrjc_g24e/vie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Vn5PBR33G77j3zOqY7kB09fpztLkrrQ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WqpzaZduBhxhzLL6OJG4i4N429kfM-7Z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lVSjMu5qAkFfa8bkNacEYCckC5yi6c9_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hyperlink" Target="http://drive.google.com/file/d/1a3NsNtfoZvRuelyUgK-pbuaSwDAiIRZw/vie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SlmbfBBB3tgnC6Q2yrXAQsAfqel3pnbq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Tees Business Intelligence Initiative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457200" y="3031236"/>
            <a:ext cx="6858000" cy="74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Bhavin Vinod Jain, Brendan Jacques, Matthew Finn, Robert Johnson, Utsav Nandlal Jain</a:t>
            </a:r>
            <a:endParaRPr/>
          </a:p>
        </p:txBody>
      </p:sp>
      <p:pic>
        <p:nvPicPr>
          <p:cNvPr id="97" name="Google Shape;97;p18" title="MISFinalSlide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 idx="4294967295"/>
          </p:nvPr>
        </p:nvSpPr>
        <p:spPr>
          <a:xfrm>
            <a:off x="1419750" y="674850"/>
            <a:ext cx="6304500" cy="71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Analytics Dashboard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450" y="1467275"/>
            <a:ext cx="5964274" cy="31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 title="Tableau - MIS 584 - Team 10 - SalesDashboard 1 - Tableau license expires in 11 days 2021-12-09 19-11-3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 title="Tableau - MIS 584 - Team 10 - SalesDashboard 1 [Read-Only] 2021-12-10 17-41-4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449175" y="2075600"/>
            <a:ext cx="6858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3</a:t>
            </a:r>
            <a:endParaRPr/>
          </a:p>
        </p:txBody>
      </p:sp>
      <p:pic>
        <p:nvPicPr>
          <p:cNvPr id="172" name="Google Shape;172;p30" title="p3intr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8050" y="45800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1"/>
          <p:cNvGrpSpPr/>
          <p:nvPr/>
        </p:nvGrpSpPr>
        <p:grpSpPr>
          <a:xfrm>
            <a:off x="6038025" y="2411210"/>
            <a:ext cx="2469661" cy="1384500"/>
            <a:chOff x="6038025" y="2598925"/>
            <a:chExt cx="2469661" cy="1384500"/>
          </a:xfrm>
        </p:grpSpPr>
        <p:cxnSp>
          <p:nvCxnSpPr>
            <p:cNvPr id="178" name="Google Shape;178;p31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31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Software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R. Packages include tidyverse, caret, and leaps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31"/>
          <p:cNvGrpSpPr/>
          <p:nvPr/>
        </p:nvGrpSpPr>
        <p:grpSpPr>
          <a:xfrm>
            <a:off x="636321" y="1638728"/>
            <a:ext cx="2994729" cy="1384500"/>
            <a:chOff x="636321" y="1844098"/>
            <a:chExt cx="2994729" cy="1384500"/>
          </a:xfrm>
        </p:grpSpPr>
        <p:sp>
          <p:nvSpPr>
            <p:cNvPr id="183" name="Google Shape;183;p31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Data that affects whether a customer is retained or not.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4" name="Google Shape;184;p31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Google Shape;185;p31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31"/>
          <p:cNvGrpSpPr/>
          <p:nvPr/>
        </p:nvGrpSpPr>
        <p:grpSpPr>
          <a:xfrm>
            <a:off x="4908100" y="737545"/>
            <a:ext cx="3599586" cy="1384500"/>
            <a:chOff x="4908100" y="889950"/>
            <a:chExt cx="3599586" cy="1384500"/>
          </a:xfrm>
        </p:grpSpPr>
        <p:cxnSp>
          <p:nvCxnSpPr>
            <p:cNvPr id="188" name="Google Shape;188;p31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" name="Google Shape;189;p31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Goal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Test every possible combination of the predictor variables in a dataset. Then, according to the particular statistical criterion of the user’s choice, the algorithm selects the best model.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31"/>
          <p:cNvGrpSpPr/>
          <p:nvPr/>
        </p:nvGrpSpPr>
        <p:grpSpPr>
          <a:xfrm>
            <a:off x="2814594" y="945750"/>
            <a:ext cx="3514811" cy="3252003"/>
            <a:chOff x="2991269" y="1153325"/>
            <a:chExt cx="3514811" cy="3252003"/>
          </a:xfrm>
        </p:grpSpPr>
        <p:sp>
          <p:nvSpPr>
            <p:cNvPr id="193" name="Google Shape;193;p31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94" name="Google Shape;194;p31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95" name="Google Shape;195;p31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D83829"/>
            </a:solidFill>
            <a:ln>
              <a:noFill/>
            </a:ln>
          </p:spPr>
        </p:sp>
        <p:sp>
          <p:nvSpPr>
            <p:cNvPr id="196" name="Google Shape;196;p31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97" name="Google Shape;197;p31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98" name="Google Shape;198;p31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B02C20"/>
            </a:solidFill>
            <a:ln>
              <a:noFill/>
            </a:ln>
          </p:spPr>
        </p:sp>
        <p:sp>
          <p:nvSpPr>
            <p:cNvPr id="199" name="Google Shape;199;p31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200" name="Google Shape;200;p31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72A1E"/>
            </a:solidFill>
            <a:ln>
              <a:noFill/>
            </a:ln>
          </p:spPr>
        </p:sp>
      </p:grpSp>
      <p:sp>
        <p:nvSpPr>
          <p:cNvPr id="201" name="Google Shape;201;p31"/>
          <p:cNvSpPr txBox="1">
            <a:spLocks noGrp="1"/>
          </p:cNvSpPr>
          <p:nvPr>
            <p:ph type="title" idx="4294967295"/>
          </p:nvPr>
        </p:nvSpPr>
        <p:spPr>
          <a:xfrm>
            <a:off x="58225" y="53600"/>
            <a:ext cx="8229600" cy="6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Best Subsets Regression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975" y="3795700"/>
            <a:ext cx="2859276" cy="12776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5" y="4197750"/>
            <a:ext cx="869750" cy="8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 title="p3s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9898" y="53602"/>
            <a:ext cx="134100" cy="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Choose which variables you’d like to use to predict customer retention: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Maybe average order, order frequency, emails opened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the regression technique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Analyze which model is best by running metrics</a:t>
            </a:r>
            <a:endParaRPr sz="140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76" y="2234738"/>
            <a:ext cx="3307000" cy="2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925" y="2185200"/>
            <a:ext cx="3307000" cy="264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 title="p3s3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9200" y="152400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Value</a:t>
            </a:r>
            <a:endParaRPr/>
          </a:p>
        </p:txBody>
      </p:sp>
      <p:grpSp>
        <p:nvGrpSpPr>
          <p:cNvPr id="219" name="Google Shape;219;p33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220" name="Google Shape;220;p33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Simple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33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The algorithm is quite simple to perform and only takes a few lines of code. It is easily customizable to any dataset that has a target variable.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33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223" name="Google Shape;223;p33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Doesn’t require change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33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Special Tees already has a customer database that is likely filled with plenty of features that can affect a certain target they’d like to analyze.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33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226" name="Google Shape;226;p33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Many factors that could affect retention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33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There are so many aspects that go into keeping a customer and they are often too difficult to analyze without an algorithm.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33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229" name="Google Shape;229;p33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Plenty of other uses for this technique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33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This prototype could help with other areas of analysis, like whether a sale is in person or online, the nature of large vs small orders, or features that affect particular inventory sales.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1" name="Google Shape;231;p33" title="p3s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25225"/>
            <a:ext cx="165875" cy="1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0" y="1337713"/>
            <a:ext cx="57340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663" y="16313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 title="Implementation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39523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ctrTitle"/>
          </p:nvPr>
        </p:nvSpPr>
        <p:spPr>
          <a:xfrm>
            <a:off x="449175" y="2075600"/>
            <a:ext cx="6858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Recommendations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What we’ve talked about so far:</a:t>
            </a:r>
            <a:endParaRPr sz="1400"/>
          </a:p>
          <a:p>
            <a:pPr marL="685800" marR="0" lvl="1" indent="-3175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Status of BI at Special Tees</a:t>
            </a:r>
            <a:endParaRPr sz="1400"/>
          </a:p>
          <a:p>
            <a:pPr marL="685800" marR="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Case Studies</a:t>
            </a:r>
            <a:endParaRPr sz="1400"/>
          </a:p>
          <a:p>
            <a:pPr marL="685800" marR="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Dashboards and Models</a:t>
            </a:r>
            <a:endParaRPr sz="1400"/>
          </a:p>
          <a:p>
            <a:pPr marL="1371600" marR="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Their insights into operations</a:t>
            </a:r>
            <a:endParaRPr sz="12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Specifically tailored to the business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251" name="Google Shape;251;p36" title="MISFinalSlide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0" y="46208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400" y="2017077"/>
            <a:ext cx="3851926" cy="27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449175" y="2075600"/>
            <a:ext cx="6858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Where to go from here:</a:t>
            </a:r>
            <a:endParaRPr sz="1400"/>
          </a:p>
          <a:p>
            <a:pPr marL="457200" marR="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Determine end goal of BI projects and initiatives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Get input and plan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Collect data and decide on metrics and analyses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Follow Kotter’s 8 Step model: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Communication, Evaluation, etc.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These projects are important, so start planning!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59" name="Google Shape;259;p37" title="MISFinalSLide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422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578" y="1143000"/>
            <a:ext cx="3285623" cy="3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ctrTitle"/>
          </p:nvPr>
        </p:nvSpPr>
        <p:spPr>
          <a:xfrm>
            <a:off x="449175" y="2075600"/>
            <a:ext cx="7041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pic>
        <p:nvPicPr>
          <p:cNvPr id="266" name="Google Shape;266;p38" title="MISFinalSlide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315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Here’s what we will discuss:</a:t>
            </a:r>
            <a:endParaRPr sz="1400"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lt2"/>
                </a:solidFill>
              </a:rPr>
              <a:t>The business and their current BI situation </a:t>
            </a:r>
            <a:endParaRPr sz="1400"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lt2"/>
                </a:solidFill>
              </a:rPr>
              <a:t>Two Case Studies</a:t>
            </a:r>
            <a:endParaRPr sz="1400"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lt2"/>
                </a:solidFill>
              </a:rPr>
              <a:t>Two dashboards, and a prototype predictive model</a:t>
            </a:r>
            <a:endParaRPr sz="1400"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lt2"/>
                </a:solidFill>
              </a:rPr>
              <a:t>Documents about BI implementation</a:t>
            </a:r>
            <a:endParaRPr sz="1400"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lt2"/>
                </a:solidFill>
              </a:rPr>
              <a:t>Give our final thoughts and recommendations for Special Tees</a:t>
            </a:r>
            <a:endParaRPr sz="14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09" name="Google Shape;109;p20" title="MISFinalSLide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1109" y="1528750"/>
            <a:ext cx="1795691" cy="17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3275" y="2930725"/>
            <a:ext cx="2801750" cy="2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9175" y="2075600"/>
            <a:ext cx="6858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Inc. Case Study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0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Founded in 1969 by Donald and Doris Fisher.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3,666 physical stores around the world. It generated global sales of $16.58 billion in 2018.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Google Analytics, Googles trends used to collect data and help track and report a company’s website and app real-time data such as number of users, total number of pages viewed, total number of sessions (the period of time a user is actively engaged with the website or app), customer demographic data, the keywords and sites that referred them.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Company should keep track of who buys what based on age, gender, location, etc. to avoid any inventory backlogs and deep discounting problems which are being faced by them.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 title="Gap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Magazine Luiza Case Study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/>
              <a:t>One of Brazil’s largest retailers, both in-person and online.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 sz="1400"/>
              <a:t>Net revenue in 2020 of 43.52 billion Brazilian reals (about $7.8 billion)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 sz="1400"/>
              <a:t>Early pioneer in Brazilian online retail (as early as 1992)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 sz="1400"/>
              <a:t>Project Bob - An AI tool that recommends products to customers based on browsing and purchase history.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</a:pPr>
            <a:r>
              <a:rPr lang="en" sz="1400"/>
              <a:t>Initially meant to personalize recommendations to customers.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</a:pPr>
            <a:r>
              <a:rPr lang="en" sz="1400"/>
              <a:t>Expanded over time to personalizing entire storefronts per-customer.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/>
              <a:t>Organizational changes to accommodate BI solutions must be implemented.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/>
              <a:t>Upper management must be involved in the process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/>
              <a:t>Data availability between all employees is essential.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/>
              <a:t>Clear lines of communication with employees is critical.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/>
              <a:t>Radical shifts in the business model of a company should be expected.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3" title="MIS 584 - Luiza Case Study 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57075"/>
            <a:ext cx="386425" cy="3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426" y="307779"/>
            <a:ext cx="4407648" cy="2469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173525" y="514350"/>
            <a:ext cx="4158900" cy="125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Proposed BI Solution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173525" y="1771650"/>
            <a:ext cx="78012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Warehouse containing: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Transaction Sale Data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Product Sale Data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Customer Data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Customer Complaint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Protocols for Greater Data Collection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Develop Data Analytics Tools</a:t>
            </a:r>
            <a:endParaRPr sz="1600"/>
          </a:p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Wide number of use cases</a:t>
            </a:r>
            <a:endParaRPr sz="1600"/>
          </a:p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No programming Knowledge Required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Three Prototypes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Customer Complaints Dashboard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Sales Analytics Dashboard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Customer Retention Prediction Algorithm</a:t>
            </a:r>
            <a:endParaRPr sz="1600"/>
          </a:p>
        </p:txBody>
      </p:sp>
      <p:pic>
        <p:nvPicPr>
          <p:cNvPr id="138" name="Google Shape;138;p24" title="MIS 584 - BI Solution Proposal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8629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449175" y="2075600"/>
            <a:ext cx="6858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Complaints Dashboard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Complaints dashboard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6" title="Tableau - Project_Tableau 2021-12-09 09-39-2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On-screen Show (16:9)</PresentationFormat>
  <Paragraphs>95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Verdana</vt:lpstr>
      <vt:lpstr>Courier New</vt:lpstr>
      <vt:lpstr>Noto Sans Symbols</vt:lpstr>
      <vt:lpstr>Times New Roman</vt:lpstr>
      <vt:lpstr>Roboto</vt:lpstr>
      <vt:lpstr>Nunito</vt:lpstr>
      <vt:lpstr>Arial</vt:lpstr>
      <vt:lpstr>WPI_Gray</vt:lpstr>
      <vt:lpstr>Special Tees Business Intelligence Initiative</vt:lpstr>
      <vt:lpstr>Introduction</vt:lpstr>
      <vt:lpstr>Introduction</vt:lpstr>
      <vt:lpstr>Case Studies</vt:lpstr>
      <vt:lpstr>GAP Inc. Case Study</vt:lpstr>
      <vt:lpstr>Magazine Luiza Case Study</vt:lpstr>
      <vt:lpstr>Our Proposed BI Solution</vt:lpstr>
      <vt:lpstr>Complaints Dashboard</vt:lpstr>
      <vt:lpstr>Complaints dashboard</vt:lpstr>
      <vt:lpstr>Sales Analytics Dashboard</vt:lpstr>
      <vt:lpstr>PowerPoint Presentation</vt:lpstr>
      <vt:lpstr>PowerPoint Presentation</vt:lpstr>
      <vt:lpstr>Prototype 3</vt:lpstr>
      <vt:lpstr>Best Subsets Regression</vt:lpstr>
      <vt:lpstr>Process</vt:lpstr>
      <vt:lpstr>Client Value</vt:lpstr>
      <vt:lpstr>Implementation</vt:lpstr>
      <vt:lpstr>Summary and Recommendations</vt:lpstr>
      <vt:lpstr>Summary</vt:lpstr>
      <vt:lpstr>Recommendations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Tees Business Intelligence Initiative</dc:title>
  <cp:lastModifiedBy>Jain, Bhavin Vinod</cp:lastModifiedBy>
  <cp:revision>1</cp:revision>
  <dcterms:modified xsi:type="dcterms:W3CDTF">2022-02-21T16:58:51Z</dcterms:modified>
</cp:coreProperties>
</file>