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unknown"/>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8"/>
  </p:notesMasterIdLst>
  <p:sldIdLst>
    <p:sldId id="277" r:id="rId5"/>
    <p:sldId id="279" r:id="rId6"/>
    <p:sldId id="302" r:id="rId7"/>
    <p:sldId id="281" r:id="rId8"/>
    <p:sldId id="292" r:id="rId9"/>
    <p:sldId id="293" r:id="rId10"/>
    <p:sldId id="294" r:id="rId11"/>
    <p:sldId id="305" r:id="rId12"/>
    <p:sldId id="308" r:id="rId13"/>
    <p:sldId id="307" r:id="rId14"/>
    <p:sldId id="309" r:id="rId15"/>
    <p:sldId id="286" r:id="rId16"/>
    <p:sldId id="28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2" autoAdjust="0"/>
    <p:restoredTop sz="86401" autoAdjust="0"/>
  </p:normalViewPr>
  <p:slideViewPr>
    <p:cSldViewPr snapToGrid="0">
      <p:cViewPr varScale="1">
        <p:scale>
          <a:sx n="121" d="100"/>
          <a:sy n="121" d="100"/>
        </p:scale>
        <p:origin x="-915" y="-69"/>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6" d="100"/>
          <a:sy n="106" d="100"/>
        </p:scale>
        <p:origin x="-4245"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14-Dec-22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946CEE3-4835-4F73-BA0B-02C09C038718}" type="slidenum">
              <a:rPr lang="en-US" smtClean="0"/>
              <a:t>1</a:t>
            </a:fld>
            <a:endParaRPr lang="en-US" dirty="0"/>
          </a:p>
        </p:txBody>
      </p:sp>
    </p:spTree>
    <p:extLst>
      <p:ext uri="{BB962C8B-B14F-4D97-AF65-F5344CB8AC3E}">
        <p14:creationId xmlns:p14="http://schemas.microsoft.com/office/powerpoint/2010/main" val="347010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 The commonly used commands in Linux that are implemented in the custom shell are as follows: </a:t>
            </a:r>
          </a:p>
          <a:p>
            <a:r>
              <a:rPr lang="en-GB" sz="1200" b="1" i="0" u="none" strike="noStrike" kern="1200" baseline="0" dirty="0" smtClean="0">
                <a:solidFill>
                  <a:schemeClr val="tx1"/>
                </a:solidFill>
                <a:latin typeface="+mn-lt"/>
                <a:ea typeface="+mn-ea"/>
                <a:cs typeface="+mn-cs"/>
              </a:rPr>
              <a:t>List: </a:t>
            </a:r>
            <a:r>
              <a:rPr lang="en-GB" sz="1200" b="0" i="0" u="none" strike="noStrike" kern="1200" baseline="0" dirty="0" smtClean="0">
                <a:solidFill>
                  <a:schemeClr val="tx1"/>
                </a:solidFill>
                <a:latin typeface="+mn-lt"/>
                <a:ea typeface="+mn-ea"/>
                <a:cs typeface="+mn-cs"/>
              </a:rPr>
              <a:t>List and generate statistics for files so that the user can view the statistics of the file to check for the available functions that can be performed on the file. </a:t>
            </a:r>
          </a:p>
          <a:p>
            <a:r>
              <a:rPr lang="en-GB" sz="1200" b="1" i="0" u="none" strike="noStrike" kern="1200" baseline="0" dirty="0" smtClean="0">
                <a:solidFill>
                  <a:schemeClr val="tx1"/>
                </a:solidFill>
                <a:latin typeface="+mn-lt"/>
                <a:ea typeface="+mn-ea"/>
                <a:cs typeface="+mn-cs"/>
              </a:rPr>
              <a:t>Change mode: </a:t>
            </a:r>
            <a:r>
              <a:rPr lang="en-GB" sz="1200" b="0" i="0" u="none" strike="noStrike" kern="1200" baseline="0" dirty="0" smtClean="0">
                <a:solidFill>
                  <a:schemeClr val="tx1"/>
                </a:solidFill>
                <a:latin typeface="+mn-lt"/>
                <a:ea typeface="+mn-ea"/>
                <a:cs typeface="+mn-cs"/>
              </a:rPr>
              <a:t>Change file mode to provide the list of functions on the file. For the future preferences of the file. </a:t>
            </a:r>
          </a:p>
          <a:p>
            <a:r>
              <a:rPr lang="en-GB" sz="1200" b="1" i="0" u="none" strike="noStrike" kern="1200" baseline="0" dirty="0" smtClean="0">
                <a:solidFill>
                  <a:schemeClr val="tx1"/>
                </a:solidFill>
                <a:latin typeface="+mn-lt"/>
                <a:ea typeface="+mn-ea"/>
                <a:cs typeface="+mn-cs"/>
              </a:rPr>
              <a:t>Show environment: </a:t>
            </a:r>
            <a:r>
              <a:rPr lang="en-GB" sz="1200" b="0" i="0" u="none" strike="noStrike" kern="1200" baseline="0" dirty="0" smtClean="0">
                <a:solidFill>
                  <a:schemeClr val="tx1"/>
                </a:solidFill>
                <a:latin typeface="+mn-lt"/>
                <a:ea typeface="+mn-ea"/>
                <a:cs typeface="+mn-cs"/>
              </a:rPr>
              <a:t>Show the environment variable of PATH in which the user binaries are stored. Then it will append the path variable value to the command so that it can be executed. </a:t>
            </a:r>
          </a:p>
          <a:p>
            <a:r>
              <a:rPr lang="en-GB" sz="1200" b="1" i="0" u="none" strike="noStrike" kern="1200" baseline="0" dirty="0" smtClean="0">
                <a:solidFill>
                  <a:schemeClr val="tx1"/>
                </a:solidFill>
                <a:latin typeface="+mn-lt"/>
                <a:ea typeface="+mn-ea"/>
                <a:cs typeface="+mn-cs"/>
              </a:rPr>
              <a:t>Search binary location: </a:t>
            </a:r>
            <a:r>
              <a:rPr lang="en-GB" sz="1200" b="0" i="0" u="none" strike="noStrike" kern="1200" baseline="0" dirty="0" smtClean="0">
                <a:solidFill>
                  <a:schemeClr val="tx1"/>
                </a:solidFill>
                <a:latin typeface="+mn-lt"/>
                <a:ea typeface="+mn-ea"/>
                <a:cs typeface="+mn-cs"/>
              </a:rPr>
              <a:t>It will search for the command that the user typed in the /</a:t>
            </a:r>
            <a:r>
              <a:rPr lang="en-GB" sz="1200" b="0" i="0" u="none" strike="noStrike" kern="1200" baseline="0" dirty="0" err="1" smtClean="0">
                <a:solidFill>
                  <a:schemeClr val="tx1"/>
                </a:solidFill>
                <a:latin typeface="+mn-lt"/>
                <a:ea typeface="+mn-ea"/>
                <a:cs typeface="+mn-cs"/>
              </a:rPr>
              <a:t>usr</a:t>
            </a:r>
            <a:r>
              <a:rPr lang="en-GB" sz="1200" b="0" i="0" u="none" strike="noStrike" kern="1200" baseline="0" dirty="0" smtClean="0">
                <a:solidFill>
                  <a:schemeClr val="tx1"/>
                </a:solidFill>
                <a:latin typeface="+mn-lt"/>
                <a:ea typeface="+mn-ea"/>
                <a:cs typeface="+mn-cs"/>
              </a:rPr>
              <a:t>/bin folder of the environment variable to execute the given command. </a:t>
            </a:r>
          </a:p>
          <a:p>
            <a:r>
              <a:rPr lang="en-GB" sz="1200" b="1" i="0" u="none" strike="noStrike" kern="1200" baseline="0" dirty="0" smtClean="0">
                <a:solidFill>
                  <a:schemeClr val="tx1"/>
                </a:solidFill>
                <a:latin typeface="+mn-lt"/>
                <a:ea typeface="+mn-ea"/>
                <a:cs typeface="+mn-cs"/>
              </a:rPr>
              <a:t>Change directory: </a:t>
            </a:r>
            <a:r>
              <a:rPr lang="en-GB" sz="1200" b="0" i="0" u="none" strike="noStrike" kern="1200" baseline="0" dirty="0" smtClean="0">
                <a:solidFill>
                  <a:schemeClr val="tx1"/>
                </a:solidFill>
                <a:latin typeface="+mn-lt"/>
                <a:ea typeface="+mn-ea"/>
                <a:cs typeface="+mn-cs"/>
              </a:rPr>
              <a:t>Change the current directory of the Linux to the provided directory by the user so that future functions would be conducted in the changed current directory. </a:t>
            </a:r>
            <a:endParaRPr lang="en-GB" dirty="0"/>
          </a:p>
        </p:txBody>
      </p:sp>
      <p:sp>
        <p:nvSpPr>
          <p:cNvPr id="4" name="Slide Number Placeholder 3"/>
          <p:cNvSpPr>
            <a:spLocks noGrp="1"/>
          </p:cNvSpPr>
          <p:nvPr>
            <p:ph type="sldNum" sz="quarter" idx="10"/>
          </p:nvPr>
        </p:nvSpPr>
        <p:spPr/>
        <p:txBody>
          <a:bodyPr/>
          <a:lstStyle/>
          <a:p>
            <a:fld id="{9946CEE3-4835-4F73-BA0B-02C09C038718}" type="slidenum">
              <a:rPr lang="en-US" smtClean="0"/>
              <a:t>3</a:t>
            </a:fld>
            <a:endParaRPr lang="en-US" dirty="0"/>
          </a:p>
        </p:txBody>
      </p:sp>
    </p:spTree>
    <p:extLst>
      <p:ext uri="{BB962C8B-B14F-4D97-AF65-F5344CB8AC3E}">
        <p14:creationId xmlns:p14="http://schemas.microsoft.com/office/powerpoint/2010/main" val="224258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0" hangingPunct="0"/>
            <a:r>
              <a:rPr lang="en-GB" sz="1200" kern="1200" dirty="0" smtClean="0">
                <a:solidFill>
                  <a:schemeClr val="tx1"/>
                </a:solidFill>
                <a:effectLst/>
                <a:latin typeface="+mn-lt"/>
                <a:ea typeface="+mn-ea"/>
                <a:cs typeface="+mn-cs"/>
              </a:rPr>
              <a:t>In this project, a custom Linux shell was implemented that supports the features of the bash shell of the Linux Operating System. The shell includes support for keeping track of the environment variable so that the user can search for the specified commands in the user binary folder and then execute the user-typed command by searching in the binary files directory for the user. To implement the custom shell, the first thing that was needed was the environment variables so I used the char** </a:t>
            </a:r>
            <a:r>
              <a:rPr lang="en-GB" sz="1200" kern="1200" dirty="0" err="1" smtClean="0">
                <a:solidFill>
                  <a:schemeClr val="tx1"/>
                </a:solidFill>
                <a:effectLst/>
                <a:latin typeface="+mn-lt"/>
                <a:ea typeface="+mn-ea"/>
                <a:cs typeface="+mn-cs"/>
              </a:rPr>
              <a:t>env</a:t>
            </a:r>
            <a:r>
              <a:rPr lang="en-GB" sz="1200" kern="1200" dirty="0" smtClean="0">
                <a:solidFill>
                  <a:schemeClr val="tx1"/>
                </a:solidFill>
                <a:effectLst/>
                <a:latin typeface="+mn-lt"/>
                <a:ea typeface="+mn-ea"/>
                <a:cs typeface="+mn-cs"/>
              </a:rPr>
              <a:t> array provided in the main function of the program.</a:t>
            </a:r>
          </a:p>
          <a:p>
            <a:pPr eaLnBrk="0" hangingPunct="0"/>
            <a:r>
              <a:rPr lang="en-GB" sz="1200" kern="1200" dirty="0" smtClean="0">
                <a:solidFill>
                  <a:schemeClr val="tx1"/>
                </a:solidFill>
                <a:effectLst/>
                <a:latin typeface="+mn-lt"/>
                <a:ea typeface="+mn-ea"/>
                <a:cs typeface="+mn-cs"/>
              </a:rPr>
              <a:t>The environment variables array contains all the environment variables of the user who is executing the shell. After getting the environment variables for the user who is executing the shell, the shell searches for the PATH variable to get the PATH environment values from the environment strings. After successfully getting the PATH variable, it searches for the /</a:t>
            </a:r>
            <a:r>
              <a:rPr lang="en-GB" sz="1200" kern="1200" dirty="0" err="1" smtClean="0">
                <a:solidFill>
                  <a:schemeClr val="tx1"/>
                </a:solidFill>
                <a:effectLst/>
                <a:latin typeface="+mn-lt"/>
                <a:ea typeface="+mn-ea"/>
                <a:cs typeface="+mn-cs"/>
              </a:rPr>
              <a:t>usr</a:t>
            </a:r>
            <a:r>
              <a:rPr lang="en-GB" sz="1200" kern="1200" dirty="0" smtClean="0">
                <a:solidFill>
                  <a:schemeClr val="tx1"/>
                </a:solidFill>
                <a:effectLst/>
                <a:latin typeface="+mn-lt"/>
                <a:ea typeface="+mn-ea"/>
                <a:cs typeface="+mn-cs"/>
              </a:rPr>
              <a:t>/bin directory and then store it in a variable to append the command with it later.</a:t>
            </a:r>
          </a:p>
          <a:p>
            <a:endParaRPr lang="en-GB" dirty="0"/>
          </a:p>
        </p:txBody>
      </p:sp>
      <p:sp>
        <p:nvSpPr>
          <p:cNvPr id="4" name="Slide Number Placeholder 3"/>
          <p:cNvSpPr>
            <a:spLocks noGrp="1"/>
          </p:cNvSpPr>
          <p:nvPr>
            <p:ph type="sldNum" sz="quarter" idx="10"/>
          </p:nvPr>
        </p:nvSpPr>
        <p:spPr/>
        <p:txBody>
          <a:bodyPr/>
          <a:lstStyle/>
          <a:p>
            <a:fld id="{9946CEE3-4835-4F73-BA0B-02C09C038718}" type="slidenum">
              <a:rPr lang="en-US" smtClean="0"/>
              <a:t>4</a:t>
            </a:fld>
            <a:endParaRPr lang="en-US" dirty="0"/>
          </a:p>
        </p:txBody>
      </p:sp>
    </p:spTree>
    <p:extLst>
      <p:ext uri="{BB962C8B-B14F-4D97-AF65-F5344CB8AC3E}">
        <p14:creationId xmlns:p14="http://schemas.microsoft.com/office/powerpoint/2010/main" val="1583868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0" hangingPunct="0"/>
            <a:r>
              <a:rPr lang="en-GB" sz="1200" kern="1200" dirty="0" smtClean="0">
                <a:solidFill>
                  <a:schemeClr val="tx1"/>
                </a:solidFill>
                <a:effectLst/>
                <a:latin typeface="+mn-lt"/>
                <a:ea typeface="+mn-ea"/>
                <a:cs typeface="+mn-cs"/>
              </a:rPr>
              <a:t>After getting the environment variable the program takes input from the user. The program will continue to ask the user for input of command till the user enters “exit”. Upon entering the “exit” command, the program will end the execution and return control to the user.</a:t>
            </a:r>
          </a:p>
          <a:p>
            <a:pPr eaLnBrk="0" hangingPunct="0"/>
            <a:r>
              <a:rPr lang="en-GB" sz="1200" kern="1200" dirty="0" smtClean="0">
                <a:solidFill>
                  <a:schemeClr val="tx1"/>
                </a:solidFill>
                <a:effectLst/>
                <a:latin typeface="+mn-lt"/>
                <a:ea typeface="+mn-ea"/>
                <a:cs typeface="+mn-cs"/>
              </a:rPr>
              <a:t>After getting the command as input from the user, the command is tokenized so that the command and the arguments can be separated and stored in the command array to be passed onto the exec function to execute the given command. After tokenizing the command, the PATH environment variable value is appended to the command to get the complete path of the command that the user wants to execute.</a:t>
            </a:r>
          </a:p>
          <a:p>
            <a:endParaRPr lang="en-GB" dirty="0"/>
          </a:p>
        </p:txBody>
      </p:sp>
      <p:sp>
        <p:nvSpPr>
          <p:cNvPr id="4" name="Slide Number Placeholder 3"/>
          <p:cNvSpPr>
            <a:spLocks noGrp="1"/>
          </p:cNvSpPr>
          <p:nvPr>
            <p:ph type="sldNum" sz="quarter" idx="10"/>
          </p:nvPr>
        </p:nvSpPr>
        <p:spPr/>
        <p:txBody>
          <a:bodyPr/>
          <a:lstStyle/>
          <a:p>
            <a:fld id="{9946CEE3-4835-4F73-BA0B-02C09C038718}" type="slidenum">
              <a:rPr lang="en-US" smtClean="0"/>
              <a:t>5</a:t>
            </a:fld>
            <a:endParaRPr lang="en-US" dirty="0"/>
          </a:p>
        </p:txBody>
      </p:sp>
    </p:spTree>
    <p:extLst>
      <p:ext uri="{BB962C8B-B14F-4D97-AF65-F5344CB8AC3E}">
        <p14:creationId xmlns:p14="http://schemas.microsoft.com/office/powerpoint/2010/main" val="2111013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0" hangingPunct="0"/>
            <a:r>
              <a:rPr lang="en-GB" sz="1200" kern="1200" dirty="0" smtClean="0">
                <a:solidFill>
                  <a:schemeClr val="tx1"/>
                </a:solidFill>
                <a:effectLst/>
                <a:latin typeface="+mn-lt"/>
                <a:ea typeface="+mn-ea"/>
                <a:cs typeface="+mn-cs"/>
              </a:rPr>
              <a:t>After appending the environment variable to the command, the program creates a child process to call the exec function to execute the command. After creating the child process the command array is passed to the exec function along with the complete arguments that are provided with the command to search for the command in the user binary files location to get a binary executable of the command. Then after searching for the command in the user binary file location, the exec function runs the command along with the arguments provided.</a:t>
            </a:r>
          </a:p>
          <a:p>
            <a:pPr eaLnBrk="0" hangingPunct="0"/>
            <a:r>
              <a:rPr lang="en-GB" sz="1200" kern="1200" dirty="0" smtClean="0">
                <a:solidFill>
                  <a:schemeClr val="tx1"/>
                </a:solidFill>
                <a:effectLst/>
                <a:latin typeface="+mn-lt"/>
                <a:ea typeface="+mn-ea"/>
                <a:cs typeface="+mn-cs"/>
              </a:rPr>
              <a:t>While the execution of the exec function, the command is invalid, then it shows the invalid command error on the screen so that the user may know that the command is not correct and the binary of the command cannot be found in the user binary file location. If the command execution is successful, the exec function shows the output of the command on the standard output and returns it to the parent process. And in the same way, the complete cycle of the shell execution continues till the user enters the exit command.</a:t>
            </a:r>
          </a:p>
          <a:p>
            <a:endParaRPr lang="en-GB" dirty="0"/>
          </a:p>
        </p:txBody>
      </p:sp>
      <p:sp>
        <p:nvSpPr>
          <p:cNvPr id="4" name="Slide Number Placeholder 3"/>
          <p:cNvSpPr>
            <a:spLocks noGrp="1"/>
          </p:cNvSpPr>
          <p:nvPr>
            <p:ph type="sldNum" sz="quarter" idx="10"/>
          </p:nvPr>
        </p:nvSpPr>
        <p:spPr/>
        <p:txBody>
          <a:bodyPr/>
          <a:lstStyle/>
          <a:p>
            <a:fld id="{9946CEE3-4835-4F73-BA0B-02C09C038718}" type="slidenum">
              <a:rPr lang="en-US" smtClean="0"/>
              <a:t>6</a:t>
            </a:fld>
            <a:endParaRPr lang="en-US" dirty="0"/>
          </a:p>
        </p:txBody>
      </p:sp>
    </p:spTree>
    <p:extLst>
      <p:ext uri="{BB962C8B-B14F-4D97-AF65-F5344CB8AC3E}">
        <p14:creationId xmlns:p14="http://schemas.microsoft.com/office/powerpoint/2010/main" val="3261552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I encountered a lot of</a:t>
            </a:r>
            <a:r>
              <a:rPr lang="en-GB" sz="1200" kern="1200" baseline="0" dirty="0" smtClean="0">
                <a:solidFill>
                  <a:schemeClr val="tx1"/>
                </a:solidFill>
                <a:effectLst/>
                <a:latin typeface="+mn-lt"/>
                <a:ea typeface="+mn-ea"/>
                <a:cs typeface="+mn-cs"/>
              </a:rPr>
              <a:t> issues with segmentation faults and trying to get the program to compile which was eventually solved by a lot of tinkering and reading through troubleshooting forums, </a:t>
            </a:r>
            <a:r>
              <a:rPr lang="en-GB" sz="1200" kern="1200" dirty="0" smtClean="0">
                <a:solidFill>
                  <a:schemeClr val="tx1"/>
                </a:solidFill>
                <a:effectLst/>
                <a:latin typeface="+mn-lt"/>
                <a:ea typeface="+mn-ea"/>
                <a:cs typeface="+mn-cs"/>
              </a:rPr>
              <a:t>The features proposed to be implemented in the project were implemented successfully and the desired output was achieved. A </a:t>
            </a:r>
            <a:r>
              <a:rPr lang="en-GB" sz="1200" kern="1200" dirty="0" err="1" smtClean="0">
                <a:solidFill>
                  <a:schemeClr val="tx1"/>
                </a:solidFill>
                <a:effectLst/>
                <a:latin typeface="+mn-lt"/>
                <a:ea typeface="+mn-ea"/>
                <a:cs typeface="+mn-cs"/>
              </a:rPr>
              <a:t>makefile</a:t>
            </a:r>
            <a:r>
              <a:rPr lang="en-GB" sz="1200" kern="1200" dirty="0" smtClean="0">
                <a:solidFill>
                  <a:schemeClr val="tx1"/>
                </a:solidFill>
                <a:effectLst/>
                <a:latin typeface="+mn-lt"/>
                <a:ea typeface="+mn-ea"/>
                <a:cs typeface="+mn-cs"/>
              </a:rPr>
              <a:t> for the program was also created to easily compile and execute the shell. The </a:t>
            </a:r>
            <a:r>
              <a:rPr lang="en-GB" sz="1200" kern="1200" dirty="0" err="1" smtClean="0">
                <a:solidFill>
                  <a:schemeClr val="tx1"/>
                </a:solidFill>
                <a:effectLst/>
                <a:latin typeface="+mn-lt"/>
                <a:ea typeface="+mn-ea"/>
                <a:cs typeface="+mn-cs"/>
              </a:rPr>
              <a:t>makefile</a:t>
            </a:r>
            <a:r>
              <a:rPr lang="en-GB" sz="1200" kern="1200" dirty="0" smtClean="0">
                <a:solidFill>
                  <a:schemeClr val="tx1"/>
                </a:solidFill>
                <a:effectLst/>
                <a:latin typeface="+mn-lt"/>
                <a:ea typeface="+mn-ea"/>
                <a:cs typeface="+mn-cs"/>
              </a:rPr>
              <a:t> compiles the program using the GNU compiler collection command and then stores the compiled program in an object file. After that, it links the object file with the required libraries and generated a binary executable file using the -o flag. </a:t>
            </a:r>
            <a:endParaRPr lang="en-GB" dirty="0"/>
          </a:p>
        </p:txBody>
      </p:sp>
      <p:sp>
        <p:nvSpPr>
          <p:cNvPr id="4" name="Slide Number Placeholder 3"/>
          <p:cNvSpPr>
            <a:spLocks noGrp="1"/>
          </p:cNvSpPr>
          <p:nvPr>
            <p:ph type="sldNum" sz="quarter" idx="10"/>
          </p:nvPr>
        </p:nvSpPr>
        <p:spPr/>
        <p:txBody>
          <a:bodyPr/>
          <a:lstStyle/>
          <a:p>
            <a:fld id="{9946CEE3-4835-4F73-BA0B-02C09C038718}" type="slidenum">
              <a:rPr lang="en-US" smtClean="0"/>
              <a:t>7</a:t>
            </a:fld>
            <a:endParaRPr lang="en-US" dirty="0"/>
          </a:p>
        </p:txBody>
      </p:sp>
    </p:spTree>
    <p:extLst>
      <p:ext uri="{BB962C8B-B14F-4D97-AF65-F5344CB8AC3E}">
        <p14:creationId xmlns:p14="http://schemas.microsoft.com/office/powerpoint/2010/main" val="437050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14-Dec-22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14-Dec-22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14-Dec-22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14-Dec-22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14-Dec-22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14-Dec-22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14-Dec-22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14-Dec-22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14-Dec-22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14-Dec-22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14-Dec-22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14-Dec-22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14-Dec-22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14-Dec-22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14-Dec-22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14-Dec-22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14-Dec-22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14-Dec-22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 xmlns:a16="http://schemas.microsoft.com/office/drawing/2014/main" id="{3D1E5586-8BB5-40F6-96C3-2E87DD7CE5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r>
              <a:rPr lang="en-US" dirty="0" smtClean="0">
                <a:latin typeface="Agency FB" panose="020B0503020202020204" pitchFamily="34" charset="0"/>
              </a:rPr>
              <a:t>CUSTOM </a:t>
            </a:r>
            <a:r>
              <a:rPr lang="en-US" dirty="0">
                <a:latin typeface="Agency FB" panose="020B0503020202020204" pitchFamily="34" charset="0"/>
              </a:rPr>
              <a:t>LINUX SHELL</a:t>
            </a:r>
          </a:p>
        </p:txBody>
      </p:sp>
      <p:cxnSp>
        <p:nvCxnSpPr>
          <p:cNvPr id="91" name="Straight Connector 90">
            <a:extLst>
              <a:ext uri="{FF2B5EF4-FFF2-40B4-BE49-F238E27FC236}">
                <a16:creationId xmlns="" xmlns:a16="http://schemas.microsoft.com/office/drawing/2014/main" id="{8A832D40-B9E2-4CE7-9E0A-B35591EA203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Content Placeholder 2"/>
          <p:cNvSpPr txBox="1">
            <a:spLocks/>
          </p:cNvSpPr>
          <p:nvPr/>
        </p:nvSpPr>
        <p:spPr>
          <a:xfrm>
            <a:off x="4922520" y="4335780"/>
            <a:ext cx="2331720" cy="632460"/>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just"/>
            <a:r>
              <a:rPr lang="en-US" sz="2400" dirty="0" smtClean="0"/>
              <a:t>By bhavin patel</a:t>
            </a:r>
            <a:endParaRPr lang="en-US" sz="2400"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13927"/>
          </a:xfrm>
        </p:spPr>
        <p:txBody>
          <a:bodyPr/>
          <a:lstStyle/>
          <a:p>
            <a:r>
              <a:rPr lang="en-US" b="1" dirty="0">
                <a:latin typeface="Agency FB" panose="020B0503020202020204" pitchFamily="34" charset="0"/>
              </a:rPr>
              <a:t>Results and analysis</a:t>
            </a:r>
          </a:p>
        </p:txBody>
      </p:sp>
      <p:sp>
        <p:nvSpPr>
          <p:cNvPr id="3" name="Content Placeholder 2"/>
          <p:cNvSpPr>
            <a:spLocks noGrp="1"/>
          </p:cNvSpPr>
          <p:nvPr>
            <p:ph idx="1"/>
          </p:nvPr>
        </p:nvSpPr>
        <p:spPr>
          <a:xfrm>
            <a:off x="685801" y="1623528"/>
            <a:ext cx="10632232" cy="1685258"/>
          </a:xfrm>
        </p:spPr>
        <p:txBody>
          <a:bodyPr>
            <a:normAutofit/>
          </a:bodyPr>
          <a:lstStyle/>
          <a:p>
            <a:pPr marL="0" indent="0">
              <a:buNone/>
            </a:pPr>
            <a:r>
              <a:rPr lang="en-US" b="1" dirty="0"/>
              <a:t>SEARCH BINARY LOCATION </a:t>
            </a:r>
          </a:p>
          <a:p>
            <a:r>
              <a:rPr lang="en-US" dirty="0"/>
              <a:t>It will search for the command that the user typed in the /usr/bin folder of the environment variable to execute the given command.</a:t>
            </a:r>
            <a:endParaRPr lang="en-US" sz="2200" dirty="0"/>
          </a:p>
        </p:txBody>
      </p:sp>
      <p:pic>
        <p:nvPicPr>
          <p:cNvPr id="6" name="Picture 5">
            <a:extLst>
              <a:ext uri="{FF2B5EF4-FFF2-40B4-BE49-F238E27FC236}">
                <a16:creationId xmlns="" xmlns:a16="http://schemas.microsoft.com/office/drawing/2014/main" id="{1DD85649-ACD9-457A-B514-94A23CA15823}"/>
              </a:ext>
            </a:extLst>
          </p:cNvPr>
          <p:cNvPicPr/>
          <p:nvPr/>
        </p:nvPicPr>
        <p:blipFill rotWithShape="1">
          <a:blip r:embed="rId2"/>
          <a:srcRect t="9397"/>
          <a:stretch/>
        </p:blipFill>
        <p:spPr>
          <a:xfrm>
            <a:off x="2407535" y="3113590"/>
            <a:ext cx="7225622" cy="3498230"/>
          </a:xfrm>
          <a:prstGeom prst="rect">
            <a:avLst/>
          </a:prstGeom>
        </p:spPr>
      </p:pic>
    </p:spTree>
    <p:extLst>
      <p:ext uri="{BB962C8B-B14F-4D97-AF65-F5344CB8AC3E}">
        <p14:creationId xmlns:p14="http://schemas.microsoft.com/office/powerpoint/2010/main" val="2839636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13927"/>
          </a:xfrm>
        </p:spPr>
        <p:txBody>
          <a:bodyPr/>
          <a:lstStyle/>
          <a:p>
            <a:r>
              <a:rPr lang="en-US" b="1" dirty="0">
                <a:latin typeface="Agency FB" panose="020B0503020202020204" pitchFamily="34" charset="0"/>
              </a:rPr>
              <a:t>Results and analysis</a:t>
            </a:r>
          </a:p>
        </p:txBody>
      </p:sp>
      <p:sp>
        <p:nvSpPr>
          <p:cNvPr id="3" name="Content Placeholder 2"/>
          <p:cNvSpPr>
            <a:spLocks noGrp="1"/>
          </p:cNvSpPr>
          <p:nvPr>
            <p:ph idx="1"/>
          </p:nvPr>
        </p:nvSpPr>
        <p:spPr>
          <a:xfrm>
            <a:off x="685801" y="1623528"/>
            <a:ext cx="10632232" cy="1685258"/>
          </a:xfrm>
        </p:spPr>
        <p:txBody>
          <a:bodyPr>
            <a:normAutofit/>
          </a:bodyPr>
          <a:lstStyle/>
          <a:p>
            <a:pPr marL="0" indent="0">
              <a:buNone/>
            </a:pPr>
            <a:r>
              <a:rPr lang="en-US" b="1" dirty="0"/>
              <a:t>CHANGE DIRECTORY </a:t>
            </a:r>
          </a:p>
          <a:p>
            <a:pPr algn="just"/>
            <a:r>
              <a:rPr lang="en-US" dirty="0"/>
              <a:t>Change the current directory of the Linux to the provided directory by the user so that future functions </a:t>
            </a:r>
            <a:r>
              <a:rPr lang="en-US" dirty="0" smtClean="0"/>
              <a:t>can </a:t>
            </a:r>
            <a:r>
              <a:rPr lang="en-US" dirty="0"/>
              <a:t>be conducted in the changed current directory.</a:t>
            </a:r>
            <a:endParaRPr lang="en-US" sz="2200" dirty="0"/>
          </a:p>
        </p:txBody>
      </p:sp>
      <p:pic>
        <p:nvPicPr>
          <p:cNvPr id="5" name="Picture 4">
            <a:extLst>
              <a:ext uri="{FF2B5EF4-FFF2-40B4-BE49-F238E27FC236}">
                <a16:creationId xmlns="" xmlns:a16="http://schemas.microsoft.com/office/drawing/2014/main" id="{BB6CCB3B-91F3-485D-9924-A63FFE6BB5A1}"/>
              </a:ext>
            </a:extLst>
          </p:cNvPr>
          <p:cNvPicPr/>
          <p:nvPr/>
        </p:nvPicPr>
        <p:blipFill>
          <a:blip r:embed="rId2"/>
          <a:stretch>
            <a:fillRect/>
          </a:stretch>
        </p:blipFill>
        <p:spPr>
          <a:xfrm>
            <a:off x="3216807" y="3308786"/>
            <a:ext cx="5570220" cy="3086100"/>
          </a:xfrm>
          <a:prstGeom prst="rect">
            <a:avLst/>
          </a:prstGeom>
        </p:spPr>
      </p:pic>
    </p:spTree>
    <p:extLst>
      <p:ext uri="{BB962C8B-B14F-4D97-AF65-F5344CB8AC3E}">
        <p14:creationId xmlns:p14="http://schemas.microsoft.com/office/powerpoint/2010/main" val="2909434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6456"/>
            <a:ext cx="10131425" cy="1456267"/>
          </a:xfrm>
        </p:spPr>
        <p:txBody>
          <a:bodyPr/>
          <a:lstStyle/>
          <a:p>
            <a:r>
              <a:rPr lang="en-US" b="1" dirty="0" smtClean="0">
                <a:latin typeface="Agency FB" panose="020B0503020202020204" pitchFamily="34" charset="0"/>
              </a:rPr>
              <a:t>demo</a:t>
            </a:r>
            <a:endParaRPr lang="en-US" b="1" dirty="0">
              <a:latin typeface="Agency FB" panose="020B0503020202020204" pitchFamily="34" charset="0"/>
            </a:endParaRPr>
          </a:p>
        </p:txBody>
      </p:sp>
      <p:pic>
        <p:nvPicPr>
          <p:cNvPr id="7" name="Custom Shell Demo.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rot="10800000" flipH="1" flipV="1">
            <a:off x="1034633" y="1198179"/>
            <a:ext cx="10151725" cy="5225143"/>
          </a:xfrm>
          <a:prstGeom prst="rect">
            <a:avLst/>
          </a:prstGeom>
        </p:spPr>
      </p:pic>
    </p:spTree>
    <p:extLst>
      <p:ext uri="{BB962C8B-B14F-4D97-AF65-F5344CB8AC3E}">
        <p14:creationId xmlns:p14="http://schemas.microsoft.com/office/powerpoint/2010/main" val="25169209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r>
              <a:rPr lang="en-US" b="1" dirty="0">
                <a:latin typeface="Agency FB" panose="020B0503020202020204" pitchFamily="34" charset="0"/>
              </a:rPr>
              <a:t>THANK YOU !</a:t>
            </a:r>
          </a:p>
        </p:txBody>
      </p:sp>
    </p:spTree>
    <p:extLst>
      <p:ext uri="{BB962C8B-B14F-4D97-AF65-F5344CB8AC3E}">
        <p14:creationId xmlns:p14="http://schemas.microsoft.com/office/powerpoint/2010/main" val="80994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gency FB" panose="020B0503020202020204" pitchFamily="34" charset="0"/>
              </a:rPr>
              <a:t>background</a:t>
            </a:r>
          </a:p>
        </p:txBody>
      </p:sp>
      <p:sp>
        <p:nvSpPr>
          <p:cNvPr id="3" name="Content Placeholder 2"/>
          <p:cNvSpPr>
            <a:spLocks noGrp="1"/>
          </p:cNvSpPr>
          <p:nvPr>
            <p:ph idx="1"/>
          </p:nvPr>
        </p:nvSpPr>
        <p:spPr>
          <a:xfrm>
            <a:off x="685801" y="2142067"/>
            <a:ext cx="10131425" cy="3745549"/>
          </a:xfrm>
        </p:spPr>
        <p:txBody>
          <a:bodyPr>
            <a:normAutofit/>
          </a:bodyPr>
          <a:lstStyle/>
          <a:p>
            <a:pPr algn="just"/>
            <a:r>
              <a:rPr lang="en-US" dirty="0" smtClean="0"/>
              <a:t>The </a:t>
            </a:r>
            <a:r>
              <a:rPr lang="en-US" dirty="0"/>
              <a:t>purpose of this project </a:t>
            </a:r>
            <a:r>
              <a:rPr lang="en-US" dirty="0" smtClean="0"/>
              <a:t>was to create a </a:t>
            </a:r>
            <a:r>
              <a:rPr lang="en-US" dirty="0"/>
              <a:t>C</a:t>
            </a:r>
            <a:r>
              <a:rPr lang="en-US" dirty="0" smtClean="0"/>
              <a:t>ustom </a:t>
            </a:r>
            <a:r>
              <a:rPr lang="en-US" dirty="0"/>
              <a:t>L</a:t>
            </a:r>
            <a:r>
              <a:rPr lang="en-US" dirty="0" smtClean="0"/>
              <a:t>inux </a:t>
            </a:r>
            <a:r>
              <a:rPr lang="en-US" dirty="0"/>
              <a:t>S</a:t>
            </a:r>
            <a:r>
              <a:rPr lang="en-US" dirty="0" smtClean="0"/>
              <a:t>hell that was a more complete shell than </a:t>
            </a:r>
            <a:r>
              <a:rPr lang="en-US" dirty="0" err="1" smtClean="0"/>
              <a:t>shittyshell</a:t>
            </a:r>
            <a:r>
              <a:rPr lang="en-US" dirty="0" smtClean="0"/>
              <a:t>. I wanted to dive deeper into the </a:t>
            </a:r>
            <a:r>
              <a:rPr lang="en-US" dirty="0" err="1" smtClean="0"/>
              <a:t>linux</a:t>
            </a:r>
            <a:r>
              <a:rPr lang="en-US" dirty="0" smtClean="0"/>
              <a:t> OS in order to understand how commands and programs are executed so I thought building on what I learned with </a:t>
            </a:r>
            <a:r>
              <a:rPr lang="en-US" dirty="0" err="1" smtClean="0"/>
              <a:t>shittyshell</a:t>
            </a:r>
            <a:r>
              <a:rPr lang="en-US" dirty="0" smtClean="0"/>
              <a:t> would be a good start. </a:t>
            </a:r>
          </a:p>
          <a:p>
            <a:pPr algn="just"/>
            <a:r>
              <a:rPr lang="en-US" dirty="0" smtClean="0"/>
              <a:t>I will highlight the functionalities of the custom-designed Linux shell which includes some of the commands that were supported.</a:t>
            </a:r>
          </a:p>
          <a:p>
            <a:pPr marL="0" indent="0" algn="just">
              <a:buNone/>
            </a:pPr>
            <a:endParaRPr lang="en-US" dirty="0"/>
          </a:p>
        </p:txBody>
      </p:sp>
    </p:spTree>
    <p:extLst>
      <p:ext uri="{BB962C8B-B14F-4D97-AF65-F5344CB8AC3E}">
        <p14:creationId xmlns:p14="http://schemas.microsoft.com/office/powerpoint/2010/main" val="2107627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gency FB" panose="020B0503020202020204" pitchFamily="34" charset="0"/>
              </a:rPr>
              <a:t>FEATURES </a:t>
            </a:r>
          </a:p>
        </p:txBody>
      </p:sp>
      <p:sp>
        <p:nvSpPr>
          <p:cNvPr id="3" name="Content Placeholder 2"/>
          <p:cNvSpPr>
            <a:spLocks noGrp="1"/>
          </p:cNvSpPr>
          <p:nvPr>
            <p:ph idx="1"/>
          </p:nvPr>
        </p:nvSpPr>
        <p:spPr>
          <a:xfrm>
            <a:off x="685801" y="1661160"/>
            <a:ext cx="10131425" cy="4975860"/>
          </a:xfrm>
        </p:spPr>
        <p:txBody>
          <a:bodyPr>
            <a:normAutofit/>
          </a:bodyPr>
          <a:lstStyle/>
          <a:p>
            <a:pPr marL="0" indent="0" algn="just">
              <a:buNone/>
            </a:pPr>
            <a:r>
              <a:rPr lang="en-US" dirty="0" smtClean="0"/>
              <a:t>Some of the </a:t>
            </a:r>
            <a:r>
              <a:rPr lang="en-US" dirty="0"/>
              <a:t>commonly used commands in Linux that </a:t>
            </a:r>
            <a:r>
              <a:rPr lang="en-US" dirty="0" smtClean="0"/>
              <a:t>was implemented </a:t>
            </a:r>
            <a:r>
              <a:rPr lang="en-US" dirty="0"/>
              <a:t>in </a:t>
            </a:r>
            <a:r>
              <a:rPr lang="en-US" dirty="0" smtClean="0"/>
              <a:t>the custom shell:</a:t>
            </a:r>
            <a:endParaRPr lang="en-US" dirty="0"/>
          </a:p>
          <a:p>
            <a:pPr marL="0" indent="0" algn="just">
              <a:buNone/>
            </a:pPr>
            <a:endParaRPr lang="en-US" b="1" dirty="0"/>
          </a:p>
          <a:p>
            <a:pPr algn="just">
              <a:buFont typeface="Wingdings" panose="05000000000000000000" pitchFamily="2" charset="2"/>
              <a:buChar char="Ø"/>
            </a:pPr>
            <a:r>
              <a:rPr lang="en-US" b="1" dirty="0" smtClean="0"/>
              <a:t>List</a:t>
            </a:r>
            <a:endParaRPr lang="en-US" b="1" dirty="0"/>
          </a:p>
          <a:p>
            <a:pPr algn="just">
              <a:buFont typeface="Wingdings" panose="05000000000000000000" pitchFamily="2" charset="2"/>
              <a:buChar char="Ø"/>
            </a:pPr>
            <a:r>
              <a:rPr lang="en-US" b="1" dirty="0" smtClean="0"/>
              <a:t>Change mode</a:t>
            </a:r>
            <a:endParaRPr lang="en-US" b="1" dirty="0"/>
          </a:p>
          <a:p>
            <a:pPr algn="just">
              <a:buFont typeface="Wingdings" panose="05000000000000000000" pitchFamily="2" charset="2"/>
              <a:buChar char="Ø"/>
            </a:pPr>
            <a:r>
              <a:rPr lang="en-US" b="1" dirty="0" smtClean="0"/>
              <a:t>Show Environment</a:t>
            </a:r>
            <a:endParaRPr lang="en-US" b="1" dirty="0"/>
          </a:p>
          <a:p>
            <a:pPr algn="just">
              <a:buFont typeface="Wingdings" panose="05000000000000000000" pitchFamily="2" charset="2"/>
              <a:buChar char="Ø"/>
            </a:pPr>
            <a:r>
              <a:rPr lang="en-US" b="1" dirty="0" smtClean="0"/>
              <a:t>Search Binary Location</a:t>
            </a:r>
            <a:endParaRPr lang="en-US" b="1" dirty="0"/>
          </a:p>
          <a:p>
            <a:pPr algn="just">
              <a:buFont typeface="Wingdings" panose="05000000000000000000" pitchFamily="2" charset="2"/>
              <a:buChar char="Ø"/>
            </a:pPr>
            <a:r>
              <a:rPr lang="en-US" b="1" dirty="0" smtClean="0"/>
              <a:t>Change Directory</a:t>
            </a:r>
            <a:endParaRPr lang="en-US" b="1" dirty="0"/>
          </a:p>
        </p:txBody>
      </p:sp>
    </p:spTree>
    <p:extLst>
      <p:ext uri="{BB962C8B-B14F-4D97-AF65-F5344CB8AC3E}">
        <p14:creationId xmlns:p14="http://schemas.microsoft.com/office/powerpoint/2010/main" val="1776287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gency FB" panose="020B0503020202020204" pitchFamily="34" charset="0"/>
              </a:rPr>
              <a:t>IMPLEMENTATION</a:t>
            </a:r>
          </a:p>
        </p:txBody>
      </p:sp>
      <p:pic>
        <p:nvPicPr>
          <p:cNvPr id="6" name="Picture 5">
            <a:extLst>
              <a:ext uri="{FF2B5EF4-FFF2-40B4-BE49-F238E27FC236}">
                <a16:creationId xmlns="" xmlns:a16="http://schemas.microsoft.com/office/drawing/2014/main" id="{2CEF8794-5488-4FA8-A10C-62B60233A5AE}"/>
              </a:ext>
            </a:extLst>
          </p:cNvPr>
          <p:cNvPicPr>
            <a:picLocks noChangeAspect="1"/>
          </p:cNvPicPr>
          <p:nvPr/>
        </p:nvPicPr>
        <p:blipFill>
          <a:blip r:embed="rId3"/>
          <a:stretch>
            <a:fillRect/>
          </a:stretch>
        </p:blipFill>
        <p:spPr>
          <a:xfrm>
            <a:off x="3322732" y="1825514"/>
            <a:ext cx="5422023" cy="4574182"/>
          </a:xfrm>
          <a:prstGeom prst="rect">
            <a:avLst/>
          </a:prstGeom>
        </p:spPr>
      </p:pic>
    </p:spTree>
    <p:extLst>
      <p:ext uri="{BB962C8B-B14F-4D97-AF65-F5344CB8AC3E}">
        <p14:creationId xmlns:p14="http://schemas.microsoft.com/office/powerpoint/2010/main" val="3807965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gency FB" panose="020B0503020202020204" pitchFamily="34" charset="0"/>
              </a:rPr>
              <a:t>IMPLEMENTATION</a:t>
            </a:r>
          </a:p>
        </p:txBody>
      </p:sp>
      <p:pic>
        <p:nvPicPr>
          <p:cNvPr id="6" name="Picture 5">
            <a:extLst>
              <a:ext uri="{FF2B5EF4-FFF2-40B4-BE49-F238E27FC236}">
                <a16:creationId xmlns="" xmlns:a16="http://schemas.microsoft.com/office/drawing/2014/main" id="{3579F78A-7010-49C7-AE90-39B21DE1E1A2}"/>
              </a:ext>
            </a:extLst>
          </p:cNvPr>
          <p:cNvPicPr>
            <a:picLocks noChangeAspect="1"/>
          </p:cNvPicPr>
          <p:nvPr/>
        </p:nvPicPr>
        <p:blipFill>
          <a:blip r:embed="rId3"/>
          <a:stretch>
            <a:fillRect/>
          </a:stretch>
        </p:blipFill>
        <p:spPr>
          <a:xfrm>
            <a:off x="2984259" y="1734131"/>
            <a:ext cx="6327167" cy="4707562"/>
          </a:xfrm>
          <a:prstGeom prst="rect">
            <a:avLst/>
          </a:prstGeom>
        </p:spPr>
      </p:pic>
    </p:spTree>
    <p:extLst>
      <p:ext uri="{BB962C8B-B14F-4D97-AF65-F5344CB8AC3E}">
        <p14:creationId xmlns:p14="http://schemas.microsoft.com/office/powerpoint/2010/main" val="962893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gency FB" panose="020B0503020202020204" pitchFamily="34" charset="0"/>
              </a:rPr>
              <a:t>IMPLEMENTATION</a:t>
            </a:r>
          </a:p>
        </p:txBody>
      </p:sp>
      <p:pic>
        <p:nvPicPr>
          <p:cNvPr id="5" name="Picture 4">
            <a:extLst>
              <a:ext uri="{FF2B5EF4-FFF2-40B4-BE49-F238E27FC236}">
                <a16:creationId xmlns="" xmlns:a16="http://schemas.microsoft.com/office/drawing/2014/main" id="{DBE24E20-CD80-4EB9-85A9-75E2C03057A1}"/>
              </a:ext>
            </a:extLst>
          </p:cNvPr>
          <p:cNvPicPr>
            <a:picLocks noChangeAspect="1"/>
          </p:cNvPicPr>
          <p:nvPr/>
        </p:nvPicPr>
        <p:blipFill>
          <a:blip r:embed="rId3"/>
          <a:stretch>
            <a:fillRect/>
          </a:stretch>
        </p:blipFill>
        <p:spPr>
          <a:xfrm>
            <a:off x="3261338" y="1919593"/>
            <a:ext cx="5683672" cy="4459742"/>
          </a:xfrm>
          <a:prstGeom prst="rect">
            <a:avLst/>
          </a:prstGeom>
        </p:spPr>
      </p:pic>
    </p:spTree>
    <p:extLst>
      <p:ext uri="{BB962C8B-B14F-4D97-AF65-F5344CB8AC3E}">
        <p14:creationId xmlns:p14="http://schemas.microsoft.com/office/powerpoint/2010/main" val="702347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13927"/>
          </a:xfrm>
        </p:spPr>
        <p:txBody>
          <a:bodyPr/>
          <a:lstStyle/>
          <a:p>
            <a:r>
              <a:rPr lang="en-US" b="1" dirty="0">
                <a:latin typeface="Agency FB" panose="020B0503020202020204" pitchFamily="34" charset="0"/>
              </a:rPr>
              <a:t>Results and analysis</a:t>
            </a:r>
          </a:p>
        </p:txBody>
      </p:sp>
      <p:sp>
        <p:nvSpPr>
          <p:cNvPr id="3" name="Content Placeholder 2"/>
          <p:cNvSpPr>
            <a:spLocks noGrp="1"/>
          </p:cNvSpPr>
          <p:nvPr>
            <p:ph idx="1"/>
          </p:nvPr>
        </p:nvSpPr>
        <p:spPr>
          <a:xfrm>
            <a:off x="685801" y="1623528"/>
            <a:ext cx="10632232" cy="1177546"/>
          </a:xfrm>
        </p:spPr>
        <p:txBody>
          <a:bodyPr>
            <a:normAutofit/>
          </a:bodyPr>
          <a:lstStyle/>
          <a:p>
            <a:pPr marL="0" indent="0" algn="just">
              <a:buNone/>
            </a:pPr>
            <a:r>
              <a:rPr lang="en-US" b="1" dirty="0" smtClean="0"/>
              <a:t>LIST </a:t>
            </a:r>
            <a:r>
              <a:rPr lang="en-US" b="1" dirty="0"/>
              <a:t>STATISTICS =&gt; </a:t>
            </a:r>
            <a:r>
              <a:rPr lang="en-US" dirty="0"/>
              <a:t>List and generate statistics for files so that the user can view the statistics of the file to check for the available functions that can be performed on the file</a:t>
            </a:r>
            <a:endParaRPr lang="en-US" sz="2200" dirty="0"/>
          </a:p>
        </p:txBody>
      </p:sp>
      <p:pic>
        <p:nvPicPr>
          <p:cNvPr id="5" name="Picture 4">
            <a:extLst>
              <a:ext uri="{FF2B5EF4-FFF2-40B4-BE49-F238E27FC236}">
                <a16:creationId xmlns="" xmlns:a16="http://schemas.microsoft.com/office/drawing/2014/main" id="{067605BD-60FC-4AFE-B936-E394F3D9A43A}"/>
              </a:ext>
            </a:extLst>
          </p:cNvPr>
          <p:cNvPicPr/>
          <p:nvPr/>
        </p:nvPicPr>
        <p:blipFill>
          <a:blip r:embed="rId3"/>
          <a:stretch>
            <a:fillRect/>
          </a:stretch>
        </p:blipFill>
        <p:spPr>
          <a:xfrm>
            <a:off x="2621666" y="2696902"/>
            <a:ext cx="6702899" cy="3815393"/>
          </a:xfrm>
          <a:prstGeom prst="rect">
            <a:avLst/>
          </a:prstGeom>
        </p:spPr>
      </p:pic>
    </p:spTree>
    <p:extLst>
      <p:ext uri="{BB962C8B-B14F-4D97-AF65-F5344CB8AC3E}">
        <p14:creationId xmlns:p14="http://schemas.microsoft.com/office/powerpoint/2010/main" val="119964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153886"/>
          </a:xfrm>
        </p:spPr>
        <p:txBody>
          <a:bodyPr/>
          <a:lstStyle/>
          <a:p>
            <a:r>
              <a:rPr lang="en-US" b="1" dirty="0">
                <a:latin typeface="Agency FB" panose="020B0503020202020204" pitchFamily="34" charset="0"/>
              </a:rPr>
              <a:t>Results and analysis</a:t>
            </a:r>
          </a:p>
        </p:txBody>
      </p:sp>
      <p:sp>
        <p:nvSpPr>
          <p:cNvPr id="3" name="Content Placeholder 2"/>
          <p:cNvSpPr>
            <a:spLocks noGrp="1"/>
          </p:cNvSpPr>
          <p:nvPr>
            <p:ph idx="1"/>
          </p:nvPr>
        </p:nvSpPr>
        <p:spPr>
          <a:xfrm>
            <a:off x="685801" y="1763486"/>
            <a:ext cx="10632232" cy="1268963"/>
          </a:xfrm>
        </p:spPr>
        <p:txBody>
          <a:bodyPr>
            <a:normAutofit/>
          </a:bodyPr>
          <a:lstStyle/>
          <a:p>
            <a:pPr marL="0" indent="0">
              <a:buNone/>
            </a:pPr>
            <a:r>
              <a:rPr lang="en-US" b="1" dirty="0"/>
              <a:t>SHOW ENVIRONMENT </a:t>
            </a:r>
          </a:p>
          <a:p>
            <a:r>
              <a:rPr lang="en-US" dirty="0"/>
              <a:t>Show the environment variable of PATH in which the user binaries are stored. Then it will append the path variable value to the command so that it can be executed.</a:t>
            </a:r>
            <a:endParaRPr lang="en-US" sz="2200" dirty="0"/>
          </a:p>
        </p:txBody>
      </p:sp>
      <p:pic>
        <p:nvPicPr>
          <p:cNvPr id="6" name="Picture 5">
            <a:extLst>
              <a:ext uri="{FF2B5EF4-FFF2-40B4-BE49-F238E27FC236}">
                <a16:creationId xmlns="" xmlns:a16="http://schemas.microsoft.com/office/drawing/2014/main" id="{0CC2338A-D49C-43A0-96F0-D275A45F3AD2}"/>
              </a:ext>
            </a:extLst>
          </p:cNvPr>
          <p:cNvPicPr/>
          <p:nvPr/>
        </p:nvPicPr>
        <p:blipFill>
          <a:blip r:embed="rId2"/>
          <a:stretch>
            <a:fillRect/>
          </a:stretch>
        </p:blipFill>
        <p:spPr>
          <a:xfrm>
            <a:off x="2876309" y="2992057"/>
            <a:ext cx="6522334" cy="3489766"/>
          </a:xfrm>
          <a:prstGeom prst="rect">
            <a:avLst/>
          </a:prstGeom>
        </p:spPr>
      </p:pic>
    </p:spTree>
    <p:extLst>
      <p:ext uri="{BB962C8B-B14F-4D97-AF65-F5344CB8AC3E}">
        <p14:creationId xmlns:p14="http://schemas.microsoft.com/office/powerpoint/2010/main" val="3800139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153886"/>
          </a:xfrm>
        </p:spPr>
        <p:txBody>
          <a:bodyPr/>
          <a:lstStyle/>
          <a:p>
            <a:r>
              <a:rPr lang="en-US" b="1" dirty="0">
                <a:latin typeface="Agency FB" panose="020B0503020202020204" pitchFamily="34" charset="0"/>
              </a:rPr>
              <a:t>Results and analysis</a:t>
            </a:r>
          </a:p>
        </p:txBody>
      </p:sp>
      <p:sp>
        <p:nvSpPr>
          <p:cNvPr id="3" name="Content Placeholder 2"/>
          <p:cNvSpPr>
            <a:spLocks noGrp="1"/>
          </p:cNvSpPr>
          <p:nvPr>
            <p:ph idx="1"/>
          </p:nvPr>
        </p:nvSpPr>
        <p:spPr>
          <a:xfrm>
            <a:off x="685801" y="1763486"/>
            <a:ext cx="4567334" cy="4484914"/>
          </a:xfrm>
        </p:spPr>
        <p:txBody>
          <a:bodyPr>
            <a:normAutofit/>
          </a:bodyPr>
          <a:lstStyle/>
          <a:p>
            <a:pPr marL="0" indent="0">
              <a:buNone/>
            </a:pPr>
            <a:r>
              <a:rPr lang="en-US" b="1" dirty="0"/>
              <a:t>CHANGE MODE </a:t>
            </a:r>
          </a:p>
          <a:p>
            <a:pPr algn="just"/>
            <a:r>
              <a:rPr lang="en-US" dirty="0"/>
              <a:t>Change file mode to provide the list of functions on the file. For the future preferences of the file.</a:t>
            </a:r>
            <a:endParaRPr lang="en-US" sz="2200" dirty="0"/>
          </a:p>
        </p:txBody>
      </p:sp>
      <p:pic>
        <p:nvPicPr>
          <p:cNvPr id="5" name="Picture 4">
            <a:extLst>
              <a:ext uri="{FF2B5EF4-FFF2-40B4-BE49-F238E27FC236}">
                <a16:creationId xmlns="" xmlns:a16="http://schemas.microsoft.com/office/drawing/2014/main" id="{2FE03EEC-FEF3-4FCE-B0F3-7F00149EBE3D}"/>
              </a:ext>
            </a:extLst>
          </p:cNvPr>
          <p:cNvPicPr/>
          <p:nvPr/>
        </p:nvPicPr>
        <p:blipFill>
          <a:blip r:embed="rId2"/>
          <a:stretch>
            <a:fillRect/>
          </a:stretch>
        </p:blipFill>
        <p:spPr>
          <a:xfrm>
            <a:off x="5563234" y="607671"/>
            <a:ext cx="6023024" cy="5696714"/>
          </a:xfrm>
          <a:prstGeom prst="rect">
            <a:avLst/>
          </a:prstGeom>
        </p:spPr>
      </p:pic>
    </p:spTree>
    <p:extLst>
      <p:ext uri="{BB962C8B-B14F-4D97-AF65-F5344CB8AC3E}">
        <p14:creationId xmlns:p14="http://schemas.microsoft.com/office/powerpoint/2010/main" val="15393022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B26D5668-1971-40BB-BC7C-94C9B101AAB7}">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Celestial design</Template>
  <TotalTime>0</TotalTime>
  <Words>1068</Words>
  <Application>Microsoft Office PowerPoint</Application>
  <PresentationFormat>Custom</PresentationFormat>
  <Paragraphs>52</Paragraphs>
  <Slides>13</Slides>
  <Notes>6</Notes>
  <HiddenSlides>0</HiddenSlides>
  <MMClips>1</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CUSTOM LINUX SHELL</vt:lpstr>
      <vt:lpstr>background</vt:lpstr>
      <vt:lpstr>FEATURES </vt:lpstr>
      <vt:lpstr>IMPLEMENTATION</vt:lpstr>
      <vt:lpstr>IMPLEMENTATION</vt:lpstr>
      <vt:lpstr>IMPLEMENTATION</vt:lpstr>
      <vt:lpstr>Results and analysis</vt:lpstr>
      <vt:lpstr>Results and analysis</vt:lpstr>
      <vt:lpstr>Results and analysis</vt:lpstr>
      <vt:lpstr>Results and analysis</vt:lpstr>
      <vt:lpstr>Results and analysis</vt:lpstr>
      <vt:lpstr>demo</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2022-04-05T01:01:00Z</dcterms:created>
  <dcterms:modified xsi:type="dcterms:W3CDTF">2022-12-15T03:03:40Z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