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BCCB88-228C-4BD8-B077-F01080D911F1}">
  <a:tblStyle styleId="{E0BCCB88-228C-4BD8-B077-F01080D911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d352a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d352a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d352a5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d352a5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d352a5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d352a5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d352a5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d352a5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eba75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eba75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d352a5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d352a5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d352a5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d352a5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en-us/azure/databricks/administration-guide/cloud-configurations/azure/ud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ypi.org/" TargetMode="External"/><Relationship Id="rId4" Type="http://schemas.openxmlformats.org/officeDocument/2006/relationships/hyperlink" Target="http://pythonhosted.org/" TargetMode="External"/><Relationship Id="rId9" Type="http://schemas.openxmlformats.org/officeDocument/2006/relationships/hyperlink" Target="http://databricks-datasets-oregon.s3.us-west-2.amazonaws.com/" TargetMode="External"/><Relationship Id="rId5" Type="http://schemas.openxmlformats.org/officeDocument/2006/relationships/hyperlink" Target="https://cran.r-project.org" TargetMode="External"/><Relationship Id="rId6" Type="http://schemas.openxmlformats.org/officeDocument/2006/relationships/hyperlink" Target="http://cran.rstudio.com" TargetMode="External"/><Relationship Id="rId7" Type="http://schemas.openxmlformats.org/officeDocument/2006/relationships/hyperlink" Target="http://cdnjs.cloudflare.com/" TargetMode="External"/><Relationship Id="rId8" Type="http://schemas.openxmlformats.org/officeDocument/2006/relationships/hyperlink" Target="http://sts.amazonaw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55EwfiErDYBcnk6ntCHgDroQsnU6eo0N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azure/databricks/administration-guide/cloud-configurations/azure/udr" TargetMode="External"/><Relationship Id="rId4" Type="http://schemas.openxmlformats.org/officeDocument/2006/relationships/hyperlink" Target="https://github.com/bhavink/databricks/blob/master/adb4u/secure-deployments/AzureDatabricksEgressEndpoints.csv" TargetMode="External"/><Relationship Id="rId5" Type="http://schemas.openxmlformats.org/officeDocument/2006/relationships/hyperlink" Target="https://github.com/bhavink/databricks/blob/master/adb4u/secure-deployments/arm-template-npip-byovnet.json" TargetMode="External"/><Relationship Id="rId6" Type="http://schemas.openxmlformats.org/officeDocument/2006/relationships/hyperlink" Target="https://docs.microsoft.com/en-us/azure/databricks/administration-guide/cloud-configurations/azure/udr#dbfs-root-blob-storage-ip-address" TargetMode="External"/><Relationship Id="rId7" Type="http://schemas.openxmlformats.org/officeDocument/2006/relationships/hyperlink" Target="https://github.com/bhavink/databricks/blob/master/adb4u/secure-deployments/arm-template-azfw-create-and-config.js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adbsecurity" TargetMode="External"/><Relationship Id="rId4" Type="http://schemas.openxmlformats.org/officeDocument/2006/relationships/hyperlink" Target="https://databricks.com/blog/2020/02/28/securely-accessing-azure-data-sources-from-azure-databricks.html" TargetMode="External"/><Relationship Id="rId5" Type="http://schemas.openxmlformats.org/officeDocument/2006/relationships/hyperlink" Target="https://github.com/bhavink/databricks/tree/master/adb4u/secure-deploy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250" y="564350"/>
            <a:ext cx="8520600" cy="8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Databricks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(Data Exfiltration Prevention)</a:t>
            </a:r>
            <a:endParaRPr sz="3500"/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518900" y="1800225"/>
            <a:ext cx="81933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Restrict inbound communication to Azure Databricks clusters (data plane)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Filter outbound communication using an egress appliance (Firewall)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Traffic to Azure hosted services stays on Azure backbone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76200"/>
            <a:ext cx="8520600" cy="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Deploy Azure Databricks to prevent data exfiltration</a:t>
            </a:r>
            <a:endParaRPr sz="2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25" y="368725"/>
            <a:ext cx="7778946" cy="460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 - Azure Databricks(ADB) Workspace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14875"/>
            <a:ext cx="81933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Bring your own Virtual Network (VNET) i.e. create a brand new or use an existing one.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CIDR range between </a:t>
            </a:r>
            <a:r>
              <a:rPr b="1" i="1" lang="en" u="sng"/>
              <a:t>/16 to /24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Network Security Group (dedicated to ADB subnets)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With default rules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A pair of subnets, used by Azure Databricks only, 1 workspace requires 2 subnets.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CIDR range between </a:t>
            </a:r>
            <a:r>
              <a:rPr b="1" i="1" lang="en" u="sng"/>
              <a:t>/18 to /26</a:t>
            </a:r>
            <a:endParaRPr b="1" i="1" u="sng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Subnet delegation set to Azure Databricks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Azure Databricks NSG associated with these subnets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i="1" lang="en" u="sng"/>
              <a:t>Multiple ADB workspaces</a:t>
            </a:r>
            <a:r>
              <a:rPr lang="en"/>
              <a:t> could reside in the </a:t>
            </a:r>
            <a:r>
              <a:rPr b="1" i="1" lang="en" u="sng"/>
              <a:t>same VNET</a:t>
            </a:r>
            <a:endParaRPr b="1" i="1" u="sng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i="1" lang="en" u="sng"/>
              <a:t>Pair of subnet’s</a:t>
            </a:r>
            <a:r>
              <a:rPr lang="en"/>
              <a:t> used by Azure Databricks can only be associated with </a:t>
            </a:r>
            <a:r>
              <a:rPr b="1" i="1" lang="en" u="sng"/>
              <a:t>1 workspace</a:t>
            </a:r>
            <a:endParaRPr b="1" i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7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r>
              <a:rPr lang="en"/>
              <a:t> - Egress firewall configuration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74805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Azure Firewall (you could also use any other Azure hosted egress appliance)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Deployed in a separate VNET or in the same VNET as ADB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Dedicated subnet called AzureFirewallSubnet with CIDR /26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Egress rules for Azure Databricks Control Plane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your regional endpoints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0"/>
            <a:ext cx="85206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Firewall Egress Rules - Checklist</a:t>
            </a:r>
            <a:endParaRPr sz="20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58075" y="547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{E0BCCB88-228C-4BD8-B077-F01080D911F1}</a:tableStyleId>
              </a:tblPr>
              <a:tblGrid>
                <a:gridCol w="3520600"/>
                <a:gridCol w="1029050"/>
                <a:gridCol w="1747825"/>
                <a:gridCol w="766275"/>
                <a:gridCol w="1747700"/>
              </a:tblGrid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Databricks Control Plane Services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 Address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Transport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elay (used by no public ip enabled workspaces)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artifacts (runtime images)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blob storage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logs (audit and cluster)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blob storage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health-check (observability)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eventhub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tcp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9093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webapp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dbfs (customer owned)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blob storage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managed-hive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tcp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3306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lib </a:t>
                      </a: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dependency</a:t>
                      </a: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provider services required by application code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lib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pypi.org</a:t>
                      </a:r>
                      <a:r>
                        <a:rPr lang="en" sz="80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*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pythonhosted.org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 package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repo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5"/>
                        </a:rPr>
                        <a:t>cran.r-project.org,</a:t>
                      </a:r>
                      <a:r>
                        <a:rPr lang="en" sz="800"/>
                        <a:t> </a:t>
                      </a:r>
                      <a:r>
                        <a:rPr lang="en" sz="800" u="sng">
                          <a:solidFill>
                            <a:schemeClr val="hlink"/>
                          </a:solidFill>
                          <a:hlinkClick r:id="rId6"/>
                        </a:rPr>
                        <a:t>cran.rstudio.com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 delivery / required by Ganglia UI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cdn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cdnjs.cloudflare.com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Optional Services</a:t>
                      </a:r>
                      <a:endParaRPr b="1"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demo-datasets-mounts token service, to get temporary token from STS to access the databricks-datasets S3 bucket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sts.amazonaws.com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demo-datasets-mounts storage bucket, to access the /databricks-datasets folder on DBFS in ADB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databricks-datasets-oregon.s3.us-west-2.amazonaws.com/</a:t>
                      </a:r>
                      <a:endParaRPr sz="800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443</a:t>
                      </a:r>
                      <a:endParaRPr sz="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 Video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Video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-32650"/>
            <a:ext cx="8520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Deployment Sequence</a:t>
            </a:r>
            <a:endParaRPr sz="18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25250"/>
            <a:ext cx="8520600" cy="4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Make a list of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Azure Databricks regional control plane service endpoints</a:t>
            </a:r>
            <a:r>
              <a:rPr lang="en" sz="1300"/>
              <a:t>, we’ll need them to configure firewall egress rules. Please use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1300"/>
              <a:t> checklist template.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 Azure Databricks Workspace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VNET and a pair of Subnets if not exists (spoke-vnet)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Enable Azure Active Directory service endpoint on both subnets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NSG if not exists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Associate NSG to Subnets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Delegate Subnet to Azure Databricks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Create Azure Databricks Workspace using VNET and Subnets created earlier (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ARM template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Note down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DBFS storage account</a:t>
            </a:r>
            <a:r>
              <a:rPr lang="en" sz="1300"/>
              <a:t> address post workspace deployment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 Azure Firewall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Firewall VNET and Subnet (hub-vnet)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Deploy Azure Firewall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Configure Firewall egress rules (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ARM Template</a:t>
            </a:r>
            <a:r>
              <a:rPr lang="en" sz="1300"/>
              <a:t>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Peer spoke and hub vnets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Create a user defined route table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 a default (0.0.0.0/0) route which forwards all of the traffic </a:t>
            </a:r>
            <a:r>
              <a:rPr lang="en" sz="1300"/>
              <a:t>originating</a:t>
            </a:r>
            <a:r>
              <a:rPr lang="en" sz="1300"/>
              <a:t> from Azure Databricks subnets to Azure </a:t>
            </a:r>
            <a:r>
              <a:rPr lang="en" sz="1300"/>
              <a:t>Firewall</a:t>
            </a:r>
            <a:r>
              <a:rPr lang="en" sz="1300"/>
              <a:t> private ip address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Attach route table to Azure Databricks Subnets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Launch Workspace and create cluster (test deployment)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8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ADB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exfiltration </a:t>
            </a:r>
            <a:r>
              <a:rPr lang="en" u="sng">
                <a:solidFill>
                  <a:schemeClr val="hlink"/>
                </a:solidFill>
                <a:hlinkClick r:id="rId4"/>
              </a:rPr>
              <a:t>strategy and guide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ARM </a:t>
            </a:r>
            <a:r>
              <a:rPr lang="en" u="sng">
                <a:solidFill>
                  <a:schemeClr val="hlink"/>
                </a:solidFill>
                <a:hlinkClick r:id="rId5"/>
              </a:rPr>
              <a:t>templates</a:t>
            </a:r>
            <a:r>
              <a:rPr lang="en"/>
              <a:t> used in this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github.com/bhavink/adb4u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