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3770140-DFBD-4176-9F24-717D573466D0}">
  <a:tblStyle styleId="{E3770140-DFBD-4176-9F24-717D573466D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ad352a5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ad352a5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ad352a5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ad352a5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ad352a5f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ad352a5f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ad352a5f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ad352a5f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beba75d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beba75d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ad352a5f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ad352a5f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ad352a5f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ad352a5f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microsoft.com/en-us/azure/databricks/administration-guide/cloud-configurations/azure/ud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pypi.org/" TargetMode="External"/><Relationship Id="rId4" Type="http://schemas.openxmlformats.org/officeDocument/2006/relationships/hyperlink" Target="http://pythonhosted.org/" TargetMode="External"/><Relationship Id="rId9" Type="http://schemas.openxmlformats.org/officeDocument/2006/relationships/hyperlink" Target="http://databricks-datasets-oregon.s3.us-west-2.amazonaws.com/" TargetMode="External"/><Relationship Id="rId5" Type="http://schemas.openxmlformats.org/officeDocument/2006/relationships/hyperlink" Target="https://cran.r-project.org" TargetMode="External"/><Relationship Id="rId6" Type="http://schemas.openxmlformats.org/officeDocument/2006/relationships/hyperlink" Target="http://cran.rstudio.com" TargetMode="External"/><Relationship Id="rId7" Type="http://schemas.openxmlformats.org/officeDocument/2006/relationships/hyperlink" Target="http://cdnjs.cloudflare.com/" TargetMode="External"/><Relationship Id="rId8" Type="http://schemas.openxmlformats.org/officeDocument/2006/relationships/hyperlink" Target="http://sts.amazonaws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file/d/155EwfiErDYBcnk6ntCHgDroQsnU6eo0N/view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microsoft.com/en-us/azure/databricks/administration-guide/cloud-configurations/azure/udr" TargetMode="External"/><Relationship Id="rId4" Type="http://schemas.openxmlformats.org/officeDocument/2006/relationships/hyperlink" Target="https://github.com/bhavink/databricks/blob/master/adb4u/secure-deployments/AzureDatabricksEgressEndpoints.csv" TargetMode="External"/><Relationship Id="rId5" Type="http://schemas.openxmlformats.org/officeDocument/2006/relationships/hyperlink" Target="https://github.com/bhavink/databricks/blob/master/adb4u/secure-deployments/arm-template-npip-byovnet.json" TargetMode="External"/><Relationship Id="rId6" Type="http://schemas.openxmlformats.org/officeDocument/2006/relationships/hyperlink" Target="https://docs.microsoft.com/en-us/azure/databricks/administration-guide/cloud-configurations/azure/udr#dbfs-root-blob-storage-ip-address" TargetMode="External"/><Relationship Id="rId7" Type="http://schemas.openxmlformats.org/officeDocument/2006/relationships/hyperlink" Target="https://github.com/bhavink/databricks/blob/master/adb4u/secure-deployments/arm-template-azfw-create-and-config.jso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bit.ly/adbsecurity" TargetMode="External"/><Relationship Id="rId4" Type="http://schemas.openxmlformats.org/officeDocument/2006/relationships/hyperlink" Target="https://databricks.com/blog/2020/02/28/securely-accessing-azure-data-sources-from-azure-databricks.html" TargetMode="External"/><Relationship Id="rId5" Type="http://schemas.openxmlformats.org/officeDocument/2006/relationships/hyperlink" Target="https://github.com/bhavink/databricks/tree/master/adb4u/secure-deploymen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55250" y="564350"/>
            <a:ext cx="8520600" cy="8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Databricks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(Data Exfiltration Prevention)</a:t>
            </a:r>
            <a:endParaRPr sz="3500"/>
          </a:p>
        </p:txBody>
      </p:sp>
      <p:sp>
        <p:nvSpPr>
          <p:cNvPr id="55" name="Google Shape;55;p13"/>
          <p:cNvSpPr txBox="1"/>
          <p:nvPr>
            <p:ph idx="4294967295" type="body"/>
          </p:nvPr>
        </p:nvSpPr>
        <p:spPr>
          <a:xfrm>
            <a:off x="518900" y="1800225"/>
            <a:ext cx="8193300" cy="28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Restrict inbound communication to Azure Databricks clusters (data plane)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Filter outbound communication using an egress appliance (Firewall)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Traffic to Azure hosted services stays on Azure backbone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-76200"/>
            <a:ext cx="8520600" cy="1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Deploy Azure Databricks to prevent data exfiltration</a:t>
            </a:r>
            <a:endParaRPr sz="21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525" y="368725"/>
            <a:ext cx="7778946" cy="4606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3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Prerequisites - Azure Databricks(ADB) Workspace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914875"/>
            <a:ext cx="8193300" cy="3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Bring your own Virtual Network (VNET) i.e. create a brand new or use an existing one.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CIDR range between </a:t>
            </a:r>
            <a:r>
              <a:rPr b="1" i="1" lang="en" u="sng"/>
              <a:t>/16 to /24</a:t>
            </a:r>
            <a:r>
              <a:rPr lang="en"/>
              <a:t>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Network Security Group (dedicated to ADB subnets)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With default rules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A pair of subnets, used by Azure Databricks only, 1 workspace requires 2 subnets.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CIDR range between </a:t>
            </a:r>
            <a:r>
              <a:rPr b="1" i="1" lang="en" u="sng"/>
              <a:t>/18 to /26</a:t>
            </a:r>
            <a:endParaRPr b="1" i="1" u="sng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Subnet delegation set to Azure Databricks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Azure Databricks NSG associated with these subnets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b="1" i="1" lang="en" u="sng"/>
              <a:t>Multiple ADB workspaces</a:t>
            </a:r>
            <a:r>
              <a:rPr lang="en"/>
              <a:t> could reside in the </a:t>
            </a:r>
            <a:r>
              <a:rPr b="1" i="1" lang="en" u="sng"/>
              <a:t>same VNET</a:t>
            </a:r>
            <a:endParaRPr b="1" i="1" u="sng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b="1" i="1" lang="en" u="sng"/>
              <a:t>Pair of subnet’s</a:t>
            </a:r>
            <a:r>
              <a:rPr lang="en"/>
              <a:t> used by Azure Databricks can only be associated with </a:t>
            </a:r>
            <a:r>
              <a:rPr b="1" i="1" lang="en" u="sng"/>
              <a:t>1 workspace</a:t>
            </a:r>
            <a:endParaRPr b="1" i="1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74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Prerequisites</a:t>
            </a:r>
            <a:r>
              <a:rPr lang="en"/>
              <a:t> - Egress firewall configuration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74805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Azure Firewall (you could also use any other Azure hosted egress appliance)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Deployed in a separate VNET or in the same VNET as ADB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Dedicated subnet called AzureFirewallSubnet with CIDR /26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Egress rules for Azure Databricks Control Plane services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Get your regional endpoints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0"/>
            <a:ext cx="8520600" cy="3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Firewall Egress Rules - Checklist</a:t>
            </a:r>
            <a:endParaRPr sz="200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158075" y="5472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{E3770140-DFBD-4176-9F24-717D573466D0}</a:tableStyleId>
              </a:tblPr>
              <a:tblGrid>
                <a:gridCol w="3520600"/>
                <a:gridCol w="1029050"/>
                <a:gridCol w="1747825"/>
                <a:gridCol w="766275"/>
                <a:gridCol w="1747700"/>
              </a:tblGrid>
              <a:tr h="225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Azure Databricks Control Plane Services</a:t>
                      </a:r>
                      <a:endParaRPr b="1"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</a:t>
                      </a:r>
                      <a:endParaRPr b="1"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Endpoint Address</a:t>
                      </a:r>
                      <a:endParaRPr b="1"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Transport</a:t>
                      </a:r>
                      <a:endParaRPr b="1"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Port</a:t>
                      </a:r>
                      <a:endParaRPr b="1"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</a:t>
                      </a: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elay (used by no public ip enabled workspaces)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https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443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5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artifacts (runtime images)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blob storage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https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443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5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logs (audit and cluster)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blob storage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https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443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health-check (observability)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eventhub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tcp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9093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webapp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https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443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5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dbfs (customer owned)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blob storage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https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443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managed-hive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mysql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tcp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3306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8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External lib </a:t>
                      </a:r>
                      <a:r>
                        <a:rPr b="1"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dependency</a:t>
                      </a:r>
                      <a:r>
                        <a:rPr b="1"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provider services required by application code</a:t>
                      </a:r>
                      <a:endParaRPr b="1"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5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 lib repo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public repo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</a:t>
                      </a:r>
                      <a:r>
                        <a:rPr lang="en" sz="8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/>
                        </a:rPr>
                        <a:t>pypi.org</a:t>
                      </a:r>
                      <a:r>
                        <a:rPr lang="en" sz="800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*</a:t>
                      </a:r>
                      <a:r>
                        <a:rPr lang="en" sz="8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/>
                        </a:rPr>
                        <a:t>pythonhosted.org</a:t>
                      </a:r>
                      <a:endParaRPr sz="800" u="sng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https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443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7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 package repo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public repo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chemeClr val="hlink"/>
                          </a:solidFill>
                          <a:hlinkClick r:id="rId5"/>
                        </a:rPr>
                        <a:t>cran.r-project.org,</a:t>
                      </a:r>
                      <a:r>
                        <a:rPr lang="en" sz="800"/>
                        <a:t> </a:t>
                      </a:r>
                      <a:r>
                        <a:rPr lang="en" sz="800" u="sng">
                          <a:solidFill>
                            <a:schemeClr val="hlink"/>
                          </a:solidFill>
                          <a:hlinkClick r:id="rId6"/>
                        </a:rPr>
                        <a:t>cran.rstudio.com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https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443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5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content delivery / required by Ganglia UI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cdn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7"/>
                        </a:rPr>
                        <a:t>cdnjs.cloudflare.com</a:t>
                      </a:r>
                      <a:endParaRPr sz="800" u="sng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https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443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Optional Services</a:t>
                      </a:r>
                      <a:endParaRPr b="1"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38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demo-datasets-mounts token service, to get temporary token from STS to access the databricks-datasets S3 bucket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8"/>
                        </a:rPr>
                        <a:t>sts.amazonaws.com</a:t>
                      </a:r>
                      <a:endParaRPr sz="800" u="sng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https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443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5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demo-datasets-mounts storage bucket, to access the /databricks-datasets folder on DBFS in ADB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9"/>
                        </a:rPr>
                        <a:t>databricks-datasets-oregon.s3.us-west-2.amazonaws.com/</a:t>
                      </a:r>
                      <a:endParaRPr sz="800" u="sng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https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443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Along Video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Video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-32650"/>
            <a:ext cx="85206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Deployment Sequence</a:t>
            </a:r>
            <a:endParaRPr sz="180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325250"/>
            <a:ext cx="8520600" cy="47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Make a list of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Azure Databricks regional control plane service endpoints</a:t>
            </a:r>
            <a:r>
              <a:rPr lang="en" sz="1300"/>
              <a:t>, we’ll need them to configure firewall egress rules. Please use </a:t>
            </a:r>
            <a:r>
              <a:rPr lang="en" sz="1300" u="sng">
                <a:solidFill>
                  <a:schemeClr val="hlink"/>
                </a:solidFill>
                <a:hlinkClick r:id="rId4"/>
              </a:rPr>
              <a:t>this</a:t>
            </a:r>
            <a:r>
              <a:rPr lang="en" sz="1300"/>
              <a:t> checklist template.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For Azure Databricks Workspace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Create VNET and a pair of Subnets if not exists (spoke-vnet)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Enable Azure Active Directory service endpoint on both subnets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Create NSG if not exists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Associate NSG to Subnets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Delegate Subnet to Azure Databricks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Create Azure Databricks Workspace using VNET and Subnets created earlier (</a:t>
            </a:r>
            <a:r>
              <a:rPr lang="en" sz="1300" u="sng">
                <a:solidFill>
                  <a:schemeClr val="hlink"/>
                </a:solidFill>
                <a:hlinkClick r:id="rId5"/>
              </a:rPr>
              <a:t>ARM template</a:t>
            </a:r>
            <a:r>
              <a:rPr lang="en" sz="1300"/>
              <a:t>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Note down </a:t>
            </a:r>
            <a:r>
              <a:rPr lang="en" sz="1300" u="sng">
                <a:solidFill>
                  <a:schemeClr val="hlink"/>
                </a:solidFill>
                <a:hlinkClick r:id="rId6"/>
              </a:rPr>
              <a:t>DBFS storage account</a:t>
            </a:r>
            <a:r>
              <a:rPr lang="en" sz="1300"/>
              <a:t> address post workspace deployment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For Azure Firewall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Create Firewall VNET and Subnet (hub-vnet)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Deploy Azure Firewall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Configure Firewall egress rules (</a:t>
            </a:r>
            <a:r>
              <a:rPr lang="en" sz="1300" u="sng">
                <a:solidFill>
                  <a:schemeClr val="hlink"/>
                </a:solidFill>
                <a:hlinkClick r:id="rId7"/>
              </a:rPr>
              <a:t>ARM Template</a:t>
            </a:r>
            <a:r>
              <a:rPr lang="en" sz="1300"/>
              <a:t>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Peer spoke and hub vnets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Create a user defined route table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Add a default (0.0.0.0/0) route which forwards all of the traffic </a:t>
            </a:r>
            <a:r>
              <a:rPr lang="en" sz="1300"/>
              <a:t>originating</a:t>
            </a:r>
            <a:r>
              <a:rPr lang="en" sz="1300"/>
              <a:t> from Azure Databricks subnets to Azure </a:t>
            </a:r>
            <a:r>
              <a:rPr lang="en" sz="1300"/>
              <a:t>Firewall</a:t>
            </a:r>
            <a:r>
              <a:rPr lang="en" sz="1300"/>
              <a:t> private ip address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Attach route table to Azure Databricks Subnets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Launch Workspace and create cluster (test deployment)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18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reading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Understand </a:t>
            </a:r>
            <a:r>
              <a:rPr lang="en" u="sng">
                <a:solidFill>
                  <a:schemeClr val="hlink"/>
                </a:solidFill>
                <a:hlinkClick r:id="rId3"/>
              </a:rPr>
              <a:t>ADB 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exfiltration </a:t>
            </a:r>
            <a:r>
              <a:rPr lang="en" u="sng">
                <a:solidFill>
                  <a:schemeClr val="hlink"/>
                </a:solidFill>
                <a:hlinkClick r:id="rId4"/>
              </a:rPr>
              <a:t>strategy and guide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ARM </a:t>
            </a:r>
            <a:r>
              <a:rPr lang="en" u="sng">
                <a:solidFill>
                  <a:schemeClr val="hlink"/>
                </a:solidFill>
                <a:hlinkClick r:id="rId5"/>
              </a:rPr>
              <a:t>templates</a:t>
            </a:r>
            <a:r>
              <a:rPr lang="en"/>
              <a:t> used in this video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github.com/bhavink/databricks → adb4u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