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73" r:id="rId15"/>
    <p:sldId id="269" r:id="rId16"/>
    <p:sldId id="271" r:id="rId17"/>
    <p:sldId id="270" r:id="rId18"/>
    <p:sldId id="272" r:id="rId19"/>
    <p:sldId id="278"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vin" initials="b" lastIdx="1" clrIdx="0">
    <p:extLst>
      <p:ext uri="{19B8F6BF-5375-455C-9EA6-DF929625EA0E}">
        <p15:presenceInfo xmlns:p15="http://schemas.microsoft.com/office/powerpoint/2012/main" userId="da48ba4df2bedd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385E090-D36F-4E6A-BCE4-5D947434375C}" type="datetimeFigureOut">
              <a:rPr lang="en-IN" smtClean="0"/>
              <a:t>07-04-2021</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32EA8C1E-9186-4795-8364-29A1E106304C}" type="slidenum">
              <a:rPr lang="en-IN" smtClean="0"/>
              <a:t>‹#›</a:t>
            </a:fld>
            <a:endParaRPr lang="en-IN"/>
          </a:p>
        </p:txBody>
      </p:sp>
    </p:spTree>
    <p:extLst>
      <p:ext uri="{BB962C8B-B14F-4D97-AF65-F5344CB8AC3E}">
        <p14:creationId xmlns:p14="http://schemas.microsoft.com/office/powerpoint/2010/main" val="38405693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85E090-D36F-4E6A-BCE4-5D947434375C}"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EA8C1E-9186-4795-8364-29A1E106304C}" type="slidenum">
              <a:rPr lang="en-IN" smtClean="0"/>
              <a:t>‹#›</a:t>
            </a:fld>
            <a:endParaRPr lang="en-IN"/>
          </a:p>
        </p:txBody>
      </p:sp>
    </p:spTree>
    <p:extLst>
      <p:ext uri="{BB962C8B-B14F-4D97-AF65-F5344CB8AC3E}">
        <p14:creationId xmlns:p14="http://schemas.microsoft.com/office/powerpoint/2010/main" val="4393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85E090-D36F-4E6A-BCE4-5D947434375C}"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A8C1E-9186-4795-8364-29A1E106304C}" type="slidenum">
              <a:rPr lang="en-IN" smtClean="0"/>
              <a:t>‹#›</a:t>
            </a:fld>
            <a:endParaRPr lang="en-IN"/>
          </a:p>
        </p:txBody>
      </p:sp>
    </p:spTree>
    <p:extLst>
      <p:ext uri="{BB962C8B-B14F-4D97-AF65-F5344CB8AC3E}">
        <p14:creationId xmlns:p14="http://schemas.microsoft.com/office/powerpoint/2010/main" val="1383948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85E090-D36F-4E6A-BCE4-5D947434375C}"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A8C1E-9186-4795-8364-29A1E106304C}" type="slidenum">
              <a:rPr lang="en-IN" smtClean="0"/>
              <a:t>‹#›</a:t>
            </a:fld>
            <a:endParaRPr lang="en-IN"/>
          </a:p>
        </p:txBody>
      </p:sp>
    </p:spTree>
    <p:extLst>
      <p:ext uri="{BB962C8B-B14F-4D97-AF65-F5344CB8AC3E}">
        <p14:creationId xmlns:p14="http://schemas.microsoft.com/office/powerpoint/2010/main" val="63345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85E090-D36F-4E6A-BCE4-5D947434375C}"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A8C1E-9186-4795-8364-29A1E106304C}" type="slidenum">
              <a:rPr lang="en-IN" smtClean="0"/>
              <a:t>‹#›</a:t>
            </a:fld>
            <a:endParaRPr lang="en-IN"/>
          </a:p>
        </p:txBody>
      </p:sp>
    </p:spTree>
    <p:extLst>
      <p:ext uri="{BB962C8B-B14F-4D97-AF65-F5344CB8AC3E}">
        <p14:creationId xmlns:p14="http://schemas.microsoft.com/office/powerpoint/2010/main" val="2202646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85E090-D36F-4E6A-BCE4-5D947434375C}"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A8C1E-9186-4795-8364-29A1E106304C}" type="slidenum">
              <a:rPr lang="en-IN" smtClean="0"/>
              <a:t>‹#›</a:t>
            </a:fld>
            <a:endParaRPr lang="en-IN"/>
          </a:p>
        </p:txBody>
      </p:sp>
    </p:spTree>
    <p:extLst>
      <p:ext uri="{BB962C8B-B14F-4D97-AF65-F5344CB8AC3E}">
        <p14:creationId xmlns:p14="http://schemas.microsoft.com/office/powerpoint/2010/main" val="3587228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85E090-D36F-4E6A-BCE4-5D947434375C}"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A8C1E-9186-4795-8364-29A1E106304C}" type="slidenum">
              <a:rPr lang="en-IN" smtClean="0"/>
              <a:t>‹#›</a:t>
            </a:fld>
            <a:endParaRPr lang="en-IN"/>
          </a:p>
        </p:txBody>
      </p:sp>
    </p:spTree>
    <p:extLst>
      <p:ext uri="{BB962C8B-B14F-4D97-AF65-F5344CB8AC3E}">
        <p14:creationId xmlns:p14="http://schemas.microsoft.com/office/powerpoint/2010/main" val="1245058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5E090-D36F-4E6A-BCE4-5D947434375C}"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A8C1E-9186-4795-8364-29A1E106304C}"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866404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5E090-D36F-4E6A-BCE4-5D947434375C}"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A8C1E-9186-4795-8364-29A1E106304C}" type="slidenum">
              <a:rPr lang="en-IN" smtClean="0"/>
              <a:t>‹#›</a:t>
            </a:fld>
            <a:endParaRPr lang="en-IN"/>
          </a:p>
        </p:txBody>
      </p:sp>
    </p:spTree>
    <p:extLst>
      <p:ext uri="{BB962C8B-B14F-4D97-AF65-F5344CB8AC3E}">
        <p14:creationId xmlns:p14="http://schemas.microsoft.com/office/powerpoint/2010/main" val="310028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5E090-D36F-4E6A-BCE4-5D947434375C}"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A8C1E-9186-4795-8364-29A1E106304C}" type="slidenum">
              <a:rPr lang="en-IN" smtClean="0"/>
              <a:t>‹#›</a:t>
            </a:fld>
            <a:endParaRPr lang="en-IN"/>
          </a:p>
        </p:txBody>
      </p:sp>
    </p:spTree>
    <p:extLst>
      <p:ext uri="{BB962C8B-B14F-4D97-AF65-F5344CB8AC3E}">
        <p14:creationId xmlns:p14="http://schemas.microsoft.com/office/powerpoint/2010/main" val="2260045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85E090-D36F-4E6A-BCE4-5D947434375C}"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A8C1E-9186-4795-8364-29A1E106304C}" type="slidenum">
              <a:rPr lang="en-IN" smtClean="0"/>
              <a:t>‹#›</a:t>
            </a:fld>
            <a:endParaRPr lang="en-IN"/>
          </a:p>
        </p:txBody>
      </p:sp>
    </p:spTree>
    <p:extLst>
      <p:ext uri="{BB962C8B-B14F-4D97-AF65-F5344CB8AC3E}">
        <p14:creationId xmlns:p14="http://schemas.microsoft.com/office/powerpoint/2010/main" val="134581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85E090-D36F-4E6A-BCE4-5D947434375C}"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EA8C1E-9186-4795-8364-29A1E106304C}" type="slidenum">
              <a:rPr lang="en-IN" smtClean="0"/>
              <a:t>‹#›</a:t>
            </a:fld>
            <a:endParaRPr lang="en-IN"/>
          </a:p>
        </p:txBody>
      </p:sp>
    </p:spTree>
    <p:extLst>
      <p:ext uri="{BB962C8B-B14F-4D97-AF65-F5344CB8AC3E}">
        <p14:creationId xmlns:p14="http://schemas.microsoft.com/office/powerpoint/2010/main" val="1108754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85E090-D36F-4E6A-BCE4-5D947434375C}" type="datetimeFigureOut">
              <a:rPr lang="en-IN" smtClean="0"/>
              <a:t>07-04-2021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EA8C1E-9186-4795-8364-29A1E106304C}" type="slidenum">
              <a:rPr lang="en-IN" smtClean="0"/>
              <a:t>‹#›</a:t>
            </a:fld>
            <a:endParaRPr lang="en-IN"/>
          </a:p>
        </p:txBody>
      </p:sp>
    </p:spTree>
    <p:extLst>
      <p:ext uri="{BB962C8B-B14F-4D97-AF65-F5344CB8AC3E}">
        <p14:creationId xmlns:p14="http://schemas.microsoft.com/office/powerpoint/2010/main" val="1713277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85E090-D36F-4E6A-BCE4-5D947434375C}" type="datetimeFigureOut">
              <a:rPr lang="en-IN" smtClean="0"/>
              <a:t>07-04-2021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EA8C1E-9186-4795-8364-29A1E106304C}" type="slidenum">
              <a:rPr lang="en-IN" smtClean="0"/>
              <a:t>‹#›</a:t>
            </a:fld>
            <a:endParaRPr lang="en-IN"/>
          </a:p>
        </p:txBody>
      </p:sp>
    </p:spTree>
    <p:extLst>
      <p:ext uri="{BB962C8B-B14F-4D97-AF65-F5344CB8AC3E}">
        <p14:creationId xmlns:p14="http://schemas.microsoft.com/office/powerpoint/2010/main" val="1594447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385E090-D36F-4E6A-BCE4-5D947434375C}" type="datetimeFigureOut">
              <a:rPr lang="en-IN" smtClean="0"/>
              <a:t>07-04-2021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EA8C1E-9186-4795-8364-29A1E106304C}" type="slidenum">
              <a:rPr lang="en-IN" smtClean="0"/>
              <a:t>‹#›</a:t>
            </a:fld>
            <a:endParaRPr lang="en-IN"/>
          </a:p>
        </p:txBody>
      </p:sp>
    </p:spTree>
    <p:extLst>
      <p:ext uri="{BB962C8B-B14F-4D97-AF65-F5344CB8AC3E}">
        <p14:creationId xmlns:p14="http://schemas.microsoft.com/office/powerpoint/2010/main" val="379044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85E090-D36F-4E6A-BCE4-5D947434375C}"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EA8C1E-9186-4795-8364-29A1E106304C}" type="slidenum">
              <a:rPr lang="en-IN" smtClean="0"/>
              <a:t>‹#›</a:t>
            </a:fld>
            <a:endParaRPr lang="en-IN"/>
          </a:p>
        </p:txBody>
      </p:sp>
    </p:spTree>
    <p:extLst>
      <p:ext uri="{BB962C8B-B14F-4D97-AF65-F5344CB8AC3E}">
        <p14:creationId xmlns:p14="http://schemas.microsoft.com/office/powerpoint/2010/main" val="248020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85E090-D36F-4E6A-BCE4-5D947434375C}"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EA8C1E-9186-4795-8364-29A1E106304C}" type="slidenum">
              <a:rPr lang="en-IN" smtClean="0"/>
              <a:t>‹#›</a:t>
            </a:fld>
            <a:endParaRPr lang="en-IN"/>
          </a:p>
        </p:txBody>
      </p:sp>
    </p:spTree>
    <p:extLst>
      <p:ext uri="{BB962C8B-B14F-4D97-AF65-F5344CB8AC3E}">
        <p14:creationId xmlns:p14="http://schemas.microsoft.com/office/powerpoint/2010/main" val="3203176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85E090-D36F-4E6A-BCE4-5D947434375C}" type="datetimeFigureOut">
              <a:rPr lang="en-IN" smtClean="0"/>
              <a:t>07-04-2021</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EA8C1E-9186-4795-8364-29A1E106304C}" type="slidenum">
              <a:rPr lang="en-IN" smtClean="0"/>
              <a:t>‹#›</a:t>
            </a:fld>
            <a:endParaRPr lang="en-IN"/>
          </a:p>
        </p:txBody>
      </p:sp>
    </p:spTree>
    <p:extLst>
      <p:ext uri="{BB962C8B-B14F-4D97-AF65-F5344CB8AC3E}">
        <p14:creationId xmlns:p14="http://schemas.microsoft.com/office/powerpoint/2010/main" val="34660112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558E8-DEB0-4DF1-A2B4-13C54138D5A6}"/>
              </a:ext>
            </a:extLst>
          </p:cNvPr>
          <p:cNvSpPr>
            <a:spLocks noGrp="1"/>
          </p:cNvSpPr>
          <p:nvPr>
            <p:ph type="ctrTitle"/>
          </p:nvPr>
        </p:nvSpPr>
        <p:spPr>
          <a:xfrm>
            <a:off x="3930315" y="1690728"/>
            <a:ext cx="7197726" cy="2421464"/>
          </a:xfrm>
        </p:spPr>
        <p:txBody>
          <a:bodyPr>
            <a:normAutofit/>
          </a:bodyPr>
          <a:lstStyle/>
          <a:p>
            <a:r>
              <a:rPr lang="en-US" dirty="0"/>
              <a:t>Formation of SQL from Natural Language Query using NLP </a:t>
            </a:r>
            <a:endParaRPr lang="en-IN" dirty="0"/>
          </a:p>
        </p:txBody>
      </p:sp>
      <p:sp>
        <p:nvSpPr>
          <p:cNvPr id="3" name="Subtitle 2">
            <a:extLst>
              <a:ext uri="{FF2B5EF4-FFF2-40B4-BE49-F238E27FC236}">
                <a16:creationId xmlns:a16="http://schemas.microsoft.com/office/drawing/2014/main" id="{02A6DEF4-C8FD-46E0-8A26-D3C4BF28570D}"/>
              </a:ext>
            </a:extLst>
          </p:cNvPr>
          <p:cNvSpPr>
            <a:spLocks noGrp="1"/>
          </p:cNvSpPr>
          <p:nvPr>
            <p:ph type="subTitle" idx="1"/>
          </p:nvPr>
        </p:nvSpPr>
        <p:spPr>
          <a:xfrm>
            <a:off x="8220807" y="4385733"/>
            <a:ext cx="2939317" cy="599506"/>
          </a:xfrm>
        </p:spPr>
        <p:txBody>
          <a:bodyPr/>
          <a:lstStyle/>
          <a:p>
            <a:r>
              <a:rPr lang="en-US" dirty="0"/>
              <a:t>1911100 Bhavin Patel</a:t>
            </a:r>
            <a:endParaRPr lang="en-IN" dirty="0"/>
          </a:p>
        </p:txBody>
      </p:sp>
      <p:sp>
        <p:nvSpPr>
          <p:cNvPr id="4" name="TextBox 3">
            <a:extLst>
              <a:ext uri="{FF2B5EF4-FFF2-40B4-BE49-F238E27FC236}">
                <a16:creationId xmlns:a16="http://schemas.microsoft.com/office/drawing/2014/main" id="{82442C8D-7F51-421C-9105-9FA7100F7CED}"/>
              </a:ext>
            </a:extLst>
          </p:cNvPr>
          <p:cNvSpPr txBox="1"/>
          <p:nvPr/>
        </p:nvSpPr>
        <p:spPr>
          <a:xfrm>
            <a:off x="497306" y="4112192"/>
            <a:ext cx="3866147" cy="2308324"/>
          </a:xfrm>
          <a:prstGeom prst="rect">
            <a:avLst/>
          </a:prstGeom>
          <a:noFill/>
        </p:spPr>
        <p:txBody>
          <a:bodyPr wrap="square" rtlCol="0">
            <a:spAutoFit/>
          </a:bodyPr>
          <a:lstStyle/>
          <a:p>
            <a:r>
              <a:rPr lang="en-US" sz="2400" dirty="0"/>
              <a:t>Authors:</a:t>
            </a:r>
          </a:p>
          <a:p>
            <a:pPr marL="800100" lvl="1" indent="-342900">
              <a:buFont typeface="Arial" panose="020B0604020202020204" pitchFamily="34" charset="0"/>
              <a:buChar char="•"/>
            </a:pPr>
            <a:r>
              <a:rPr lang="en-US" sz="2400" dirty="0"/>
              <a:t>Uma M</a:t>
            </a:r>
          </a:p>
          <a:p>
            <a:pPr marL="800100" lvl="1" indent="-342900">
              <a:buFont typeface="Arial" panose="020B0604020202020204" pitchFamily="34" charset="0"/>
              <a:buChar char="•"/>
            </a:pPr>
            <a:r>
              <a:rPr lang="en-US" sz="2400" dirty="0"/>
              <a:t>Sneha V</a:t>
            </a:r>
          </a:p>
          <a:p>
            <a:pPr marL="800100" lvl="1" indent="-342900">
              <a:buFont typeface="Arial" panose="020B0604020202020204" pitchFamily="34" charset="0"/>
              <a:buChar char="•"/>
            </a:pPr>
            <a:r>
              <a:rPr lang="en-US" sz="2400" dirty="0"/>
              <a:t>Sneha G</a:t>
            </a:r>
          </a:p>
          <a:p>
            <a:pPr marL="800100" lvl="1" indent="-342900">
              <a:buFont typeface="Arial" panose="020B0604020202020204" pitchFamily="34" charset="0"/>
              <a:buChar char="•"/>
            </a:pPr>
            <a:r>
              <a:rPr lang="en-US" sz="2400" dirty="0"/>
              <a:t>Bhuvana J</a:t>
            </a:r>
          </a:p>
          <a:p>
            <a:pPr marL="800100" lvl="1" indent="-342900">
              <a:buFont typeface="Arial" panose="020B0604020202020204" pitchFamily="34" charset="0"/>
              <a:buChar char="•"/>
            </a:pPr>
            <a:r>
              <a:rPr lang="en-US" sz="2400" dirty="0"/>
              <a:t>Bharathi B</a:t>
            </a:r>
            <a:endParaRPr lang="en-IN" dirty="0"/>
          </a:p>
        </p:txBody>
      </p:sp>
      <p:sp>
        <p:nvSpPr>
          <p:cNvPr id="5" name="TextBox 4">
            <a:extLst>
              <a:ext uri="{FF2B5EF4-FFF2-40B4-BE49-F238E27FC236}">
                <a16:creationId xmlns:a16="http://schemas.microsoft.com/office/drawing/2014/main" id="{5266E80E-5F0A-47EB-9E0A-9E5BC3AB74AB}"/>
              </a:ext>
            </a:extLst>
          </p:cNvPr>
          <p:cNvSpPr txBox="1"/>
          <p:nvPr/>
        </p:nvSpPr>
        <p:spPr>
          <a:xfrm>
            <a:off x="8037094" y="6235850"/>
            <a:ext cx="4331369" cy="369332"/>
          </a:xfrm>
          <a:prstGeom prst="rect">
            <a:avLst/>
          </a:prstGeom>
          <a:noFill/>
        </p:spPr>
        <p:txBody>
          <a:bodyPr wrap="square" rtlCol="0">
            <a:spAutoFit/>
          </a:bodyPr>
          <a:lstStyle/>
          <a:p>
            <a:r>
              <a:rPr lang="en-IN" dirty="0"/>
              <a:t>978-1-5386-9471-8/19/$31.00 2019 IEEE</a:t>
            </a:r>
          </a:p>
        </p:txBody>
      </p:sp>
    </p:spTree>
    <p:extLst>
      <p:ext uri="{BB962C8B-B14F-4D97-AF65-F5344CB8AC3E}">
        <p14:creationId xmlns:p14="http://schemas.microsoft.com/office/powerpoint/2010/main" val="4097298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994CE1-C06C-47F8-A07B-142130F060DA}"/>
              </a:ext>
            </a:extLst>
          </p:cNvPr>
          <p:cNvSpPr>
            <a:spLocks noGrp="1"/>
          </p:cNvSpPr>
          <p:nvPr>
            <p:ph idx="1"/>
          </p:nvPr>
        </p:nvSpPr>
        <p:spPr>
          <a:xfrm>
            <a:off x="720508" y="1082840"/>
            <a:ext cx="10131425" cy="5775160"/>
          </a:xfrm>
        </p:spPr>
        <p:txBody>
          <a:bodyPr>
            <a:normAutofit/>
          </a:bodyPr>
          <a:lstStyle/>
          <a:p>
            <a:r>
              <a:rPr lang="en-IN" sz="2400" dirty="0"/>
              <a:t>The regular expression that is used in the project is: </a:t>
            </a:r>
          </a:p>
          <a:p>
            <a:r>
              <a:rPr lang="en-IN" sz="2400" dirty="0"/>
              <a:t>CH : {(&lt; Verb .? &gt; | &lt; Noun.? &gt; | &lt; Adjective.? &gt;) &lt; Noun &gt; ∗ &lt; Adverb.? &gt; ∗     (&lt; IN &gt; | &lt; T O &gt;)? &lt; ProperNoun &gt; &lt; Noun.? &gt; ∗ &lt; Noun &gt; ∗ &lt; Verb .? &gt;?          (&lt; IN &gt; | &lt; T O &gt; )? &lt; ProperNoun &gt;&lt; Noun(Plural form) &gt;? &lt; Verb .? &gt;?}</a:t>
            </a:r>
          </a:p>
          <a:p>
            <a:pPr marL="0" indent="0">
              <a:buNone/>
            </a:pPr>
            <a:endParaRPr lang="en-IN" sz="2400" dirty="0"/>
          </a:p>
          <a:p>
            <a:r>
              <a:rPr lang="en-US" sz="2400" dirty="0"/>
              <a:t>Regular expression syntax overview: </a:t>
            </a:r>
          </a:p>
          <a:p>
            <a:pPr lvl="1"/>
            <a:r>
              <a:rPr lang="en-US" sz="2200" dirty="0"/>
              <a:t>. any character;</a:t>
            </a:r>
          </a:p>
          <a:p>
            <a:pPr lvl="1"/>
            <a:r>
              <a:rPr lang="en-US" sz="2200" dirty="0"/>
              <a:t> ? occurrence of 0 or 1 times of the preceding character; </a:t>
            </a:r>
          </a:p>
          <a:p>
            <a:pPr lvl="1"/>
            <a:r>
              <a:rPr lang="en-US" sz="2200" dirty="0"/>
              <a:t>* occurrence of 0 or more times of the preceding character ;</a:t>
            </a:r>
          </a:p>
          <a:p>
            <a:pPr lvl="1"/>
            <a:r>
              <a:rPr lang="en-US" sz="2200" dirty="0"/>
              <a:t>|| OR condition; </a:t>
            </a:r>
          </a:p>
          <a:p>
            <a:pPr lvl="1"/>
            <a:r>
              <a:rPr lang="en-US" sz="2200" dirty="0"/>
              <a:t>() Group;</a:t>
            </a:r>
            <a:endParaRPr lang="en-IN" sz="2200" dirty="0"/>
          </a:p>
          <a:p>
            <a:endParaRPr lang="en-IN" sz="2400" dirty="0"/>
          </a:p>
          <a:p>
            <a:endParaRPr lang="en-IN" dirty="0"/>
          </a:p>
        </p:txBody>
      </p:sp>
      <p:sp>
        <p:nvSpPr>
          <p:cNvPr id="4" name="TextBox 3">
            <a:extLst>
              <a:ext uri="{FF2B5EF4-FFF2-40B4-BE49-F238E27FC236}">
                <a16:creationId xmlns:a16="http://schemas.microsoft.com/office/drawing/2014/main" id="{D8C69178-4A7B-43FA-A0DB-6BD3A8C08B0B}"/>
              </a:ext>
            </a:extLst>
          </p:cNvPr>
          <p:cNvSpPr txBox="1"/>
          <p:nvPr/>
        </p:nvSpPr>
        <p:spPr>
          <a:xfrm>
            <a:off x="931983" y="451955"/>
            <a:ext cx="8510954" cy="523220"/>
          </a:xfrm>
          <a:prstGeom prst="rect">
            <a:avLst/>
          </a:prstGeom>
          <a:noFill/>
        </p:spPr>
        <p:txBody>
          <a:bodyPr wrap="square" rtlCol="0">
            <a:spAutoFit/>
          </a:bodyPr>
          <a:lstStyle/>
          <a:p>
            <a:r>
              <a:rPr lang="en-US" sz="2800" dirty="0"/>
              <a:t>SOURCE AND DESTINATION IDENTIFIER</a:t>
            </a:r>
            <a:endParaRPr lang="en-IN" sz="2800" dirty="0"/>
          </a:p>
        </p:txBody>
      </p:sp>
    </p:spTree>
    <p:extLst>
      <p:ext uri="{BB962C8B-B14F-4D97-AF65-F5344CB8AC3E}">
        <p14:creationId xmlns:p14="http://schemas.microsoft.com/office/powerpoint/2010/main" val="1413521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3C1AF8-EC8B-459C-9B4A-68D6259966A4}"/>
              </a:ext>
            </a:extLst>
          </p:cNvPr>
          <p:cNvSpPr>
            <a:spLocks noGrp="1"/>
          </p:cNvSpPr>
          <p:nvPr>
            <p:ph idx="1"/>
          </p:nvPr>
        </p:nvSpPr>
        <p:spPr>
          <a:xfrm>
            <a:off x="685801" y="545433"/>
            <a:ext cx="10131425" cy="5245768"/>
          </a:xfrm>
        </p:spPr>
        <p:txBody>
          <a:bodyPr/>
          <a:lstStyle/>
          <a:p>
            <a:r>
              <a:rPr lang="en-US" sz="2400" b="1" dirty="0"/>
              <a:t>According to this regular expression, we detect a pattern such that it contains the source and destination in an extractable form. </a:t>
            </a:r>
          </a:p>
          <a:p>
            <a:r>
              <a:rPr lang="en-US" sz="2400" dirty="0"/>
              <a:t>The pattern is such that the beginning of the chunk is either a verb or a noun. </a:t>
            </a:r>
          </a:p>
          <a:p>
            <a:r>
              <a:rPr lang="en-US" sz="2400" dirty="0"/>
              <a:t>Followed by this there may be a noun (optional denoted by *) or adverb (optional denoted by *). </a:t>
            </a:r>
          </a:p>
          <a:p>
            <a:r>
              <a:rPr lang="en-US" sz="2400" dirty="0"/>
              <a:t>This is followed by either a from (POS Tag IN) keyword or to keyword (POS tag TO). </a:t>
            </a:r>
          </a:p>
          <a:p>
            <a:r>
              <a:rPr lang="en-US" sz="2400" dirty="0"/>
              <a:t>When these keywords appear, it is predicted that the user would give the source information immediately after from and the destination information immediately after to keyword. </a:t>
            </a:r>
          </a:p>
          <a:p>
            <a:endParaRPr lang="en-IN" dirty="0"/>
          </a:p>
        </p:txBody>
      </p:sp>
    </p:spTree>
    <p:extLst>
      <p:ext uri="{BB962C8B-B14F-4D97-AF65-F5344CB8AC3E}">
        <p14:creationId xmlns:p14="http://schemas.microsoft.com/office/powerpoint/2010/main" val="3075820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222607-C46A-40DB-9530-8F1E3BC55A54}"/>
              </a:ext>
            </a:extLst>
          </p:cNvPr>
          <p:cNvSpPr>
            <a:spLocks noGrp="1"/>
          </p:cNvSpPr>
          <p:nvPr>
            <p:ph idx="1"/>
          </p:nvPr>
        </p:nvSpPr>
        <p:spPr>
          <a:xfrm>
            <a:off x="624255" y="940006"/>
            <a:ext cx="10131425" cy="5325979"/>
          </a:xfrm>
        </p:spPr>
        <p:txBody>
          <a:bodyPr>
            <a:normAutofit/>
          </a:bodyPr>
          <a:lstStyle/>
          <a:p>
            <a:r>
              <a:rPr lang="en-US" sz="2400" dirty="0"/>
              <a:t>Hence the regular expression specifies a check for a proper noun following “from” or “to” (since all locations are proper nouns). The proper noun may be followed by a noun(optional) or verb (optional) to include information such as station or junction (which are nouns).</a:t>
            </a:r>
          </a:p>
          <a:p>
            <a:pPr marL="0" indent="0">
              <a:buNone/>
            </a:pPr>
            <a:endParaRPr lang="en-US" sz="2400" dirty="0"/>
          </a:p>
          <a:p>
            <a:r>
              <a:rPr lang="en-US" sz="2400" dirty="0"/>
              <a:t>When the pattern is detected, it is classified as a separate chunk named CH which appears as a subtree in the tree diagram of the parsed data.</a:t>
            </a:r>
          </a:p>
        </p:txBody>
      </p:sp>
      <p:sp>
        <p:nvSpPr>
          <p:cNvPr id="4" name="TextBox 3">
            <a:extLst>
              <a:ext uri="{FF2B5EF4-FFF2-40B4-BE49-F238E27FC236}">
                <a16:creationId xmlns:a16="http://schemas.microsoft.com/office/drawing/2014/main" id="{37B8DEF3-F417-41F5-B327-876D179F039B}"/>
              </a:ext>
            </a:extLst>
          </p:cNvPr>
          <p:cNvSpPr txBox="1"/>
          <p:nvPr/>
        </p:nvSpPr>
        <p:spPr>
          <a:xfrm>
            <a:off x="923191" y="478332"/>
            <a:ext cx="8510954" cy="523220"/>
          </a:xfrm>
          <a:prstGeom prst="rect">
            <a:avLst/>
          </a:prstGeom>
          <a:noFill/>
        </p:spPr>
        <p:txBody>
          <a:bodyPr wrap="square" rtlCol="0">
            <a:spAutoFit/>
          </a:bodyPr>
          <a:lstStyle/>
          <a:p>
            <a:r>
              <a:rPr lang="en-US" sz="2800" dirty="0"/>
              <a:t>SOURCE AND DESTINATION IDENTIFIER</a:t>
            </a:r>
            <a:endParaRPr lang="en-IN" sz="2800" dirty="0"/>
          </a:p>
        </p:txBody>
      </p:sp>
    </p:spTree>
    <p:extLst>
      <p:ext uri="{BB962C8B-B14F-4D97-AF65-F5344CB8AC3E}">
        <p14:creationId xmlns:p14="http://schemas.microsoft.com/office/powerpoint/2010/main" val="3103134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1C8D724-9A8F-492D-85B7-B6299774AD97}"/>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440200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719E0-54F7-4D75-8D68-1123084971D7}"/>
              </a:ext>
            </a:extLst>
          </p:cNvPr>
          <p:cNvSpPr>
            <a:spLocks noGrp="1"/>
          </p:cNvSpPr>
          <p:nvPr>
            <p:ph type="title"/>
          </p:nvPr>
        </p:nvSpPr>
        <p:spPr/>
        <p:txBody>
          <a:bodyPr/>
          <a:lstStyle/>
          <a:p>
            <a:r>
              <a:rPr lang="en-US" dirty="0"/>
              <a:t>TRAIN NAME IDENTIFIER</a:t>
            </a:r>
            <a:endParaRPr lang="en-IN" dirty="0"/>
          </a:p>
        </p:txBody>
      </p:sp>
      <p:sp>
        <p:nvSpPr>
          <p:cNvPr id="3" name="Content Placeholder 2">
            <a:extLst>
              <a:ext uri="{FF2B5EF4-FFF2-40B4-BE49-F238E27FC236}">
                <a16:creationId xmlns:a16="http://schemas.microsoft.com/office/drawing/2014/main" id="{84B77F4D-2F16-49F9-92B9-FEDE676F3CE4}"/>
              </a:ext>
            </a:extLst>
          </p:cNvPr>
          <p:cNvSpPr>
            <a:spLocks noGrp="1"/>
          </p:cNvSpPr>
          <p:nvPr>
            <p:ph idx="1"/>
          </p:nvPr>
        </p:nvSpPr>
        <p:spPr>
          <a:xfrm>
            <a:off x="685800" y="1604433"/>
            <a:ext cx="10131425" cy="3649133"/>
          </a:xfrm>
        </p:spPr>
        <p:txBody>
          <a:bodyPr>
            <a:normAutofit/>
          </a:bodyPr>
          <a:lstStyle/>
          <a:p>
            <a:r>
              <a:rPr lang="en-US" sz="2000" dirty="0"/>
              <a:t>To detect the train name(s) (if any) is present in the input data, we use the regular expression ’(express)|(mail)|(passenger)’. </a:t>
            </a:r>
          </a:p>
          <a:p>
            <a:r>
              <a:rPr lang="en-US" sz="2000" dirty="0"/>
              <a:t>According to this regular expression, the input data is searched for the words express, mail and passenger. If they are found, their preceding word along with the matched word is taken as the train name and it is returned. </a:t>
            </a:r>
          </a:p>
          <a:p>
            <a:r>
              <a:rPr lang="en-US" sz="2000" dirty="0"/>
              <a:t>If no such train name could be found, then the calling function had None value</a:t>
            </a:r>
            <a:endParaRPr lang="en-IN" sz="2000" dirty="0"/>
          </a:p>
        </p:txBody>
      </p:sp>
    </p:spTree>
    <p:extLst>
      <p:ext uri="{BB962C8B-B14F-4D97-AF65-F5344CB8AC3E}">
        <p14:creationId xmlns:p14="http://schemas.microsoft.com/office/powerpoint/2010/main" val="1916123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E201-AFB9-4661-9B44-F7C2DF071EFD}"/>
              </a:ext>
            </a:extLst>
          </p:cNvPr>
          <p:cNvSpPr>
            <a:spLocks noGrp="1"/>
          </p:cNvSpPr>
          <p:nvPr>
            <p:ph type="title"/>
          </p:nvPr>
        </p:nvSpPr>
        <p:spPr>
          <a:xfrm>
            <a:off x="606671" y="293078"/>
            <a:ext cx="10131425" cy="1456267"/>
          </a:xfrm>
        </p:spPr>
        <p:txBody>
          <a:bodyPr/>
          <a:lstStyle/>
          <a:p>
            <a:r>
              <a:rPr lang="en-US" dirty="0"/>
              <a:t> Fare Identifier</a:t>
            </a:r>
            <a:endParaRPr lang="en-IN" dirty="0"/>
          </a:p>
        </p:txBody>
      </p:sp>
      <p:sp>
        <p:nvSpPr>
          <p:cNvPr id="3" name="Content Placeholder 2">
            <a:extLst>
              <a:ext uri="{FF2B5EF4-FFF2-40B4-BE49-F238E27FC236}">
                <a16:creationId xmlns:a16="http://schemas.microsoft.com/office/drawing/2014/main" id="{06F90BCE-A55C-442E-901B-90A26BFD3BAF}"/>
              </a:ext>
            </a:extLst>
          </p:cNvPr>
          <p:cNvSpPr>
            <a:spLocks noGrp="1"/>
          </p:cNvSpPr>
          <p:nvPr>
            <p:ph idx="1"/>
          </p:nvPr>
        </p:nvSpPr>
        <p:spPr>
          <a:xfrm>
            <a:off x="685801" y="1380392"/>
            <a:ext cx="10131425" cy="4868007"/>
          </a:xfrm>
        </p:spPr>
        <p:txBody>
          <a:bodyPr>
            <a:normAutofit/>
          </a:bodyPr>
          <a:lstStyle/>
          <a:p>
            <a:r>
              <a:rPr lang="en-US" sz="2000" dirty="0"/>
              <a:t>The proposed system can handle two types of queries: </a:t>
            </a:r>
          </a:p>
          <a:p>
            <a:r>
              <a:rPr lang="en-US" sz="2000" dirty="0"/>
              <a:t>one in which the user wants to know the train number and train name and the other in which the user wants to know the fare. </a:t>
            </a:r>
          </a:p>
          <a:p>
            <a:r>
              <a:rPr lang="en-US" sz="2000" dirty="0"/>
              <a:t>To detect if the user wants to know about the fare, we search the set of lemmatized words for the keyword fare. If it is present, we search the succeeding and preceding words for the class name of which the fare is needed. The class names maybe class1, class2 or class3. </a:t>
            </a:r>
          </a:p>
          <a:p>
            <a:r>
              <a:rPr lang="en-US" sz="2000" dirty="0"/>
              <a:t>Regular expressions are used for this purpose. The regular expression class[.][123] is used to find out the class name. Once the class name is identified, its corresponding fare such as fare1, fare2 or fare3 is returned. If the user has not posed any fare regarding questions, then the variable at the left of fare identifier() will have None value</a:t>
            </a:r>
            <a:endParaRPr lang="en-IN" sz="2000" dirty="0"/>
          </a:p>
        </p:txBody>
      </p:sp>
    </p:spTree>
    <p:extLst>
      <p:ext uri="{BB962C8B-B14F-4D97-AF65-F5344CB8AC3E}">
        <p14:creationId xmlns:p14="http://schemas.microsoft.com/office/powerpoint/2010/main" val="1625908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2F89-2EA8-400C-BDB4-1137F39D45F3}"/>
              </a:ext>
            </a:extLst>
          </p:cNvPr>
          <p:cNvSpPr>
            <a:spLocks noGrp="1"/>
          </p:cNvSpPr>
          <p:nvPr>
            <p:ph type="title"/>
          </p:nvPr>
        </p:nvSpPr>
        <p:spPr>
          <a:xfrm>
            <a:off x="685801" y="168442"/>
            <a:ext cx="10131425" cy="1456267"/>
          </a:xfrm>
        </p:spPr>
        <p:txBody>
          <a:bodyPr/>
          <a:lstStyle/>
          <a:p>
            <a:r>
              <a:rPr lang="en-IN" dirty="0"/>
              <a:t>Algorithm: Formation of SQL Query from Natural Language Query</a:t>
            </a:r>
          </a:p>
        </p:txBody>
      </p:sp>
      <p:sp>
        <p:nvSpPr>
          <p:cNvPr id="3" name="Content Placeholder 2">
            <a:extLst>
              <a:ext uri="{FF2B5EF4-FFF2-40B4-BE49-F238E27FC236}">
                <a16:creationId xmlns:a16="http://schemas.microsoft.com/office/drawing/2014/main" id="{024DC1A1-431B-4D80-9101-D68D9453F017}"/>
              </a:ext>
            </a:extLst>
          </p:cNvPr>
          <p:cNvSpPr>
            <a:spLocks noGrp="1"/>
          </p:cNvSpPr>
          <p:nvPr>
            <p:ph idx="1"/>
          </p:nvPr>
        </p:nvSpPr>
        <p:spPr>
          <a:xfrm>
            <a:off x="711869" y="1356004"/>
            <a:ext cx="10768262" cy="5333554"/>
          </a:xfrm>
        </p:spPr>
        <p:txBody>
          <a:bodyPr>
            <a:normAutofit/>
          </a:bodyPr>
          <a:lstStyle/>
          <a:p>
            <a:r>
              <a:rPr lang="en-IN" sz="2400" dirty="0"/>
              <a:t>Input: Natural Language query in English text. </a:t>
            </a:r>
          </a:p>
          <a:p>
            <a:r>
              <a:rPr lang="en-IN" sz="2400" dirty="0"/>
              <a:t>Output: SQL query </a:t>
            </a:r>
          </a:p>
          <a:p>
            <a:r>
              <a:rPr lang="en-IN" sz="2400" dirty="0"/>
              <a:t>1) Tokenize the input into list of words</a:t>
            </a:r>
          </a:p>
          <a:p>
            <a:r>
              <a:rPr lang="en-IN" sz="2400" dirty="0"/>
              <a:t> 2) Lemmatize the list of words </a:t>
            </a:r>
          </a:p>
          <a:p>
            <a:r>
              <a:rPr lang="en-IN" sz="2400" dirty="0"/>
              <a:t>3) Perform POS tagging</a:t>
            </a:r>
          </a:p>
          <a:p>
            <a:r>
              <a:rPr lang="en-IN" sz="2400" dirty="0"/>
              <a:t>4) Parsed sentence = Parse using regular expressions </a:t>
            </a:r>
          </a:p>
          <a:p>
            <a:r>
              <a:rPr lang="en-IN" sz="2400" dirty="0"/>
              <a:t>5) If table. attribute ∈ Parsed sentence</a:t>
            </a:r>
          </a:p>
          <a:p>
            <a:pPr lvl="2"/>
            <a:r>
              <a:rPr lang="en-IN" sz="2000" dirty="0"/>
              <a:t>a) Extract them </a:t>
            </a:r>
          </a:p>
          <a:p>
            <a:pPr lvl="2"/>
            <a:r>
              <a:rPr lang="en-IN" sz="2000" dirty="0"/>
              <a:t>b) Call SQLmap() </a:t>
            </a:r>
          </a:p>
        </p:txBody>
      </p:sp>
    </p:spTree>
    <p:extLst>
      <p:ext uri="{BB962C8B-B14F-4D97-AF65-F5344CB8AC3E}">
        <p14:creationId xmlns:p14="http://schemas.microsoft.com/office/powerpoint/2010/main" val="1581124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20C1-D773-438D-9F58-658AE4754681}"/>
              </a:ext>
            </a:extLst>
          </p:cNvPr>
          <p:cNvSpPr>
            <a:spLocks noGrp="1"/>
          </p:cNvSpPr>
          <p:nvPr>
            <p:ph type="title"/>
          </p:nvPr>
        </p:nvSpPr>
        <p:spPr>
          <a:xfrm>
            <a:off x="685801" y="0"/>
            <a:ext cx="10131425" cy="1175531"/>
          </a:xfrm>
        </p:spPr>
        <p:txBody>
          <a:bodyPr>
            <a:normAutofit/>
          </a:bodyPr>
          <a:lstStyle/>
          <a:p>
            <a:r>
              <a:rPr lang="en-US" sz="3200" b="1" dirty="0">
                <a:solidFill>
                  <a:schemeClr val="tx1">
                    <a:lumMod val="65000"/>
                  </a:schemeClr>
                </a:solidFill>
              </a:rPr>
              <a:t>Algorithm for sqlmap function</a:t>
            </a:r>
            <a:endParaRPr lang="en-IN" sz="3200" b="1" dirty="0">
              <a:solidFill>
                <a:schemeClr val="tx1">
                  <a:lumMod val="65000"/>
                </a:schemeClr>
              </a:solidFill>
            </a:endParaRPr>
          </a:p>
        </p:txBody>
      </p:sp>
      <p:sp>
        <p:nvSpPr>
          <p:cNvPr id="3" name="Content Placeholder 2">
            <a:extLst>
              <a:ext uri="{FF2B5EF4-FFF2-40B4-BE49-F238E27FC236}">
                <a16:creationId xmlns:a16="http://schemas.microsoft.com/office/drawing/2014/main" id="{C39A1B8A-B254-4231-8935-3A4241467100}"/>
              </a:ext>
            </a:extLst>
          </p:cNvPr>
          <p:cNvSpPr>
            <a:spLocks noGrp="1"/>
          </p:cNvSpPr>
          <p:nvPr>
            <p:ph idx="1"/>
          </p:nvPr>
        </p:nvSpPr>
        <p:spPr>
          <a:xfrm>
            <a:off x="677009" y="1118782"/>
            <a:ext cx="10131425" cy="5502442"/>
          </a:xfrm>
        </p:spPr>
        <p:txBody>
          <a:bodyPr>
            <a:normAutofit fontScale="92500" lnSpcReduction="20000"/>
          </a:bodyPr>
          <a:lstStyle/>
          <a:p>
            <a:pPr marL="3657600" lvl="8" indent="0">
              <a:buNone/>
            </a:pPr>
            <a:r>
              <a:rPr lang="en-IN" sz="2000" b="1" i="1" dirty="0"/>
              <a:t> SQLmap()  </a:t>
            </a:r>
            <a:r>
              <a:rPr lang="en-IN" sz="1900" b="1" i="1" dirty="0"/>
              <a:t>Algorithm</a:t>
            </a:r>
          </a:p>
          <a:p>
            <a:pPr>
              <a:lnSpc>
                <a:spcPct val="110000"/>
              </a:lnSpc>
            </a:pPr>
            <a:r>
              <a:rPr lang="en-IN" sz="2400" b="1" i="1" dirty="0"/>
              <a:t>query= ”SELECT”</a:t>
            </a:r>
          </a:p>
          <a:p>
            <a:pPr>
              <a:lnSpc>
                <a:spcPct val="110000"/>
              </a:lnSpc>
            </a:pPr>
            <a:r>
              <a:rPr lang="en-IN" sz="2400" i="1" dirty="0"/>
              <a:t> if (value = Fare Identifier()) </a:t>
            </a:r>
          </a:p>
          <a:p>
            <a:pPr lvl="1">
              <a:lnSpc>
                <a:spcPct val="110000"/>
              </a:lnSpc>
            </a:pPr>
            <a:r>
              <a:rPr lang="en-IN" sz="2200" b="1" i="1" dirty="0"/>
              <a:t>query = query + value </a:t>
            </a:r>
          </a:p>
          <a:p>
            <a:pPr>
              <a:lnSpc>
                <a:spcPct val="110000"/>
              </a:lnSpc>
            </a:pPr>
            <a:r>
              <a:rPr lang="en-IN" sz="2400" i="1" dirty="0"/>
              <a:t>Else</a:t>
            </a:r>
          </a:p>
          <a:p>
            <a:pPr lvl="1">
              <a:lnSpc>
                <a:spcPct val="110000"/>
              </a:lnSpc>
            </a:pPr>
            <a:r>
              <a:rPr lang="en-IN" sz="2200" b="1" i="1" dirty="0"/>
              <a:t>query = query + train no + train name </a:t>
            </a:r>
          </a:p>
          <a:p>
            <a:pPr lvl="1">
              <a:lnSpc>
                <a:spcPct val="110000"/>
              </a:lnSpc>
            </a:pPr>
            <a:r>
              <a:rPr lang="en-IN" sz="2200" b="1" i="1" dirty="0"/>
              <a:t>query = query + ”FROM </a:t>
            </a:r>
            <a:r>
              <a:rPr lang="en-IN" sz="2200" b="1" i="1" dirty="0" err="1"/>
              <a:t>railways.train</a:t>
            </a:r>
            <a:r>
              <a:rPr lang="en-IN" sz="2200" b="1" i="1" dirty="0"/>
              <a:t> WHERE” </a:t>
            </a:r>
          </a:p>
          <a:p>
            <a:pPr lvl="1">
              <a:lnSpc>
                <a:spcPct val="110000"/>
              </a:lnSpc>
            </a:pPr>
            <a:r>
              <a:rPr lang="en-IN" sz="2200" i="1" dirty="0"/>
              <a:t>if (value= Train Name Identifier ()) </a:t>
            </a:r>
          </a:p>
          <a:p>
            <a:pPr lvl="2">
              <a:lnSpc>
                <a:spcPct val="110000"/>
              </a:lnSpc>
            </a:pPr>
            <a:r>
              <a:rPr lang="en-IN" sz="2000" b="1" i="1" dirty="0"/>
              <a:t>query = query + ”train name=” + value </a:t>
            </a:r>
          </a:p>
          <a:p>
            <a:pPr lvl="1">
              <a:lnSpc>
                <a:spcPct val="110000"/>
              </a:lnSpc>
            </a:pPr>
            <a:r>
              <a:rPr lang="en-IN" sz="2200" i="1" dirty="0"/>
              <a:t>if (source, destination = Source Destination Identifier()) </a:t>
            </a:r>
          </a:p>
          <a:p>
            <a:pPr lvl="2">
              <a:lnSpc>
                <a:spcPct val="110000"/>
              </a:lnSpc>
            </a:pPr>
            <a:r>
              <a:rPr lang="en-IN" sz="2000" b="1" i="1" dirty="0"/>
              <a:t>query = query + ”source </a:t>
            </a:r>
            <a:r>
              <a:rPr lang="en-IN" sz="2000" b="1" i="1" dirty="0" err="1"/>
              <a:t>stn</a:t>
            </a:r>
            <a:r>
              <a:rPr lang="en-IN" sz="2000" b="1" i="1" dirty="0"/>
              <a:t>=” + source + ”destination </a:t>
            </a:r>
            <a:r>
              <a:rPr lang="en-IN" sz="2000" b="1" i="1" dirty="0" err="1"/>
              <a:t>stn</a:t>
            </a:r>
            <a:r>
              <a:rPr lang="en-IN" sz="2000" b="1" i="1" dirty="0"/>
              <a:t>=” + destination </a:t>
            </a:r>
          </a:p>
          <a:p>
            <a:pPr lvl="1">
              <a:lnSpc>
                <a:spcPct val="110000"/>
              </a:lnSpc>
            </a:pPr>
            <a:r>
              <a:rPr lang="en-IN" sz="2200" i="1" dirty="0"/>
              <a:t>if (date= Date Identifier())</a:t>
            </a:r>
          </a:p>
          <a:p>
            <a:pPr lvl="2">
              <a:lnSpc>
                <a:spcPct val="110000"/>
              </a:lnSpc>
            </a:pPr>
            <a:r>
              <a:rPr lang="en-IN" sz="2000" b="1" i="1" dirty="0"/>
              <a:t>query = query + ”next date source” + date</a:t>
            </a:r>
          </a:p>
        </p:txBody>
      </p:sp>
      <p:sp>
        <p:nvSpPr>
          <p:cNvPr id="4" name="Rectangle: Rounded Corners 3">
            <a:extLst>
              <a:ext uri="{FF2B5EF4-FFF2-40B4-BE49-F238E27FC236}">
                <a16:creationId xmlns:a16="http://schemas.microsoft.com/office/drawing/2014/main" id="{8E7FBA62-BEF4-4AE0-8D16-B5F3E874E612}"/>
              </a:ext>
            </a:extLst>
          </p:cNvPr>
          <p:cNvSpPr/>
          <p:nvPr/>
        </p:nvSpPr>
        <p:spPr>
          <a:xfrm>
            <a:off x="272715" y="984808"/>
            <a:ext cx="10411327" cy="5783179"/>
          </a:xfrm>
          <a:prstGeom prst="roundRect">
            <a:avLst/>
          </a:prstGeom>
          <a:solidFill>
            <a:schemeClr val="dk1">
              <a:alpha val="50000"/>
            </a:schemeClr>
          </a:solidFill>
          <a:ln>
            <a:solidFill>
              <a:schemeClr val="tx1">
                <a:lumMod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723159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0D404-1490-4678-B1A8-D22788CB4BA2}"/>
              </a:ext>
            </a:extLst>
          </p:cNvPr>
          <p:cNvSpPr>
            <a:spLocks noGrp="1"/>
          </p:cNvSpPr>
          <p:nvPr>
            <p:ph type="title"/>
          </p:nvPr>
        </p:nvSpPr>
        <p:spPr>
          <a:xfrm>
            <a:off x="685801" y="45590"/>
            <a:ext cx="10131425" cy="1262836"/>
          </a:xfrm>
        </p:spPr>
        <p:txBody>
          <a:bodyPr/>
          <a:lstStyle/>
          <a:p>
            <a:r>
              <a:rPr lang="en-US" dirty="0"/>
              <a:t>Conclusion		</a:t>
            </a:r>
            <a:endParaRPr lang="en-IN" dirty="0"/>
          </a:p>
        </p:txBody>
      </p:sp>
      <p:sp>
        <p:nvSpPr>
          <p:cNvPr id="3" name="Content Placeholder 2">
            <a:extLst>
              <a:ext uri="{FF2B5EF4-FFF2-40B4-BE49-F238E27FC236}">
                <a16:creationId xmlns:a16="http://schemas.microsoft.com/office/drawing/2014/main" id="{56E9DFE6-F845-49AB-BCA6-EFBE971E9979}"/>
              </a:ext>
            </a:extLst>
          </p:cNvPr>
          <p:cNvSpPr>
            <a:spLocks noGrp="1"/>
          </p:cNvSpPr>
          <p:nvPr>
            <p:ph idx="1"/>
          </p:nvPr>
        </p:nvSpPr>
        <p:spPr>
          <a:xfrm>
            <a:off x="685801" y="1099038"/>
            <a:ext cx="10131425" cy="5081954"/>
          </a:xfrm>
        </p:spPr>
        <p:txBody>
          <a:bodyPr>
            <a:normAutofit/>
          </a:bodyPr>
          <a:lstStyle/>
          <a:p>
            <a:r>
              <a:rPr lang="en-US" dirty="0"/>
              <a:t>Although several methodologies are employed to extract information from a database, Natural Language Processing has set a new standard in doing the same. </a:t>
            </a:r>
          </a:p>
          <a:p>
            <a:r>
              <a:rPr lang="en-US" dirty="0"/>
              <a:t>The work presents a clear picture on the steps that are involved in NLP. Various processes like tokenization, lemmatization, syntactic and semantic analysis are carried out to generate an equivalent SQL query from a natural language query. </a:t>
            </a:r>
          </a:p>
          <a:p>
            <a:r>
              <a:rPr lang="en-US" dirty="0"/>
              <a:t>The accuracy obtained is of 98.89 per cent. </a:t>
            </a:r>
          </a:p>
          <a:p>
            <a:r>
              <a:rPr lang="en-US" dirty="0"/>
              <a:t>Following are the future improvements that can be incorporated:</a:t>
            </a:r>
          </a:p>
          <a:p>
            <a:pPr lvl="1"/>
            <a:r>
              <a:rPr lang="en-US" dirty="0"/>
              <a:t>The input received can be of audio form, which can be converted into textual format; </a:t>
            </a:r>
          </a:p>
          <a:p>
            <a:pPr lvl="1"/>
            <a:r>
              <a:rPr lang="en-US" dirty="0"/>
              <a:t>The database could be larger in terms of attributes and tuples. Also, there could be multiple tables of related data which can be accessed using JOIN keyword; </a:t>
            </a:r>
          </a:p>
          <a:p>
            <a:pPr lvl="1"/>
            <a:r>
              <a:rPr lang="en-US" dirty="0"/>
              <a:t>It could be used to create chatbots for various sectors which handle large databases and can help users to access them with greater ease.</a:t>
            </a:r>
          </a:p>
          <a:p>
            <a:pPr lvl="1"/>
            <a:r>
              <a:rPr lang="en-US" dirty="0"/>
              <a:t>To conclude, NLP is a boon to any ordinary person having no knowledge on database management.</a:t>
            </a:r>
            <a:endParaRPr lang="en-IN" dirty="0"/>
          </a:p>
        </p:txBody>
      </p:sp>
    </p:spTree>
    <p:extLst>
      <p:ext uri="{BB962C8B-B14F-4D97-AF65-F5344CB8AC3E}">
        <p14:creationId xmlns:p14="http://schemas.microsoft.com/office/powerpoint/2010/main" val="2156942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26AC6-DDFE-4351-8D2A-D881B69457E3}"/>
              </a:ext>
            </a:extLst>
          </p:cNvPr>
          <p:cNvSpPr>
            <a:spLocks noGrp="1"/>
          </p:cNvSpPr>
          <p:nvPr>
            <p:ph type="title"/>
          </p:nvPr>
        </p:nvSpPr>
        <p:spPr/>
        <p:txBody>
          <a:bodyPr/>
          <a:lstStyle/>
          <a:p>
            <a:r>
              <a:rPr lang="en-US" b="1" dirty="0"/>
              <a:t>Implementation</a:t>
            </a:r>
            <a:endParaRPr lang="en-IN" b="1" dirty="0"/>
          </a:p>
        </p:txBody>
      </p:sp>
      <p:sp>
        <p:nvSpPr>
          <p:cNvPr id="3" name="Content Placeholder 2">
            <a:extLst>
              <a:ext uri="{FF2B5EF4-FFF2-40B4-BE49-F238E27FC236}">
                <a16:creationId xmlns:a16="http://schemas.microsoft.com/office/drawing/2014/main" id="{4B76CC07-8F90-4FDC-B02A-88BEFA27FD1F}"/>
              </a:ext>
            </a:extLst>
          </p:cNvPr>
          <p:cNvSpPr>
            <a:spLocks noGrp="1"/>
          </p:cNvSpPr>
          <p:nvPr>
            <p:ph idx="1"/>
          </p:nvPr>
        </p:nvSpPr>
        <p:spPr>
          <a:xfrm>
            <a:off x="685801" y="1784839"/>
            <a:ext cx="10131425" cy="4006362"/>
          </a:xfrm>
        </p:spPr>
        <p:txBody>
          <a:bodyPr>
            <a:normAutofit/>
          </a:bodyPr>
          <a:lstStyle/>
          <a:p>
            <a:r>
              <a:rPr lang="en-US" sz="2400" dirty="0"/>
              <a:t>In Python language</a:t>
            </a:r>
          </a:p>
          <a:p>
            <a:r>
              <a:rPr lang="en-US" sz="2400" dirty="0"/>
              <a:t>NLP Phase: NLTK library for preprocessing</a:t>
            </a:r>
          </a:p>
          <a:p>
            <a:r>
              <a:rPr lang="en-US" sz="2400" dirty="0"/>
              <a:t>Part of  speech tagger: nltk or standford</a:t>
            </a:r>
          </a:p>
          <a:p>
            <a:r>
              <a:rPr lang="en-US" sz="2400" dirty="0"/>
              <a:t>Attribute extraction using regular expressions</a:t>
            </a:r>
          </a:p>
        </p:txBody>
      </p:sp>
    </p:spTree>
    <p:extLst>
      <p:ext uri="{BB962C8B-B14F-4D97-AF65-F5344CB8AC3E}">
        <p14:creationId xmlns:p14="http://schemas.microsoft.com/office/powerpoint/2010/main" val="1317063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E8933-E9C7-4DD6-ADE0-1572B2A89369}"/>
              </a:ext>
            </a:extLst>
          </p:cNvPr>
          <p:cNvSpPr>
            <a:spLocks noGrp="1"/>
          </p:cNvSpPr>
          <p:nvPr>
            <p:ph type="title"/>
          </p:nvPr>
        </p:nvSpPr>
        <p:spPr>
          <a:xfrm>
            <a:off x="838200" y="365125"/>
            <a:ext cx="10515600" cy="870117"/>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7E1E4325-09C3-406E-8FE1-93372C13BCF1}"/>
              </a:ext>
            </a:extLst>
          </p:cNvPr>
          <p:cNvSpPr>
            <a:spLocks noGrp="1"/>
          </p:cNvSpPr>
          <p:nvPr>
            <p:ph idx="1"/>
          </p:nvPr>
        </p:nvSpPr>
        <p:spPr>
          <a:xfrm>
            <a:off x="838200" y="1235241"/>
            <a:ext cx="10515600" cy="4941721"/>
          </a:xfrm>
        </p:spPr>
        <p:txBody>
          <a:bodyPr>
            <a:normAutofit/>
          </a:bodyPr>
          <a:lstStyle/>
          <a:p>
            <a:r>
              <a:rPr lang="en-US" sz="2400" dirty="0"/>
              <a:t>Today, everyone has their own personal devices that connects to the internet. Every user tries to get the information that they require through internet. Most of the information is in the form of a database. </a:t>
            </a:r>
          </a:p>
          <a:p>
            <a:r>
              <a:rPr lang="en-US" sz="2400" dirty="0"/>
              <a:t>A user who wants to access a database but having limited or no knowledge of database languages faces a challenging and difficult situation. Hence, there is a need for a system that enables the users to access the information in the database. </a:t>
            </a:r>
          </a:p>
          <a:p>
            <a:r>
              <a:rPr lang="en-US" sz="2400" dirty="0"/>
              <a:t>This paper aims to develop such a system using NLP by giving structured natural language question as input and receiving SQL query as the output, to access the related information from the railways reservation database with ease.</a:t>
            </a:r>
            <a:endParaRPr lang="en-IN" sz="2400" dirty="0"/>
          </a:p>
        </p:txBody>
      </p:sp>
    </p:spTree>
    <p:extLst>
      <p:ext uri="{BB962C8B-B14F-4D97-AF65-F5344CB8AC3E}">
        <p14:creationId xmlns:p14="http://schemas.microsoft.com/office/powerpoint/2010/main" val="2523120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91A3E-FC31-4395-8DAB-EB9F034D4EAC}"/>
              </a:ext>
            </a:extLst>
          </p:cNvPr>
          <p:cNvSpPr>
            <a:spLocks noGrp="1"/>
          </p:cNvSpPr>
          <p:nvPr>
            <p:ph type="title"/>
          </p:nvPr>
        </p:nvSpPr>
        <p:spPr>
          <a:xfrm>
            <a:off x="252664" y="192505"/>
            <a:ext cx="10131425" cy="1010653"/>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DD35D41A-CEB5-405D-9D32-B0653AE11C13}"/>
              </a:ext>
            </a:extLst>
          </p:cNvPr>
          <p:cNvSpPr>
            <a:spLocks noGrp="1"/>
          </p:cNvSpPr>
          <p:nvPr>
            <p:ph idx="1"/>
          </p:nvPr>
        </p:nvSpPr>
        <p:spPr>
          <a:xfrm>
            <a:off x="826478" y="1203158"/>
            <a:ext cx="10131425" cy="4860758"/>
          </a:xfrm>
        </p:spPr>
        <p:txBody>
          <a:bodyPr>
            <a:normAutofit lnSpcReduction="10000"/>
          </a:bodyPr>
          <a:lstStyle/>
          <a:p>
            <a:r>
              <a:rPr lang="en-IN" dirty="0"/>
              <a:t>Woods, William, (1972) “The lunar sciences natural language information system,” BBN report, Bolt Beranek and Newman. </a:t>
            </a:r>
          </a:p>
          <a:p>
            <a:r>
              <a:rPr lang="en-IN" dirty="0"/>
              <a:t>[2] Hendrix, Gary G, </a:t>
            </a:r>
            <a:r>
              <a:rPr lang="en-IN" dirty="0" err="1"/>
              <a:t>Sacerdoti</a:t>
            </a:r>
            <a:r>
              <a:rPr lang="en-IN" dirty="0"/>
              <a:t>, Earl D and </a:t>
            </a:r>
            <a:r>
              <a:rPr lang="en-IN" dirty="0" err="1"/>
              <a:t>Sagalowicz</a:t>
            </a:r>
            <a:r>
              <a:rPr lang="en-IN" dirty="0"/>
              <a:t>, Daniel and Slocum, Jonathan, (1978) “Developing a natural language interface to complex data,” ACM Transactions on Database Systems (TODS), vol. 3, Issue 2, pp. 105–147. </a:t>
            </a:r>
          </a:p>
          <a:p>
            <a:r>
              <a:rPr lang="en-IN" dirty="0"/>
              <a:t>[3] </a:t>
            </a:r>
            <a:r>
              <a:rPr lang="en-IN" dirty="0" err="1"/>
              <a:t>Sathick</a:t>
            </a:r>
            <a:r>
              <a:rPr lang="en-IN" dirty="0"/>
              <a:t>, K </a:t>
            </a:r>
            <a:r>
              <a:rPr lang="en-IN" dirty="0" err="1"/>
              <a:t>Javubar</a:t>
            </a:r>
            <a:r>
              <a:rPr lang="en-IN" dirty="0"/>
              <a:t> and Jaya, A, (2015) “Natural language to SQL generation for semantic knowledge extraction in social web sources,” Indian Journal of Science and Technology, vol. 8, Issue 1, pp. 1–10. </a:t>
            </a:r>
          </a:p>
          <a:p>
            <a:r>
              <a:rPr lang="en-IN" dirty="0"/>
              <a:t>[4] Singh, Garima and Solanki, Arun, (2016) “An algorithm to transform natural language into SQL queries for relational databases,” </a:t>
            </a:r>
            <a:r>
              <a:rPr lang="en-IN" dirty="0" err="1"/>
              <a:t>Selforganizology</a:t>
            </a:r>
            <a:r>
              <a:rPr lang="en-IN" dirty="0"/>
              <a:t>, Directory of Open Access Journals, vol. 3, Issue 3, pp. 100–116. </a:t>
            </a:r>
          </a:p>
          <a:p>
            <a:r>
              <a:rPr lang="en-IN" dirty="0"/>
              <a:t>[5] Huang, Bei-Bei, Zhang, </a:t>
            </a:r>
            <a:r>
              <a:rPr lang="en-IN" dirty="0" err="1"/>
              <a:t>Guigang</a:t>
            </a:r>
            <a:r>
              <a:rPr lang="en-IN" dirty="0"/>
              <a:t> et al., (2008) “A natural language database interface based on a probabilistic context free grammar,” IEEE International workshop on Semantic Computing and Systems, pp. 155– 162. </a:t>
            </a:r>
          </a:p>
          <a:p>
            <a:r>
              <a:rPr lang="en-IN" dirty="0"/>
              <a:t>[6] Rao, Gauri, Agarwal, Chanchal, Chaudhry, </a:t>
            </a:r>
            <a:r>
              <a:rPr lang="en-IN" dirty="0" err="1"/>
              <a:t>Snehal</a:t>
            </a:r>
            <a:r>
              <a:rPr lang="en-IN" dirty="0"/>
              <a:t>, et al., (2010) “Natural language query processing using semantic grammar,” International journal on computer science and engineering, vol. 2, Issue 2, pp. 219– 223.</a:t>
            </a:r>
          </a:p>
        </p:txBody>
      </p:sp>
    </p:spTree>
    <p:extLst>
      <p:ext uri="{BB962C8B-B14F-4D97-AF65-F5344CB8AC3E}">
        <p14:creationId xmlns:p14="http://schemas.microsoft.com/office/powerpoint/2010/main" val="1663030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90CC9-49C1-4927-8EBE-C18935EADF96}"/>
              </a:ext>
            </a:extLst>
          </p:cNvPr>
          <p:cNvSpPr>
            <a:spLocks noGrp="1"/>
          </p:cNvSpPr>
          <p:nvPr>
            <p:ph type="title"/>
          </p:nvPr>
        </p:nvSpPr>
        <p:spPr>
          <a:xfrm>
            <a:off x="1626580" y="1330569"/>
            <a:ext cx="5697414" cy="3804138"/>
          </a:xfrm>
        </p:spPr>
        <p:txBody>
          <a:bodyPr>
            <a:normAutofit/>
          </a:bodyPr>
          <a:lstStyle/>
          <a:p>
            <a:r>
              <a:rPr lang="en-US" sz="6600" b="1" dirty="0"/>
              <a:t>THANK</a:t>
            </a:r>
            <a:br>
              <a:rPr lang="en-US" sz="6600" b="1" dirty="0"/>
            </a:br>
            <a:r>
              <a:rPr lang="en-US" sz="6600" b="1" dirty="0"/>
              <a:t>		  YOU</a:t>
            </a:r>
            <a:endParaRPr lang="en-IN" sz="6600" b="1" dirty="0"/>
          </a:p>
        </p:txBody>
      </p:sp>
    </p:spTree>
    <p:extLst>
      <p:ext uri="{BB962C8B-B14F-4D97-AF65-F5344CB8AC3E}">
        <p14:creationId xmlns:p14="http://schemas.microsoft.com/office/powerpoint/2010/main" val="1674453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138E3B-F4BD-4D52-8C00-A0A96B53E663}"/>
              </a:ext>
            </a:extLst>
          </p:cNvPr>
          <p:cNvSpPr>
            <a:spLocks noGrp="1"/>
          </p:cNvSpPr>
          <p:nvPr>
            <p:ph idx="1"/>
          </p:nvPr>
        </p:nvSpPr>
        <p:spPr>
          <a:xfrm>
            <a:off x="685801" y="545433"/>
            <a:ext cx="10131425" cy="5837782"/>
          </a:xfrm>
        </p:spPr>
        <p:txBody>
          <a:bodyPr>
            <a:normAutofit/>
          </a:bodyPr>
          <a:lstStyle/>
          <a:p>
            <a:r>
              <a:rPr lang="en-US" sz="2400" dirty="0"/>
              <a:t>The steps involved in this process are tokenization, lemmatization, parts of speech tagging, parsing and mapping</a:t>
            </a:r>
          </a:p>
          <a:p>
            <a:r>
              <a:rPr lang="en-US" sz="2400" dirty="0"/>
              <a:t>The dataset used for the proposed system has a set of 2880 structured natural language queries on train fare and seats available. </a:t>
            </a:r>
          </a:p>
          <a:p>
            <a:r>
              <a:rPr lang="en-US" sz="2400" dirty="0"/>
              <a:t>They have achieved 98.89 per cent accuracy. </a:t>
            </a:r>
          </a:p>
          <a:p>
            <a:r>
              <a:rPr lang="en-US" sz="2400" dirty="0"/>
              <a:t>The paper would give an overall view of the usage of Natural Language Processing (NLP) and use of regular expressions to map the query in English language to SQL.</a:t>
            </a:r>
            <a:endParaRPr lang="en-IN" sz="2400" dirty="0"/>
          </a:p>
        </p:txBody>
      </p:sp>
    </p:spTree>
    <p:extLst>
      <p:ext uri="{BB962C8B-B14F-4D97-AF65-F5344CB8AC3E}">
        <p14:creationId xmlns:p14="http://schemas.microsoft.com/office/powerpoint/2010/main" val="3271049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8A20-12BE-483B-9A11-570A8C8503D0}"/>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2E120957-1DB0-4052-9773-8798D48AA786}"/>
              </a:ext>
            </a:extLst>
          </p:cNvPr>
          <p:cNvSpPr>
            <a:spLocks noGrp="1"/>
          </p:cNvSpPr>
          <p:nvPr>
            <p:ph idx="1"/>
          </p:nvPr>
        </p:nvSpPr>
        <p:spPr>
          <a:xfrm>
            <a:off x="685801" y="1573823"/>
            <a:ext cx="10131425" cy="4217377"/>
          </a:xfrm>
        </p:spPr>
        <p:txBody>
          <a:bodyPr>
            <a:normAutofit/>
          </a:bodyPr>
          <a:lstStyle/>
          <a:p>
            <a:r>
              <a:rPr lang="en-US" sz="2400" dirty="0"/>
              <a:t>The work focuses on Railway Reservation System, where a user can enquire about the trains that are available from a source to destination, the fare of a ticket in various classes. </a:t>
            </a:r>
          </a:p>
          <a:p>
            <a:r>
              <a:rPr lang="en-US" sz="2400" dirty="0"/>
              <a:t>Objective of this paper is to convert a natural language query into a SQL to simplify data extraction. </a:t>
            </a:r>
            <a:endParaRPr lang="en-IN" sz="2400" dirty="0"/>
          </a:p>
        </p:txBody>
      </p:sp>
    </p:spTree>
    <p:extLst>
      <p:ext uri="{BB962C8B-B14F-4D97-AF65-F5344CB8AC3E}">
        <p14:creationId xmlns:p14="http://schemas.microsoft.com/office/powerpoint/2010/main" val="184232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7C51D-8F3A-497E-B93D-915A8D4C0D1D}"/>
              </a:ext>
            </a:extLst>
          </p:cNvPr>
          <p:cNvSpPr>
            <a:spLocks noGrp="1"/>
          </p:cNvSpPr>
          <p:nvPr>
            <p:ph type="title"/>
          </p:nvPr>
        </p:nvSpPr>
        <p:spPr/>
        <p:txBody>
          <a:bodyPr/>
          <a:lstStyle/>
          <a:p>
            <a:r>
              <a:rPr lang="en-US" dirty="0"/>
              <a:t>Overview of query formation </a:t>
            </a:r>
            <a:endParaRPr lang="en-IN" dirty="0"/>
          </a:p>
        </p:txBody>
      </p:sp>
      <p:sp>
        <p:nvSpPr>
          <p:cNvPr id="3" name="Content Placeholder 2">
            <a:extLst>
              <a:ext uri="{FF2B5EF4-FFF2-40B4-BE49-F238E27FC236}">
                <a16:creationId xmlns:a16="http://schemas.microsoft.com/office/drawing/2014/main" id="{59FDB615-3511-407F-8FFC-2D302556836A}"/>
              </a:ext>
            </a:extLst>
          </p:cNvPr>
          <p:cNvSpPr>
            <a:spLocks noGrp="1"/>
          </p:cNvSpPr>
          <p:nvPr>
            <p:ph idx="1"/>
          </p:nvPr>
        </p:nvSpPr>
        <p:spPr>
          <a:xfrm>
            <a:off x="685800" y="1705709"/>
            <a:ext cx="10080000" cy="4320000"/>
          </a:xfrm>
        </p:spPr>
        <p:txBody>
          <a:bodyPr>
            <a:normAutofit/>
          </a:bodyPr>
          <a:lstStyle/>
          <a:p>
            <a:r>
              <a:rPr lang="en-US" sz="2400" dirty="0"/>
              <a:t>User submits an English query in the text form which is then sent into several natural language processing (NLP) modules. </a:t>
            </a:r>
          </a:p>
          <a:p>
            <a:r>
              <a:rPr lang="en-US" sz="2400" dirty="0"/>
              <a:t>This </a:t>
            </a:r>
            <a:r>
              <a:rPr lang="en-US" sz="2400" b="1" dirty="0"/>
              <a:t>NLP phase </a:t>
            </a:r>
            <a:r>
              <a:rPr lang="en-US" sz="2400" dirty="0"/>
              <a:t>is followed by </a:t>
            </a:r>
            <a:r>
              <a:rPr lang="en-US" sz="2400" b="1" dirty="0"/>
              <a:t>a mapping phase </a:t>
            </a:r>
            <a:r>
              <a:rPr lang="en-US" sz="2400" dirty="0"/>
              <a:t>in which the attributes are detected in the English query, mapped to form the final SQL query and may then be fed into the database to retrieve the required information and provide it to the user. </a:t>
            </a:r>
            <a:endParaRPr lang="en-IN" sz="2400" dirty="0"/>
          </a:p>
        </p:txBody>
      </p:sp>
    </p:spTree>
    <p:extLst>
      <p:ext uri="{BB962C8B-B14F-4D97-AF65-F5344CB8AC3E}">
        <p14:creationId xmlns:p14="http://schemas.microsoft.com/office/powerpoint/2010/main" val="3454266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9E7D-7ADF-4CC3-98B7-D407F50E9DCD}"/>
              </a:ext>
            </a:extLst>
          </p:cNvPr>
          <p:cNvSpPr>
            <a:spLocks noGrp="1"/>
          </p:cNvSpPr>
          <p:nvPr>
            <p:ph type="title"/>
          </p:nvPr>
        </p:nvSpPr>
        <p:spPr>
          <a:xfrm>
            <a:off x="685800" y="269276"/>
            <a:ext cx="10131425" cy="1456267"/>
          </a:xfrm>
        </p:spPr>
        <p:txBody>
          <a:bodyPr/>
          <a:lstStyle/>
          <a:p>
            <a:r>
              <a:rPr lang="en-US" dirty="0"/>
              <a:t>Proposed system</a:t>
            </a:r>
            <a:endParaRPr lang="en-IN" dirty="0"/>
          </a:p>
        </p:txBody>
      </p:sp>
      <p:pic>
        <p:nvPicPr>
          <p:cNvPr id="5" name="Content Placeholder 4">
            <a:extLst>
              <a:ext uri="{FF2B5EF4-FFF2-40B4-BE49-F238E27FC236}">
                <a16:creationId xmlns:a16="http://schemas.microsoft.com/office/drawing/2014/main" id="{0F5BCA84-FD3C-41D5-9A82-F735DE4672CA}"/>
              </a:ext>
            </a:extLst>
          </p:cNvPr>
          <p:cNvPicPr>
            <a:picLocks noGrp="1" noChangeAspect="1"/>
          </p:cNvPicPr>
          <p:nvPr>
            <p:ph idx="1"/>
          </p:nvPr>
        </p:nvPicPr>
        <p:blipFill>
          <a:blip r:embed="rId2"/>
          <a:stretch>
            <a:fillRect/>
          </a:stretch>
        </p:blipFill>
        <p:spPr>
          <a:xfrm>
            <a:off x="685800" y="1475875"/>
            <a:ext cx="10447421" cy="4892842"/>
          </a:xfrm>
        </p:spPr>
      </p:pic>
    </p:spTree>
    <p:extLst>
      <p:ext uri="{BB962C8B-B14F-4D97-AF65-F5344CB8AC3E}">
        <p14:creationId xmlns:p14="http://schemas.microsoft.com/office/powerpoint/2010/main" val="2755826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EA4C6-6587-45CB-91D9-6F0FACAAFC0F}"/>
              </a:ext>
            </a:extLst>
          </p:cNvPr>
          <p:cNvSpPr>
            <a:spLocks noGrp="1"/>
          </p:cNvSpPr>
          <p:nvPr>
            <p:ph type="title"/>
          </p:nvPr>
        </p:nvSpPr>
        <p:spPr/>
        <p:txBody>
          <a:bodyPr/>
          <a:lstStyle/>
          <a:p>
            <a:r>
              <a:rPr lang="en-US" dirty="0"/>
              <a:t>NLP phase</a:t>
            </a:r>
            <a:endParaRPr lang="en-IN" dirty="0"/>
          </a:p>
        </p:txBody>
      </p:sp>
      <p:sp>
        <p:nvSpPr>
          <p:cNvPr id="3" name="Content Placeholder 2">
            <a:extLst>
              <a:ext uri="{FF2B5EF4-FFF2-40B4-BE49-F238E27FC236}">
                <a16:creationId xmlns:a16="http://schemas.microsoft.com/office/drawing/2014/main" id="{BE38FBF6-45C1-4E07-B3DB-77E4BE0656E6}"/>
              </a:ext>
            </a:extLst>
          </p:cNvPr>
          <p:cNvSpPr>
            <a:spLocks noGrp="1"/>
          </p:cNvSpPr>
          <p:nvPr>
            <p:ph idx="1"/>
          </p:nvPr>
        </p:nvSpPr>
        <p:spPr>
          <a:xfrm>
            <a:off x="685801" y="1773099"/>
            <a:ext cx="10131425" cy="3649133"/>
          </a:xfrm>
        </p:spPr>
        <p:txBody>
          <a:bodyPr>
            <a:normAutofit/>
          </a:bodyPr>
          <a:lstStyle/>
          <a:p>
            <a:r>
              <a:rPr lang="en-US" sz="2400" dirty="0"/>
              <a:t>The NLP phase consists of processes such as tokenization, lemmatization, Parts Of Speech tagging (POS tagging) and parsing. </a:t>
            </a:r>
            <a:endParaRPr lang="en-IN" sz="2400" dirty="0"/>
          </a:p>
        </p:txBody>
      </p:sp>
    </p:spTree>
    <p:extLst>
      <p:ext uri="{BB962C8B-B14F-4D97-AF65-F5344CB8AC3E}">
        <p14:creationId xmlns:p14="http://schemas.microsoft.com/office/powerpoint/2010/main" val="1877515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5FCB87-CD47-4238-88B9-7DD5821ADFCA}"/>
              </a:ext>
            </a:extLst>
          </p:cNvPr>
          <p:cNvSpPr>
            <a:spLocks noGrp="1"/>
          </p:cNvSpPr>
          <p:nvPr>
            <p:ph idx="1"/>
          </p:nvPr>
        </p:nvSpPr>
        <p:spPr>
          <a:xfrm>
            <a:off x="701844" y="657726"/>
            <a:ext cx="10131425" cy="5293895"/>
          </a:xfrm>
        </p:spPr>
        <p:txBody>
          <a:bodyPr>
            <a:normAutofit/>
          </a:bodyPr>
          <a:lstStyle/>
          <a:p>
            <a:pPr marL="0" indent="0">
              <a:buNone/>
            </a:pPr>
            <a:r>
              <a:rPr lang="en-US" sz="2400" dirty="0"/>
              <a:t>1) Tokenization: </a:t>
            </a:r>
          </a:p>
          <a:p>
            <a:pPr lvl="1"/>
            <a:r>
              <a:rPr lang="en-US" sz="2200" dirty="0"/>
              <a:t>It is the first step that is used to break a sentence into smaller meaningful tokens in most cases these are words. </a:t>
            </a:r>
          </a:p>
          <a:p>
            <a:pPr lvl="1"/>
            <a:r>
              <a:rPr lang="en-US" sz="2200" dirty="0"/>
              <a:t>In the proposed system, we applied tokenization as soon as the text input is received from the user and the tokens obtained are stored in the form of a list.</a:t>
            </a:r>
          </a:p>
          <a:p>
            <a:pPr lvl="1"/>
            <a:r>
              <a:rPr lang="en-US" sz="2200" dirty="0"/>
              <a:t> We have used word tokenize module of </a:t>
            </a:r>
            <a:r>
              <a:rPr lang="en-US" sz="2200" dirty="0" err="1"/>
              <a:t>nltk.tokenize</a:t>
            </a:r>
            <a:r>
              <a:rPr lang="en-US" sz="2200" dirty="0"/>
              <a:t> library in Python</a:t>
            </a:r>
          </a:p>
          <a:p>
            <a:pPr marL="457200" lvl="1" indent="0">
              <a:buNone/>
            </a:pPr>
            <a:endParaRPr lang="en-US" sz="2200" dirty="0"/>
          </a:p>
          <a:p>
            <a:pPr marL="0" indent="0">
              <a:buNone/>
            </a:pPr>
            <a:r>
              <a:rPr lang="en-US" sz="2400" dirty="0"/>
              <a:t>2) Lemmatization: </a:t>
            </a:r>
          </a:p>
          <a:p>
            <a:pPr lvl="1"/>
            <a:r>
              <a:rPr lang="en-US" sz="2200" dirty="0"/>
              <a:t>This process is similar to stemming where the root words or lemma of each of these tokens are obtained from the output of the previous step and are stored in another list.</a:t>
            </a:r>
          </a:p>
          <a:p>
            <a:endParaRPr lang="en-IN" dirty="0"/>
          </a:p>
        </p:txBody>
      </p:sp>
    </p:spTree>
    <p:extLst>
      <p:ext uri="{BB962C8B-B14F-4D97-AF65-F5344CB8AC3E}">
        <p14:creationId xmlns:p14="http://schemas.microsoft.com/office/powerpoint/2010/main" val="1105303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467330-8A67-4B5B-A3E9-B67C20D81F1F}"/>
              </a:ext>
            </a:extLst>
          </p:cNvPr>
          <p:cNvSpPr>
            <a:spLocks noGrp="1"/>
          </p:cNvSpPr>
          <p:nvPr>
            <p:ph idx="1"/>
          </p:nvPr>
        </p:nvSpPr>
        <p:spPr>
          <a:xfrm>
            <a:off x="685801" y="513347"/>
            <a:ext cx="10131425" cy="5277853"/>
          </a:xfrm>
        </p:spPr>
        <p:txBody>
          <a:bodyPr>
            <a:normAutofit fontScale="85000" lnSpcReduction="10000"/>
          </a:bodyPr>
          <a:lstStyle/>
          <a:p>
            <a:pPr marL="0" indent="0">
              <a:buNone/>
            </a:pPr>
            <a:r>
              <a:rPr lang="en-US" sz="2400" b="1" dirty="0"/>
              <a:t>3) Syntactical Analysis: </a:t>
            </a:r>
          </a:p>
          <a:p>
            <a:r>
              <a:rPr lang="en-US" sz="2400" dirty="0"/>
              <a:t>In syntactic analysis, each of the lemmatized tokens are analyzed and according to their context of appearance, each token is tagged with a POS. </a:t>
            </a:r>
          </a:p>
          <a:p>
            <a:r>
              <a:rPr lang="en-US" sz="2400" dirty="0"/>
              <a:t>Here, each word and its tag are packed into a tuple and a list of all such tuples is obtained. </a:t>
            </a:r>
          </a:p>
          <a:p>
            <a:pPr marL="0" indent="0">
              <a:buNone/>
            </a:pPr>
            <a:endParaRPr lang="en-US" sz="2400" dirty="0"/>
          </a:p>
          <a:p>
            <a:pPr marL="0" indent="0">
              <a:buNone/>
            </a:pPr>
            <a:r>
              <a:rPr lang="en-US" sz="2400" b="1" dirty="0"/>
              <a:t>4) Semantic Analysis: </a:t>
            </a:r>
          </a:p>
          <a:p>
            <a:r>
              <a:rPr lang="en-US" sz="2400" dirty="0"/>
              <a:t>In semantic analysis, we try to make sense of the tokens so that the system could proceed with the SQL query formation. This is achieved by the process of parsing (or chunking). </a:t>
            </a:r>
          </a:p>
          <a:p>
            <a:r>
              <a:rPr lang="en-US" sz="2400" dirty="0"/>
              <a:t>In the proposed system, the </a:t>
            </a:r>
            <a:r>
              <a:rPr lang="en-US" sz="2400" dirty="0" err="1"/>
              <a:t>RegExpParser</a:t>
            </a:r>
            <a:r>
              <a:rPr lang="en-US" sz="2400" dirty="0"/>
              <a:t>() (regular expression parser) is used for parsing the POS tagged input data. This parser chunks the data based on a regular expression.</a:t>
            </a:r>
          </a:p>
          <a:p>
            <a:r>
              <a:rPr lang="en-US" sz="2400" dirty="0"/>
              <a:t> In our work, a regular expression is framed such that a phrase has the source and destination information is classified into a separate chunk and are extracted by means of a rule-based paradigm</a:t>
            </a:r>
            <a:endParaRPr lang="en-IN" sz="2400" dirty="0"/>
          </a:p>
        </p:txBody>
      </p:sp>
    </p:spTree>
    <p:extLst>
      <p:ext uri="{BB962C8B-B14F-4D97-AF65-F5344CB8AC3E}">
        <p14:creationId xmlns:p14="http://schemas.microsoft.com/office/powerpoint/2010/main" val="19715084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418</TotalTime>
  <Words>1910</Words>
  <Application>Microsoft Office PowerPoint</Application>
  <PresentationFormat>Widescreen</PresentationFormat>
  <Paragraphs>115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Celestial</vt:lpstr>
      <vt:lpstr>Formation of SQL from Natural Language Query using NLP </vt:lpstr>
      <vt:lpstr>Abstract</vt:lpstr>
      <vt:lpstr>PowerPoint Presentation</vt:lpstr>
      <vt:lpstr>Objectives</vt:lpstr>
      <vt:lpstr>Overview of query formation </vt:lpstr>
      <vt:lpstr>Proposed system</vt:lpstr>
      <vt:lpstr>NLP phase</vt:lpstr>
      <vt:lpstr>PowerPoint Presentation</vt:lpstr>
      <vt:lpstr>PowerPoint Presentation</vt:lpstr>
      <vt:lpstr>PowerPoint Presentation</vt:lpstr>
      <vt:lpstr>PowerPoint Presentation</vt:lpstr>
      <vt:lpstr>PowerPoint Presentation</vt:lpstr>
      <vt:lpstr>PowerPoint Presentation</vt:lpstr>
      <vt:lpstr>TRAIN NAME IDENTIFIER</vt:lpstr>
      <vt:lpstr> Fare Identifier</vt:lpstr>
      <vt:lpstr>Algorithm: Formation of SQL Query from Natural Language Query</vt:lpstr>
      <vt:lpstr>Algorithm for sqlmap function</vt:lpstr>
      <vt:lpstr>Conclusion  </vt:lpstr>
      <vt:lpstr>Implementation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of SQL from Natural Language Query using NLP </dc:title>
  <dc:creator>bhavin</dc:creator>
  <cp:lastModifiedBy>bhavin</cp:lastModifiedBy>
  <cp:revision>63</cp:revision>
  <dcterms:created xsi:type="dcterms:W3CDTF">2021-02-23T03:25:52Z</dcterms:created>
  <dcterms:modified xsi:type="dcterms:W3CDTF">2021-04-07T05:41:26Z</dcterms:modified>
</cp:coreProperties>
</file>