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404" r:id="rId2"/>
    <p:sldId id="259" r:id="rId3"/>
    <p:sldId id="414" r:id="rId4"/>
    <p:sldId id="415" r:id="rId5"/>
    <p:sldId id="416" r:id="rId6"/>
    <p:sldId id="417" r:id="rId7"/>
    <p:sldId id="419" r:id="rId8"/>
    <p:sldId id="42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5"/>
    <p:restoredTop sz="78707"/>
  </p:normalViewPr>
  <p:slideViewPr>
    <p:cSldViewPr snapToGrid="0" snapToObjects="1">
      <p:cViewPr varScale="1">
        <p:scale>
          <a:sx n="99" d="100"/>
          <a:sy n="99" d="100"/>
        </p:scale>
        <p:origin x="3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92A20-21E1-EE4B-8A85-E8162CB45444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29B66-D40F-614F-A6B3-6A4695B53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4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29B66-D40F-614F-A6B3-6A4695B53C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7772400" cy="663575"/>
          </a:xfrm>
        </p:spPr>
        <p:txBody>
          <a:bodyPr/>
          <a:lstStyle>
            <a:lvl1pPr>
              <a:defRPr sz="3600" noProof="1"/>
            </a:lvl1pPr>
          </a:lstStyle>
          <a:p>
            <a:pPr lvl="0"/>
            <a:r>
              <a:rPr lang="en-US" altLang="en-US" noProof="1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816225"/>
            <a:ext cx="6400800" cy="1620838"/>
          </a:xfrm>
        </p:spPr>
        <p:txBody>
          <a:bodyPr/>
          <a:lstStyle>
            <a:lvl1pPr marL="0" indent="0">
              <a:buFontTx/>
              <a:buNone/>
              <a:defRPr noProof="1"/>
            </a:lvl1pPr>
          </a:lstStyle>
          <a:p>
            <a:pPr lvl="0"/>
            <a:r>
              <a:rPr lang="en-US" altLang="en-US" noProof="1"/>
              <a:t>Click to edit Master subtitle style</a:t>
            </a:r>
          </a:p>
        </p:txBody>
      </p:sp>
      <p:pic>
        <p:nvPicPr>
          <p:cNvPr id="8" name="图片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337" y="18011"/>
            <a:ext cx="1066800" cy="111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300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23F4B6-9231-FA4F-9718-44CBB761F1CE}" type="datetime1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445" y="5124522"/>
            <a:ext cx="15565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470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11138"/>
            <a:ext cx="2152650" cy="5915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8" y="211138"/>
            <a:ext cx="6310312" cy="5915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0C7A61-50D1-F04C-8DAE-DDB9E8A442EE}" type="datetime1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445" y="5124522"/>
            <a:ext cx="15565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860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8" y="211138"/>
            <a:ext cx="8615362" cy="4921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</a:t>
            </a:r>
            <a:r>
              <a:rPr lang="en-US" dirty="0" err="1"/>
              <a:t>ehhhgdit</a:t>
            </a:r>
            <a:r>
              <a:rPr lang="en-US" dirty="0"/>
              <a:t>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lghgevel</a:t>
            </a:r>
            <a:endParaRPr lang="en-US" dirty="0"/>
          </a:p>
          <a:p>
            <a:pPr lvl="2"/>
            <a:r>
              <a:rPr lang="en-US" dirty="0"/>
              <a:t>Third </a:t>
            </a:r>
            <a:r>
              <a:rPr lang="en-US" dirty="0" err="1"/>
              <a:t>lghgevel</a:t>
            </a:r>
            <a:endParaRPr lang="en-US" dirty="0"/>
          </a:p>
          <a:p>
            <a:pPr lvl="3"/>
            <a:r>
              <a:rPr lang="en-US" dirty="0" err="1"/>
              <a:t>Fourthghh</a:t>
            </a:r>
            <a:r>
              <a:rPr lang="en-US" dirty="0"/>
              <a:t>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图片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337" y="18011"/>
            <a:ext cx="1066800" cy="111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4529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图片 1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337" y="18011"/>
            <a:ext cx="1066800" cy="111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21F9D87-769C-EC42-8123-27F5BD4E3C77}" type="datetime1">
              <a:rPr lang="en-US" smtClean="0"/>
              <a:t>9/11/21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33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5DB75E-CE82-B94A-B96B-DF9BD0785588}" type="datetime1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02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4CC7A1E-FD49-8240-B92E-2247B6BF5E87}" type="datetime1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445" y="5124522"/>
            <a:ext cx="15565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8000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2AF0EF-DBCA-7048-9085-3B8DE23B8910}" type="datetime1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445" y="5124522"/>
            <a:ext cx="15565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167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9017C4-DF78-8946-9315-C1B126161E5C}" type="datetime1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445" y="5124522"/>
            <a:ext cx="15565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459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4D4118-32B3-BE40-9637-AFD46B9CFE43}" type="datetime1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445" y="5124522"/>
            <a:ext cx="15565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7276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01FB5E8-06BC-6F49-8E89-FBEE01EA83A3}" type="datetime1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3825" y="6408738"/>
            <a:ext cx="381635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59A859-53A4-5D48-BFDD-71BC307D36A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7445" y="5124522"/>
            <a:ext cx="155655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594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211138"/>
            <a:ext cx="717073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1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1"/>
              <a:t>Click to edit Master text styles</a:t>
            </a:r>
          </a:p>
          <a:p>
            <a:pPr lvl="1"/>
            <a:r>
              <a:rPr lang="en-US" altLang="en-US" noProof="1"/>
              <a:t>Second level</a:t>
            </a:r>
          </a:p>
          <a:p>
            <a:pPr lvl="2"/>
            <a:r>
              <a:rPr lang="en-US" altLang="en-US" noProof="1"/>
              <a:t>Third level</a:t>
            </a:r>
          </a:p>
          <a:p>
            <a:pPr lvl="3"/>
            <a:r>
              <a:rPr lang="en-US" altLang="en-US" noProof="1"/>
              <a:t>Fourth level</a:t>
            </a:r>
          </a:p>
          <a:p>
            <a:pPr lvl="4"/>
            <a:r>
              <a:rPr lang="en-US" altLang="en-US" noProof="1"/>
              <a:t>Fifth level</a:t>
            </a:r>
          </a:p>
        </p:txBody>
      </p:sp>
      <p:pic>
        <p:nvPicPr>
          <p:cNvPr id="8" name="图片 19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337" y="18011"/>
            <a:ext cx="1066800" cy="111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438400" y="6548438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1pPr>
            <a:lvl2pPr marL="742950" indent="-285750"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2pPr>
            <a:lvl3pPr marL="1143000" indent="-228600"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3pPr>
            <a:lvl4pPr marL="1600200" indent="-228600"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4pPr>
            <a:lvl5pPr marL="2057400" indent="-228600"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aseline="-25000">
                <a:solidFill>
                  <a:schemeClr val="bg1"/>
                </a:solidFill>
                <a:latin typeface="Geneva" pitchFamily="3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aseline="-25000">
                <a:solidFill>
                  <a:schemeClr val="bg1"/>
                </a:solidFill>
                <a:latin typeface="Geneva" pitchFamily="3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aseline="-25000">
                <a:solidFill>
                  <a:schemeClr val="bg1"/>
                </a:solidFill>
                <a:latin typeface="Geneva" pitchFamily="3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aseline="-25000">
                <a:solidFill>
                  <a:schemeClr val="bg1"/>
                </a:solidFill>
                <a:latin typeface="Geneva" pitchFamily="32" charset="0"/>
              </a:defRPr>
            </a:lvl9pPr>
          </a:lstStyle>
          <a:p>
            <a:pPr algn="r">
              <a:defRPr/>
            </a:pPr>
            <a:r>
              <a:rPr lang="en-US" altLang="zh-CN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ea typeface="宋体" panose="02010600030101010101" pitchFamily="2" charset="-122"/>
              </a:rPr>
              <a:t>-</a:t>
            </a:r>
            <a:fld id="{B5A286EF-3FB9-43D8-A22C-4C23DAD1781A}" type="slidenum">
              <a:rPr lang="en-US" altLang="zh-CN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ea typeface="宋体" panose="02010600030101010101" pitchFamily="2" charset="-122"/>
              </a:rPr>
              <a:t>‹#›</a:t>
            </a:fld>
            <a:r>
              <a:rPr lang="en-US" altLang="zh-CN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ea typeface="宋体" panose="02010600030101010101" pitchFamily="2" charset="-122"/>
              </a:rPr>
              <a:t>-</a:t>
            </a:r>
            <a:endParaRPr lang="en-US" altLang="zh-CN" b="0" cap="none" spc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-533400" y="6548437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1pPr>
            <a:lvl2pPr marL="742950" indent="-285750"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2pPr>
            <a:lvl3pPr marL="1143000" indent="-228600"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3pPr>
            <a:lvl4pPr marL="1600200" indent="-228600"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4pPr>
            <a:lvl5pPr marL="2057400" indent="-228600" algn="ctr">
              <a:defRPr sz="1000" baseline="-25000">
                <a:solidFill>
                  <a:schemeClr val="bg1"/>
                </a:solidFill>
                <a:latin typeface="Geneva" pitchFamily="3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aseline="-25000">
                <a:solidFill>
                  <a:schemeClr val="bg1"/>
                </a:solidFill>
                <a:latin typeface="Geneva" pitchFamily="3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aseline="-25000">
                <a:solidFill>
                  <a:schemeClr val="bg1"/>
                </a:solidFill>
                <a:latin typeface="Geneva" pitchFamily="3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aseline="-25000">
                <a:solidFill>
                  <a:schemeClr val="bg1"/>
                </a:solidFill>
                <a:latin typeface="Geneva" pitchFamily="3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aseline="-25000">
                <a:solidFill>
                  <a:schemeClr val="bg1"/>
                </a:solidFill>
                <a:latin typeface="Geneva" pitchFamily="32" charset="0"/>
              </a:defRPr>
            </a:lvl9pPr>
          </a:lstStyle>
          <a:p>
            <a:pPr algn="r">
              <a:defRPr/>
            </a:pPr>
            <a:fld id="{07CCCA2A-B945-4268-B85B-1E4DBFAA399D}" type="datetime1">
              <a:rPr lang="en-US" altLang="zh-CN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9/11/21</a:t>
            </a:fld>
            <a:endParaRPr lang="en-US" altLang="zh-CN" b="0" cap="none" spc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2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2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2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2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380936"/>
            <a:ext cx="9067800" cy="663575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 </a:t>
            </a:r>
            <a:r>
              <a:rPr lang="en-US" sz="40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 with NumPy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816225"/>
            <a:ext cx="6400800" cy="1620838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9984"/>
            <a:ext cx="1865625" cy="1552615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95400" y="3626644"/>
            <a:ext cx="6400800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Yuan Long</a:t>
            </a:r>
            <a:endParaRPr lang="en-US" altLang="en-US" sz="3600" b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95400" y="5105400"/>
            <a:ext cx="7391400" cy="162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251031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DDC0-09EC-504B-B56A-B9332C30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1FD5-A874-CA44-B615-7D179DCA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complete programming language.</a:t>
            </a:r>
          </a:p>
          <a:p>
            <a:r>
              <a:rPr lang="en-US" b="1" dirty="0"/>
              <a:t>NumPy</a:t>
            </a:r>
            <a:r>
              <a:rPr lang="en-US" dirty="0"/>
              <a:t> adds array oriented computing</a:t>
            </a:r>
          </a:p>
          <a:p>
            <a:pPr lvl="1"/>
            <a:r>
              <a:rPr lang="en-US" dirty="0"/>
              <a:t>Core library for scientific computing in Python</a:t>
            </a:r>
          </a:p>
          <a:p>
            <a:pPr lvl="1"/>
            <a:r>
              <a:rPr lang="en-US" dirty="0"/>
              <a:t>Provides a high-performance multidimensional array object, and tools for working these arrays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AF73C-CAC4-594B-B473-5FE9D2A85F9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27C1986-5D32-7D42-8B28-8B90FA5E6AAB}" type="datetime1">
              <a:rPr lang="en-US" smtClean="0"/>
              <a:t>9/11/21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A7088-B225-3D4C-9C62-80EA669E81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659A859-53A4-5D48-BFDD-71BC307D3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472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1CDE-C66C-B84D-A8C1-60B48B09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211138"/>
            <a:ext cx="8615362" cy="492125"/>
          </a:xfrm>
        </p:spPr>
        <p:txBody>
          <a:bodyPr/>
          <a:lstStyle/>
          <a:p>
            <a:r>
              <a:rPr lang="en-US" dirty="0"/>
              <a:t>Example 1: Celsius to Fahrenheit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B8B6-C71C-BD41-8E09-A6C323914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1. Generate a list of numbers.</a:t>
            </a:r>
          </a:p>
          <a:p>
            <a:r>
              <a:rPr lang="en-US" sz="2800" dirty="0"/>
              <a:t>2. Covert the numbers from the list to temperature into Fahrenheit.</a:t>
            </a:r>
          </a:p>
        </p:txBody>
      </p:sp>
    </p:spTree>
    <p:extLst>
      <p:ext uri="{BB962C8B-B14F-4D97-AF65-F5344CB8AC3E}">
        <p14:creationId xmlns:p14="http://schemas.microsoft.com/office/powerpoint/2010/main" val="9338262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EFD9-4A8A-3545-AC9C-F32644BF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CBA7-2208-B04E-9A26-747ADFF80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Something else to make the work easier?</a:t>
            </a:r>
          </a:p>
        </p:txBody>
      </p:sp>
    </p:spTree>
    <p:extLst>
      <p:ext uri="{BB962C8B-B14F-4D97-AF65-F5344CB8AC3E}">
        <p14:creationId xmlns:p14="http://schemas.microsoft.com/office/powerpoint/2010/main" val="29476896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B826-BA03-B34D-9FFB-CD42C2B5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FBA7-D0C9-C64A-A913-C2BCC630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Updated solution? Only two lines!!!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5DAE18-6B79-7D46-83A7-33C6C1B86D10}"/>
              </a:ext>
            </a:extLst>
          </p:cNvPr>
          <p:cNvSpPr/>
          <p:nvPr/>
        </p:nvSpPr>
        <p:spPr>
          <a:xfrm>
            <a:off x="457200" y="3177917"/>
            <a:ext cx="88824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import </a:t>
            </a:r>
            <a:r>
              <a:rPr lang="en-US" sz="3200" dirty="0" err="1">
                <a:latin typeface="Courier" pitchFamily="2" charset="0"/>
              </a:rPr>
              <a:t>numpy</a:t>
            </a:r>
            <a:r>
              <a:rPr lang="en-US" sz="3200" dirty="0">
                <a:latin typeface="Courier" pitchFamily="2" charset="0"/>
              </a:rPr>
              <a:t> as np </a:t>
            </a:r>
          </a:p>
          <a:p>
            <a:r>
              <a:rPr lang="en-US" sz="3200" dirty="0">
                <a:latin typeface="Courier" pitchFamily="2" charset="0"/>
              </a:rPr>
              <a:t>values = [23.1, 45.8, 94.4, 44.2] </a:t>
            </a:r>
          </a:p>
          <a:p>
            <a:endParaRPr lang="en-US" sz="3200" dirty="0">
              <a:latin typeface="Courier" pitchFamily="2" charset="0"/>
            </a:endParaRPr>
          </a:p>
          <a:p>
            <a:r>
              <a:rPr lang="en-US" sz="3200" dirty="0" err="1">
                <a:latin typeface="Courier" pitchFamily="2" charset="0"/>
              </a:rPr>
              <a:t>np_array</a:t>
            </a:r>
            <a:r>
              <a:rPr lang="en-US" sz="3200" dirty="0">
                <a:latin typeface="Courier" pitchFamily="2" charset="0"/>
              </a:rPr>
              <a:t> = </a:t>
            </a:r>
            <a:r>
              <a:rPr lang="en-US" sz="3200" dirty="0" err="1">
                <a:solidFill>
                  <a:srgbClr val="BF0000"/>
                </a:solidFill>
                <a:latin typeface="Courier" pitchFamily="2" charset="0"/>
              </a:rPr>
              <a:t>np.array</a:t>
            </a:r>
            <a:r>
              <a:rPr lang="en-US" sz="3200" dirty="0">
                <a:solidFill>
                  <a:srgbClr val="BF0000"/>
                </a:solidFill>
                <a:latin typeface="Courier" pitchFamily="2" charset="0"/>
              </a:rPr>
              <a:t>(values)</a:t>
            </a:r>
            <a:br>
              <a:rPr lang="en-US" sz="3200" dirty="0">
                <a:latin typeface="Courier" pitchFamily="2" charset="0"/>
              </a:rPr>
            </a:br>
            <a:r>
              <a:rPr lang="en-US" sz="3200" dirty="0">
                <a:latin typeface="Courier" pitchFamily="2" charset="0"/>
              </a:rPr>
              <a:t>print(</a:t>
            </a:r>
            <a:r>
              <a:rPr lang="en-US" sz="3200" dirty="0" err="1">
                <a:latin typeface="Courier" pitchFamily="2" charset="0"/>
              </a:rPr>
              <a:t>np_array</a:t>
            </a:r>
            <a:r>
              <a:rPr lang="en-US" sz="3200" dirty="0">
                <a:latin typeface="Courier" pitchFamily="2" charset="0"/>
              </a:rPr>
              <a:t> * 9 / 5 + 32)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52879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35C9-F6D7-1346-957E-EC41173D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list of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3AFE-6F85-2343-8FB5-6D6E73B77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np.random.randn</a:t>
            </a:r>
            <a:r>
              <a:rPr lang="en-US" sz="3200" dirty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78366279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6B20-B436-E842-A5A6-469433AA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compare two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7061-0F6D-F744-B2B8-3150C10C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x == y</a:t>
            </a:r>
          </a:p>
          <a:p>
            <a:r>
              <a:rPr lang="en-US" sz="3600" dirty="0"/>
              <a:t>x != y</a:t>
            </a:r>
          </a:p>
          <a:p>
            <a:r>
              <a:rPr lang="en-US" sz="3600" dirty="0"/>
              <a:t>Comparisons on arrays are done element-wise</a:t>
            </a:r>
          </a:p>
        </p:txBody>
      </p:sp>
    </p:spTree>
    <p:extLst>
      <p:ext uri="{BB962C8B-B14F-4D97-AF65-F5344CB8AC3E}">
        <p14:creationId xmlns:p14="http://schemas.microsoft.com/office/powerpoint/2010/main" val="32403001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672D-C88C-CA45-AE86-DC598145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948E-EF36-794E-94B7-385E8130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analyze the data from a text file.</a:t>
            </a:r>
          </a:p>
          <a:p>
            <a:r>
              <a:rPr lang="en-US" dirty="0"/>
              <a:t>Multiple columns.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to store a list of columns?</a:t>
            </a:r>
          </a:p>
          <a:p>
            <a:pPr lvl="1"/>
            <a:r>
              <a:rPr lang="en-US" dirty="0"/>
              <a:t>How to read a file?</a:t>
            </a:r>
          </a:p>
        </p:txBody>
      </p:sp>
    </p:spTree>
    <p:extLst>
      <p:ext uri="{BB962C8B-B14F-4D97-AF65-F5344CB8AC3E}">
        <p14:creationId xmlns:p14="http://schemas.microsoft.com/office/powerpoint/2010/main" val="23637965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ython BootCamp 1 - Yuan ">
  <a:themeElements>
    <a:clrScheme name="Office Theme 13">
      <a:dk1>
        <a:srgbClr val="000000"/>
      </a:dk1>
      <a:lt1>
        <a:srgbClr val="FFFFFF"/>
      </a:lt1>
      <a:dk2>
        <a:srgbClr val="000000"/>
      </a:dk2>
      <a:lt2>
        <a:srgbClr val="C6C6C6"/>
      </a:lt2>
      <a:accent1>
        <a:srgbClr val="C1F1FF"/>
      </a:accent1>
      <a:accent2>
        <a:srgbClr val="FFC1CE"/>
      </a:accent2>
      <a:accent3>
        <a:srgbClr val="FFFFFF"/>
      </a:accent3>
      <a:accent4>
        <a:srgbClr val="000000"/>
      </a:accent4>
      <a:accent5>
        <a:srgbClr val="DDF7FF"/>
      </a:accent5>
      <a:accent6>
        <a:srgbClr val="E7AFBA"/>
      </a:accent6>
      <a:hlink>
        <a:srgbClr val="CDFFC1"/>
      </a:hlink>
      <a:folHlink>
        <a:srgbClr val="FFE1C1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altLang="en-US" sz="1800" b="1" i="0" u="none" strike="noStrike" cap="none" normalizeH="0" baseline="0" noProof="1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altLang="en-US" sz="1800" b="1" i="0" u="none" strike="noStrike" cap="none" normalizeH="0" baseline="0" noProof="1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C6C6C6"/>
        </a:lt2>
        <a:accent1>
          <a:srgbClr val="C1F1FF"/>
        </a:accent1>
        <a:accent2>
          <a:srgbClr val="FFC1CE"/>
        </a:accent2>
        <a:accent3>
          <a:srgbClr val="FFFFFF"/>
        </a:accent3>
        <a:accent4>
          <a:srgbClr val="000000"/>
        </a:accent4>
        <a:accent5>
          <a:srgbClr val="DDF7FF"/>
        </a:accent5>
        <a:accent6>
          <a:srgbClr val="E7AFBA"/>
        </a:accent6>
        <a:hlink>
          <a:srgbClr val="CDFFC1"/>
        </a:hlink>
        <a:folHlink>
          <a:srgbClr val="FFE1C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ython BootCamp 1 - Yuan " id="{8725A3F4-A40B-C848-8A34-CD12D9D0A710}" vid="{06B3CBB1-1245-F347-B590-3C1ACEA9E2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 BootCamp 1 - Yuan </Template>
  <TotalTime>7529</TotalTime>
  <Words>194</Words>
  <Application>Microsoft Macintosh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</vt:lpstr>
      <vt:lpstr>Helvetica</vt:lpstr>
      <vt:lpstr>Times New Roman</vt:lpstr>
      <vt:lpstr>Python BootCamp 1 - Yuan </vt:lpstr>
      <vt:lpstr> Data Analysis with NumPy</vt:lpstr>
      <vt:lpstr>Introduction</vt:lpstr>
      <vt:lpstr>Example 1: Celsius to Fahrenheit </vt:lpstr>
      <vt:lpstr>PowerPoint Presentation</vt:lpstr>
      <vt:lpstr>Numpy</vt:lpstr>
      <vt:lpstr>Create a list of random numbers</vt:lpstr>
      <vt:lpstr>How to compare two arrays?</vt:lpstr>
      <vt:lpstr>Next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Long</dc:creator>
  <cp:lastModifiedBy>Microsoft Office User</cp:lastModifiedBy>
  <cp:revision>107</cp:revision>
  <dcterms:created xsi:type="dcterms:W3CDTF">2019-09-10T21:17:22Z</dcterms:created>
  <dcterms:modified xsi:type="dcterms:W3CDTF">2021-09-11T16:01:41Z</dcterms:modified>
</cp:coreProperties>
</file>